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70" r:id="rId4"/>
    <p:sldId id="305" r:id="rId5"/>
    <p:sldId id="258" r:id="rId6"/>
    <p:sldId id="260" r:id="rId7"/>
    <p:sldId id="261" r:id="rId8"/>
    <p:sldId id="262" r:id="rId9"/>
    <p:sldId id="263" r:id="rId10"/>
    <p:sldId id="264" r:id="rId11"/>
    <p:sldId id="302" r:id="rId12"/>
    <p:sldId id="307" r:id="rId13"/>
    <p:sldId id="284" r:id="rId14"/>
    <p:sldId id="285" r:id="rId15"/>
    <p:sldId id="286" r:id="rId16"/>
    <p:sldId id="287" r:id="rId17"/>
    <p:sldId id="288" r:id="rId18"/>
    <p:sldId id="289" r:id="rId19"/>
    <p:sldId id="290" r:id="rId20"/>
    <p:sldId id="279" r:id="rId21"/>
    <p:sldId id="280" r:id="rId22"/>
    <p:sldId id="281" r:id="rId23"/>
    <p:sldId id="282" r:id="rId24"/>
    <p:sldId id="283" r:id="rId25"/>
    <p:sldId id="291" r:id="rId26"/>
    <p:sldId id="292" r:id="rId27"/>
    <p:sldId id="293" r:id="rId28"/>
    <p:sldId id="294" r:id="rId29"/>
    <p:sldId id="295" r:id="rId30"/>
    <p:sldId id="296" r:id="rId31"/>
    <p:sldId id="298" r:id="rId32"/>
    <p:sldId id="299" r:id="rId33"/>
    <p:sldId id="300" r:id="rId34"/>
    <p:sldId id="301" r:id="rId35"/>
    <p:sldId id="275" r:id="rId36"/>
    <p:sldId id="276" r:id="rId37"/>
    <p:sldId id="277" r:id="rId38"/>
    <p:sldId id="278" r:id="rId39"/>
    <p:sldId id="303" r:id="rId40"/>
    <p:sldId id="266" r:id="rId41"/>
    <p:sldId id="267" r:id="rId42"/>
    <p:sldId id="268" r:id="rId43"/>
    <p:sldId id="269" r:id="rId44"/>
    <p:sldId id="271" r:id="rId45"/>
    <p:sldId id="272" r:id="rId46"/>
    <p:sldId id="273" r:id="rId47"/>
    <p:sldId id="274" r:id="rId48"/>
    <p:sldId id="304" r:id="rId49"/>
    <p:sldId id="306" r:id="rId50"/>
    <p:sldId id="30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80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2" autoAdjust="0"/>
    <p:restoredTop sz="94614" autoAdjust="0"/>
  </p:normalViewPr>
  <p:slideViewPr>
    <p:cSldViewPr>
      <p:cViewPr varScale="1">
        <p:scale>
          <a:sx n="70" d="100"/>
          <a:sy n="70" d="100"/>
        </p:scale>
        <p:origin x="-504" y="-102"/>
      </p:cViewPr>
      <p:guideLst>
        <p:guide orient="horz" pos="2160"/>
        <p:guide pos="2880"/>
      </p:guideLst>
    </p:cSldViewPr>
  </p:slideViewPr>
  <p:outlineViewPr>
    <p:cViewPr>
      <p:scale>
        <a:sx n="33" d="100"/>
        <a:sy n="33" d="100"/>
      </p:scale>
      <p:origin x="516" y="72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39617-7CAC-41F3-96AC-5C10313DAD6C}"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26F79457-D5B7-4D9E-A36D-07FDF9EBF409}">
      <dgm:prSet phldrT="[Text]"/>
      <dgm:spPr/>
      <dgm:t>
        <a:bodyPr/>
        <a:lstStyle/>
        <a:p>
          <a:r>
            <a:rPr lang="en-US" dirty="0" smtClean="0">
              <a:effectLst>
                <a:glow rad="139700">
                  <a:schemeClr val="accent1">
                    <a:satMod val="175000"/>
                    <a:alpha val="40000"/>
                  </a:schemeClr>
                </a:glow>
              </a:effectLst>
              <a:latin typeface="+mj-lt"/>
            </a:rPr>
            <a:t>Set MySQL Connection Settings</a:t>
          </a:r>
          <a:endParaRPr lang="en-US" dirty="0">
            <a:effectLst>
              <a:glow rad="139700">
                <a:schemeClr val="accent1">
                  <a:satMod val="175000"/>
                  <a:alpha val="40000"/>
                </a:schemeClr>
              </a:glow>
            </a:effectLst>
            <a:latin typeface="+mj-lt"/>
          </a:endParaRPr>
        </a:p>
      </dgm:t>
    </dgm:pt>
    <dgm:pt modelId="{6B6C6C26-64AD-43D6-8129-76B72DD62172}" type="parTrans" cxnId="{18C5AD02-F78B-44B5-B854-4FF408F1AA9C}">
      <dgm:prSet/>
      <dgm:spPr/>
      <dgm:t>
        <a:bodyPr/>
        <a:lstStyle/>
        <a:p>
          <a:endParaRPr lang="en-US"/>
        </a:p>
      </dgm:t>
    </dgm:pt>
    <dgm:pt modelId="{346C2452-49FD-4756-A6B7-EEE5B168D611}" type="sibTrans" cxnId="{18C5AD02-F78B-44B5-B854-4FF408F1AA9C}">
      <dgm:prSet/>
      <dgm:spPr/>
      <dgm:t>
        <a:bodyPr/>
        <a:lstStyle/>
        <a:p>
          <a:endParaRPr lang="en-US">
            <a:effectLst>
              <a:glow rad="139700">
                <a:schemeClr val="accent1">
                  <a:satMod val="175000"/>
                  <a:alpha val="40000"/>
                </a:schemeClr>
              </a:glow>
            </a:effectLst>
          </a:endParaRPr>
        </a:p>
      </dgm:t>
    </dgm:pt>
    <dgm:pt modelId="{2830510C-EB5A-4D3B-A46B-18E237216EEC}">
      <dgm:prSet phldrT="[Text]"/>
      <dgm:spPr/>
      <dgm:t>
        <a:bodyPr/>
        <a:lstStyle/>
        <a:p>
          <a:r>
            <a:rPr lang="en-US" dirty="0" smtClean="0">
              <a:effectLst>
                <a:glow rad="139700">
                  <a:schemeClr val="accent1">
                    <a:satMod val="175000"/>
                    <a:alpha val="40000"/>
                  </a:schemeClr>
                </a:glow>
              </a:effectLst>
              <a:latin typeface="+mj-lt"/>
            </a:rPr>
            <a:t>Open SNORT log file</a:t>
          </a:r>
          <a:endParaRPr lang="en-US" dirty="0">
            <a:effectLst>
              <a:glow rad="139700">
                <a:schemeClr val="accent1">
                  <a:satMod val="175000"/>
                  <a:alpha val="40000"/>
                </a:schemeClr>
              </a:glow>
            </a:effectLst>
            <a:latin typeface="+mj-lt"/>
          </a:endParaRPr>
        </a:p>
      </dgm:t>
    </dgm:pt>
    <dgm:pt modelId="{454F77CE-8FE5-4079-9FD9-BF5D10B1FF05}" type="parTrans" cxnId="{74AA91E5-1031-4324-89AE-AB595700D098}">
      <dgm:prSet/>
      <dgm:spPr/>
      <dgm:t>
        <a:bodyPr/>
        <a:lstStyle/>
        <a:p>
          <a:endParaRPr lang="en-US"/>
        </a:p>
      </dgm:t>
    </dgm:pt>
    <dgm:pt modelId="{72999C3F-4687-472D-8EA8-774D531DBA46}" type="sibTrans" cxnId="{74AA91E5-1031-4324-89AE-AB595700D098}">
      <dgm:prSet/>
      <dgm:spPr/>
      <dgm:t>
        <a:bodyPr/>
        <a:lstStyle/>
        <a:p>
          <a:endParaRPr lang="en-US">
            <a:effectLst>
              <a:glow rad="139700">
                <a:schemeClr val="accent1">
                  <a:satMod val="175000"/>
                  <a:alpha val="40000"/>
                </a:schemeClr>
              </a:glow>
            </a:effectLst>
          </a:endParaRPr>
        </a:p>
      </dgm:t>
    </dgm:pt>
    <dgm:pt modelId="{73C05025-61A3-4DEC-A75E-58A38C3FFE17}">
      <dgm:prSet phldrT="[Text]"/>
      <dgm:spPr/>
      <dgm:t>
        <a:bodyPr/>
        <a:lstStyle/>
        <a:p>
          <a:r>
            <a:rPr lang="en-US" dirty="0" smtClean="0">
              <a:effectLst>
                <a:glow rad="139700">
                  <a:schemeClr val="accent1">
                    <a:satMod val="175000"/>
                    <a:alpha val="40000"/>
                  </a:schemeClr>
                </a:glow>
              </a:effectLst>
              <a:latin typeface="+mj-lt"/>
            </a:rPr>
            <a:t>Read each line &amp; parse into an array</a:t>
          </a:r>
          <a:endParaRPr lang="en-US" dirty="0">
            <a:effectLst>
              <a:glow rad="139700">
                <a:schemeClr val="accent1">
                  <a:satMod val="175000"/>
                  <a:alpha val="40000"/>
                </a:schemeClr>
              </a:glow>
            </a:effectLst>
            <a:latin typeface="+mj-lt"/>
          </a:endParaRPr>
        </a:p>
      </dgm:t>
    </dgm:pt>
    <dgm:pt modelId="{0D57D657-2280-4B1C-BE7B-04E75EBA494F}" type="parTrans" cxnId="{C5FCAFFD-947E-43F7-B9E6-614A20FABE4F}">
      <dgm:prSet/>
      <dgm:spPr/>
      <dgm:t>
        <a:bodyPr/>
        <a:lstStyle/>
        <a:p>
          <a:endParaRPr lang="en-US"/>
        </a:p>
      </dgm:t>
    </dgm:pt>
    <dgm:pt modelId="{0E62E4FA-41C3-46AD-AF05-AD1C639D42BA}" type="sibTrans" cxnId="{C5FCAFFD-947E-43F7-B9E6-614A20FABE4F}">
      <dgm:prSet/>
      <dgm:spPr/>
      <dgm:t>
        <a:bodyPr/>
        <a:lstStyle/>
        <a:p>
          <a:endParaRPr lang="en-US">
            <a:effectLst>
              <a:glow rad="139700">
                <a:schemeClr val="accent1">
                  <a:satMod val="175000"/>
                  <a:alpha val="40000"/>
                </a:schemeClr>
              </a:glow>
            </a:effectLst>
          </a:endParaRPr>
        </a:p>
      </dgm:t>
    </dgm:pt>
    <dgm:pt modelId="{8DA9E020-BBE4-4D5D-AB6A-C410C2AAE65F}">
      <dgm:prSet phldrT="[Text]"/>
      <dgm:spPr/>
      <dgm:t>
        <a:bodyPr/>
        <a:lstStyle/>
        <a:p>
          <a:r>
            <a:rPr lang="en-US" dirty="0" smtClean="0">
              <a:effectLst>
                <a:glow rad="139700">
                  <a:schemeClr val="accent1">
                    <a:satMod val="175000"/>
                    <a:alpha val="40000"/>
                  </a:schemeClr>
                </a:glow>
              </a:effectLst>
              <a:latin typeface="+mj-lt"/>
            </a:rPr>
            <a:t>Send required info from each array to MySQL database</a:t>
          </a:r>
          <a:endParaRPr lang="en-US" dirty="0">
            <a:effectLst>
              <a:glow rad="139700">
                <a:schemeClr val="accent1">
                  <a:satMod val="175000"/>
                  <a:alpha val="40000"/>
                </a:schemeClr>
              </a:glow>
            </a:effectLst>
            <a:latin typeface="+mj-lt"/>
          </a:endParaRPr>
        </a:p>
      </dgm:t>
    </dgm:pt>
    <dgm:pt modelId="{7320C99A-A217-48B1-94E7-0D6EDFA5F39E}" type="parTrans" cxnId="{7D4D4179-A631-4373-879B-7A2C8C04A798}">
      <dgm:prSet/>
      <dgm:spPr/>
      <dgm:t>
        <a:bodyPr/>
        <a:lstStyle/>
        <a:p>
          <a:endParaRPr lang="en-US"/>
        </a:p>
      </dgm:t>
    </dgm:pt>
    <dgm:pt modelId="{578DD944-8E58-430E-9890-CA4330569C9B}" type="sibTrans" cxnId="{7D4D4179-A631-4373-879B-7A2C8C04A798}">
      <dgm:prSet/>
      <dgm:spPr/>
      <dgm:t>
        <a:bodyPr/>
        <a:lstStyle/>
        <a:p>
          <a:endParaRPr lang="en-US">
            <a:effectLst>
              <a:glow rad="139700">
                <a:schemeClr val="accent1">
                  <a:satMod val="175000"/>
                  <a:alpha val="40000"/>
                </a:schemeClr>
              </a:glow>
            </a:effectLst>
          </a:endParaRPr>
        </a:p>
      </dgm:t>
    </dgm:pt>
    <dgm:pt modelId="{3F6FE468-FA3F-4581-A4F3-E0F2036CADB3}">
      <dgm:prSet phldrT="[Text]"/>
      <dgm:spPr/>
      <dgm:t>
        <a:bodyPr/>
        <a:lstStyle/>
        <a:p>
          <a:r>
            <a:rPr lang="en-US" dirty="0" smtClean="0">
              <a:effectLst>
                <a:glow rad="139700">
                  <a:schemeClr val="accent1">
                    <a:satMod val="175000"/>
                    <a:alpha val="40000"/>
                  </a:schemeClr>
                </a:glow>
              </a:effectLst>
              <a:latin typeface="+mj-lt"/>
            </a:rPr>
            <a:t>Close file &amp; exit MySQL</a:t>
          </a:r>
          <a:endParaRPr lang="en-US" dirty="0">
            <a:effectLst>
              <a:glow rad="139700">
                <a:schemeClr val="accent1">
                  <a:satMod val="175000"/>
                  <a:alpha val="40000"/>
                </a:schemeClr>
              </a:glow>
            </a:effectLst>
            <a:latin typeface="+mj-lt"/>
          </a:endParaRPr>
        </a:p>
      </dgm:t>
    </dgm:pt>
    <dgm:pt modelId="{D4011348-6AEB-43CF-8A11-1180E29202E6}" type="parTrans" cxnId="{18C70FA7-7CAB-44A9-9A8B-B331610C058E}">
      <dgm:prSet/>
      <dgm:spPr/>
      <dgm:t>
        <a:bodyPr/>
        <a:lstStyle/>
        <a:p>
          <a:endParaRPr lang="en-US"/>
        </a:p>
      </dgm:t>
    </dgm:pt>
    <dgm:pt modelId="{A77EECA2-D345-4B90-82CA-DA920E85ABD0}" type="sibTrans" cxnId="{18C70FA7-7CAB-44A9-9A8B-B331610C058E}">
      <dgm:prSet/>
      <dgm:spPr/>
      <dgm:t>
        <a:bodyPr/>
        <a:lstStyle/>
        <a:p>
          <a:endParaRPr lang="en-US"/>
        </a:p>
      </dgm:t>
    </dgm:pt>
    <dgm:pt modelId="{E73083B6-1A9C-49FD-8610-7675754FF98B}" type="pres">
      <dgm:prSet presAssocID="{03539617-7CAC-41F3-96AC-5C10313DAD6C}" presName="diagram" presStyleCnt="0">
        <dgm:presLayoutVars>
          <dgm:dir/>
          <dgm:resizeHandles val="exact"/>
        </dgm:presLayoutVars>
      </dgm:prSet>
      <dgm:spPr/>
      <dgm:t>
        <a:bodyPr/>
        <a:lstStyle/>
        <a:p>
          <a:endParaRPr lang="en-US"/>
        </a:p>
      </dgm:t>
    </dgm:pt>
    <dgm:pt modelId="{A8DE275B-8202-41AA-8FBB-5942A8534E10}" type="pres">
      <dgm:prSet presAssocID="{26F79457-D5B7-4D9E-A36D-07FDF9EBF409}" presName="node" presStyleLbl="node1" presStyleIdx="0" presStyleCnt="5">
        <dgm:presLayoutVars>
          <dgm:bulletEnabled val="1"/>
        </dgm:presLayoutVars>
      </dgm:prSet>
      <dgm:spPr/>
      <dgm:t>
        <a:bodyPr/>
        <a:lstStyle/>
        <a:p>
          <a:endParaRPr lang="en-US"/>
        </a:p>
      </dgm:t>
    </dgm:pt>
    <dgm:pt modelId="{99644F8D-C4FF-4BCB-92E0-96FCB486821C}" type="pres">
      <dgm:prSet presAssocID="{346C2452-49FD-4756-A6B7-EEE5B168D611}" presName="sibTrans" presStyleLbl="sibTrans2D1" presStyleIdx="0" presStyleCnt="4"/>
      <dgm:spPr/>
      <dgm:t>
        <a:bodyPr/>
        <a:lstStyle/>
        <a:p>
          <a:endParaRPr lang="en-US"/>
        </a:p>
      </dgm:t>
    </dgm:pt>
    <dgm:pt modelId="{1A6D95C0-B90A-4EB3-B109-7D4FD87539D6}" type="pres">
      <dgm:prSet presAssocID="{346C2452-49FD-4756-A6B7-EEE5B168D611}" presName="connectorText" presStyleLbl="sibTrans2D1" presStyleIdx="0" presStyleCnt="4"/>
      <dgm:spPr/>
      <dgm:t>
        <a:bodyPr/>
        <a:lstStyle/>
        <a:p>
          <a:endParaRPr lang="en-US"/>
        </a:p>
      </dgm:t>
    </dgm:pt>
    <dgm:pt modelId="{8B602893-9CBB-4BFE-B9CE-D4C152A6A47C}" type="pres">
      <dgm:prSet presAssocID="{2830510C-EB5A-4D3B-A46B-18E237216EEC}" presName="node" presStyleLbl="node1" presStyleIdx="1" presStyleCnt="5" custLinFactX="-40335" custLinFactY="67659" custLinFactNeighborX="-100000" custLinFactNeighborY="100000">
        <dgm:presLayoutVars>
          <dgm:bulletEnabled val="1"/>
        </dgm:presLayoutVars>
      </dgm:prSet>
      <dgm:spPr/>
      <dgm:t>
        <a:bodyPr/>
        <a:lstStyle/>
        <a:p>
          <a:endParaRPr lang="en-US"/>
        </a:p>
      </dgm:t>
    </dgm:pt>
    <dgm:pt modelId="{95E55DC5-3B90-4AA7-A967-58BC87EBC46C}" type="pres">
      <dgm:prSet presAssocID="{72999C3F-4687-472D-8EA8-774D531DBA46}" presName="sibTrans" presStyleLbl="sibTrans2D1" presStyleIdx="1" presStyleCnt="4"/>
      <dgm:spPr/>
      <dgm:t>
        <a:bodyPr/>
        <a:lstStyle/>
        <a:p>
          <a:endParaRPr lang="en-US"/>
        </a:p>
      </dgm:t>
    </dgm:pt>
    <dgm:pt modelId="{EE5437BC-51E2-418A-80CB-52F956AF0EB5}" type="pres">
      <dgm:prSet presAssocID="{72999C3F-4687-472D-8EA8-774D531DBA46}" presName="connectorText" presStyleLbl="sibTrans2D1" presStyleIdx="1" presStyleCnt="4"/>
      <dgm:spPr/>
      <dgm:t>
        <a:bodyPr/>
        <a:lstStyle/>
        <a:p>
          <a:endParaRPr lang="en-US"/>
        </a:p>
      </dgm:t>
    </dgm:pt>
    <dgm:pt modelId="{14C8B51E-7D6D-4A02-B45A-E3859FE3E973}" type="pres">
      <dgm:prSet presAssocID="{73C05025-61A3-4DEC-A75E-58A38C3FFE17}" presName="node" presStyleLbl="node1" presStyleIdx="2" presStyleCnt="5" custLinFactX="-40497" custLinFactY="67659" custLinFactNeighborX="-100000" custLinFactNeighborY="100000">
        <dgm:presLayoutVars>
          <dgm:bulletEnabled val="1"/>
        </dgm:presLayoutVars>
      </dgm:prSet>
      <dgm:spPr/>
      <dgm:t>
        <a:bodyPr/>
        <a:lstStyle/>
        <a:p>
          <a:endParaRPr lang="en-US"/>
        </a:p>
      </dgm:t>
    </dgm:pt>
    <dgm:pt modelId="{620A9550-D60D-4672-9800-E6A7A3BFF217}" type="pres">
      <dgm:prSet presAssocID="{0E62E4FA-41C3-46AD-AF05-AD1C639D42BA}" presName="sibTrans" presStyleLbl="sibTrans2D1" presStyleIdx="2" presStyleCnt="4"/>
      <dgm:spPr/>
      <dgm:t>
        <a:bodyPr/>
        <a:lstStyle/>
        <a:p>
          <a:endParaRPr lang="en-US"/>
        </a:p>
      </dgm:t>
    </dgm:pt>
    <dgm:pt modelId="{B512BA49-A113-4B22-AA50-EDBB5EF53B12}" type="pres">
      <dgm:prSet presAssocID="{0E62E4FA-41C3-46AD-AF05-AD1C639D42BA}" presName="connectorText" presStyleLbl="sibTrans2D1" presStyleIdx="2" presStyleCnt="4"/>
      <dgm:spPr/>
      <dgm:t>
        <a:bodyPr/>
        <a:lstStyle/>
        <a:p>
          <a:endParaRPr lang="en-US"/>
        </a:p>
      </dgm:t>
    </dgm:pt>
    <dgm:pt modelId="{C294EEFB-77F3-4DCC-BCD3-A30E62CAA698}" type="pres">
      <dgm:prSet presAssocID="{8DA9E020-BBE4-4D5D-AB6A-C410C2AAE65F}" presName="node" presStyleLbl="node1" presStyleIdx="3" presStyleCnt="5" custLinFactX="-40497" custLinFactY="-67331" custLinFactNeighborX="-100000" custLinFactNeighborY="-100000">
        <dgm:presLayoutVars>
          <dgm:bulletEnabled val="1"/>
        </dgm:presLayoutVars>
      </dgm:prSet>
      <dgm:spPr/>
      <dgm:t>
        <a:bodyPr/>
        <a:lstStyle/>
        <a:p>
          <a:endParaRPr lang="en-US"/>
        </a:p>
      </dgm:t>
    </dgm:pt>
    <dgm:pt modelId="{9F1E25EB-C718-4E48-B8A4-AA7BCABD0F8A}" type="pres">
      <dgm:prSet presAssocID="{578DD944-8E58-430E-9890-CA4330569C9B}" presName="sibTrans" presStyleLbl="sibTrans2D1" presStyleIdx="3" presStyleCnt="4"/>
      <dgm:spPr/>
      <dgm:t>
        <a:bodyPr/>
        <a:lstStyle/>
        <a:p>
          <a:endParaRPr lang="en-US"/>
        </a:p>
      </dgm:t>
    </dgm:pt>
    <dgm:pt modelId="{4A1B43FD-F41A-4592-A978-A54B6ADF0428}" type="pres">
      <dgm:prSet presAssocID="{578DD944-8E58-430E-9890-CA4330569C9B}" presName="connectorText" presStyleLbl="sibTrans2D1" presStyleIdx="3" presStyleCnt="4"/>
      <dgm:spPr/>
      <dgm:t>
        <a:bodyPr/>
        <a:lstStyle/>
        <a:p>
          <a:endParaRPr lang="en-US"/>
        </a:p>
      </dgm:t>
    </dgm:pt>
    <dgm:pt modelId="{C2AFF915-08C1-4A23-91D2-E3BFDCC87CD4}" type="pres">
      <dgm:prSet presAssocID="{3F6FE468-FA3F-4581-A4F3-E0F2036CADB3}" presName="node" presStyleLbl="node1" presStyleIdx="4" presStyleCnt="5" custLinFactX="39341" custLinFactY="-67331" custLinFactNeighborX="100000" custLinFactNeighborY="-100000">
        <dgm:presLayoutVars>
          <dgm:bulletEnabled val="1"/>
        </dgm:presLayoutVars>
      </dgm:prSet>
      <dgm:spPr/>
      <dgm:t>
        <a:bodyPr/>
        <a:lstStyle/>
        <a:p>
          <a:endParaRPr lang="en-US"/>
        </a:p>
      </dgm:t>
    </dgm:pt>
  </dgm:ptLst>
  <dgm:cxnLst>
    <dgm:cxn modelId="{49147FEC-E2ED-466A-85C9-6DE0504EF26E}" type="presOf" srcId="{0E62E4FA-41C3-46AD-AF05-AD1C639D42BA}" destId="{B512BA49-A113-4B22-AA50-EDBB5EF53B12}" srcOrd="1" destOrd="0" presId="urn:microsoft.com/office/officeart/2005/8/layout/process5"/>
    <dgm:cxn modelId="{5BEC40B1-ADF5-4751-9352-47EC012D05EA}" type="presOf" srcId="{578DD944-8E58-430E-9890-CA4330569C9B}" destId="{9F1E25EB-C718-4E48-B8A4-AA7BCABD0F8A}" srcOrd="0" destOrd="0" presId="urn:microsoft.com/office/officeart/2005/8/layout/process5"/>
    <dgm:cxn modelId="{18C5AD02-F78B-44B5-B854-4FF408F1AA9C}" srcId="{03539617-7CAC-41F3-96AC-5C10313DAD6C}" destId="{26F79457-D5B7-4D9E-A36D-07FDF9EBF409}" srcOrd="0" destOrd="0" parTransId="{6B6C6C26-64AD-43D6-8129-76B72DD62172}" sibTransId="{346C2452-49FD-4756-A6B7-EEE5B168D611}"/>
    <dgm:cxn modelId="{BAEC14D4-CC6A-42E9-96A1-3B3013253EED}" type="presOf" srcId="{73C05025-61A3-4DEC-A75E-58A38C3FFE17}" destId="{14C8B51E-7D6D-4A02-B45A-E3859FE3E973}" srcOrd="0" destOrd="0" presId="urn:microsoft.com/office/officeart/2005/8/layout/process5"/>
    <dgm:cxn modelId="{5E06A947-8176-4145-B336-81B7F526F2D9}" type="presOf" srcId="{3F6FE468-FA3F-4581-A4F3-E0F2036CADB3}" destId="{C2AFF915-08C1-4A23-91D2-E3BFDCC87CD4}" srcOrd="0" destOrd="0" presId="urn:microsoft.com/office/officeart/2005/8/layout/process5"/>
    <dgm:cxn modelId="{C5FCAFFD-947E-43F7-B9E6-614A20FABE4F}" srcId="{03539617-7CAC-41F3-96AC-5C10313DAD6C}" destId="{73C05025-61A3-4DEC-A75E-58A38C3FFE17}" srcOrd="2" destOrd="0" parTransId="{0D57D657-2280-4B1C-BE7B-04E75EBA494F}" sibTransId="{0E62E4FA-41C3-46AD-AF05-AD1C639D42BA}"/>
    <dgm:cxn modelId="{7D4D4179-A631-4373-879B-7A2C8C04A798}" srcId="{03539617-7CAC-41F3-96AC-5C10313DAD6C}" destId="{8DA9E020-BBE4-4D5D-AB6A-C410C2AAE65F}" srcOrd="3" destOrd="0" parTransId="{7320C99A-A217-48B1-94E7-0D6EDFA5F39E}" sibTransId="{578DD944-8E58-430E-9890-CA4330569C9B}"/>
    <dgm:cxn modelId="{97520490-6F02-4F89-B96D-167698AE78F6}" type="presOf" srcId="{8DA9E020-BBE4-4D5D-AB6A-C410C2AAE65F}" destId="{C294EEFB-77F3-4DCC-BCD3-A30E62CAA698}" srcOrd="0" destOrd="0" presId="urn:microsoft.com/office/officeart/2005/8/layout/process5"/>
    <dgm:cxn modelId="{13E981AE-40B5-4113-91DA-6CAFD46A96DC}" type="presOf" srcId="{0E62E4FA-41C3-46AD-AF05-AD1C639D42BA}" destId="{620A9550-D60D-4672-9800-E6A7A3BFF217}" srcOrd="0" destOrd="0" presId="urn:microsoft.com/office/officeart/2005/8/layout/process5"/>
    <dgm:cxn modelId="{3D790252-25D7-45B9-B20D-0E4F087DAB26}" type="presOf" srcId="{346C2452-49FD-4756-A6B7-EEE5B168D611}" destId="{99644F8D-C4FF-4BCB-92E0-96FCB486821C}" srcOrd="0" destOrd="0" presId="urn:microsoft.com/office/officeart/2005/8/layout/process5"/>
    <dgm:cxn modelId="{1C33665C-AF77-497D-BBA3-C642120D82B6}" type="presOf" srcId="{03539617-7CAC-41F3-96AC-5C10313DAD6C}" destId="{E73083B6-1A9C-49FD-8610-7675754FF98B}" srcOrd="0" destOrd="0" presId="urn:microsoft.com/office/officeart/2005/8/layout/process5"/>
    <dgm:cxn modelId="{18C70FA7-7CAB-44A9-9A8B-B331610C058E}" srcId="{03539617-7CAC-41F3-96AC-5C10313DAD6C}" destId="{3F6FE468-FA3F-4581-A4F3-E0F2036CADB3}" srcOrd="4" destOrd="0" parTransId="{D4011348-6AEB-43CF-8A11-1180E29202E6}" sibTransId="{A77EECA2-D345-4B90-82CA-DA920E85ABD0}"/>
    <dgm:cxn modelId="{E89C4547-6730-4451-BA35-5CF4C02DC120}" type="presOf" srcId="{2830510C-EB5A-4D3B-A46B-18E237216EEC}" destId="{8B602893-9CBB-4BFE-B9CE-D4C152A6A47C}" srcOrd="0" destOrd="0" presId="urn:microsoft.com/office/officeart/2005/8/layout/process5"/>
    <dgm:cxn modelId="{B386860C-2C85-4855-A549-D5CE944C9011}" type="presOf" srcId="{72999C3F-4687-472D-8EA8-774D531DBA46}" destId="{EE5437BC-51E2-418A-80CB-52F956AF0EB5}" srcOrd="1" destOrd="0" presId="urn:microsoft.com/office/officeart/2005/8/layout/process5"/>
    <dgm:cxn modelId="{EE1F9833-D79C-40C7-8B89-A98E69EF1280}" type="presOf" srcId="{578DD944-8E58-430E-9890-CA4330569C9B}" destId="{4A1B43FD-F41A-4592-A978-A54B6ADF0428}" srcOrd="1" destOrd="0" presId="urn:microsoft.com/office/officeart/2005/8/layout/process5"/>
    <dgm:cxn modelId="{74AA91E5-1031-4324-89AE-AB595700D098}" srcId="{03539617-7CAC-41F3-96AC-5C10313DAD6C}" destId="{2830510C-EB5A-4D3B-A46B-18E237216EEC}" srcOrd="1" destOrd="0" parTransId="{454F77CE-8FE5-4079-9FD9-BF5D10B1FF05}" sibTransId="{72999C3F-4687-472D-8EA8-774D531DBA46}"/>
    <dgm:cxn modelId="{F55B6596-04D2-4485-A5C6-F1508BA4C09F}" type="presOf" srcId="{26F79457-D5B7-4D9E-A36D-07FDF9EBF409}" destId="{A8DE275B-8202-41AA-8FBB-5942A8534E10}" srcOrd="0" destOrd="0" presId="urn:microsoft.com/office/officeart/2005/8/layout/process5"/>
    <dgm:cxn modelId="{D273309C-E304-424C-BD50-5C920E2A97B1}" type="presOf" srcId="{346C2452-49FD-4756-A6B7-EEE5B168D611}" destId="{1A6D95C0-B90A-4EB3-B109-7D4FD87539D6}" srcOrd="1" destOrd="0" presId="urn:microsoft.com/office/officeart/2005/8/layout/process5"/>
    <dgm:cxn modelId="{70C5DE43-F6ED-4E53-9223-4ABC0C0430BD}" type="presOf" srcId="{72999C3F-4687-472D-8EA8-774D531DBA46}" destId="{95E55DC5-3B90-4AA7-A967-58BC87EBC46C}" srcOrd="0" destOrd="0" presId="urn:microsoft.com/office/officeart/2005/8/layout/process5"/>
    <dgm:cxn modelId="{E26DA7CA-774C-4DFF-B5A4-99C4BFC23C66}" type="presParOf" srcId="{E73083B6-1A9C-49FD-8610-7675754FF98B}" destId="{A8DE275B-8202-41AA-8FBB-5942A8534E10}" srcOrd="0" destOrd="0" presId="urn:microsoft.com/office/officeart/2005/8/layout/process5"/>
    <dgm:cxn modelId="{DF94BD7A-71DC-4942-A280-CFC96A7D0D7C}" type="presParOf" srcId="{E73083B6-1A9C-49FD-8610-7675754FF98B}" destId="{99644F8D-C4FF-4BCB-92E0-96FCB486821C}" srcOrd="1" destOrd="0" presId="urn:microsoft.com/office/officeart/2005/8/layout/process5"/>
    <dgm:cxn modelId="{B8BA9424-C961-4912-AF7E-A46E2A6469FE}" type="presParOf" srcId="{99644F8D-C4FF-4BCB-92E0-96FCB486821C}" destId="{1A6D95C0-B90A-4EB3-B109-7D4FD87539D6}" srcOrd="0" destOrd="0" presId="urn:microsoft.com/office/officeart/2005/8/layout/process5"/>
    <dgm:cxn modelId="{EE3B8F25-E7C0-4271-8F72-9D52D1F608A3}" type="presParOf" srcId="{E73083B6-1A9C-49FD-8610-7675754FF98B}" destId="{8B602893-9CBB-4BFE-B9CE-D4C152A6A47C}" srcOrd="2" destOrd="0" presId="urn:microsoft.com/office/officeart/2005/8/layout/process5"/>
    <dgm:cxn modelId="{64D968C2-159E-49C6-BC7E-57F04D96A282}" type="presParOf" srcId="{E73083B6-1A9C-49FD-8610-7675754FF98B}" destId="{95E55DC5-3B90-4AA7-A967-58BC87EBC46C}" srcOrd="3" destOrd="0" presId="urn:microsoft.com/office/officeart/2005/8/layout/process5"/>
    <dgm:cxn modelId="{810D03D1-8E6B-42B9-B2CF-7B88FDC5482C}" type="presParOf" srcId="{95E55DC5-3B90-4AA7-A967-58BC87EBC46C}" destId="{EE5437BC-51E2-418A-80CB-52F956AF0EB5}" srcOrd="0" destOrd="0" presId="urn:microsoft.com/office/officeart/2005/8/layout/process5"/>
    <dgm:cxn modelId="{6A5D0885-F8EB-4588-83E8-12814779132B}" type="presParOf" srcId="{E73083B6-1A9C-49FD-8610-7675754FF98B}" destId="{14C8B51E-7D6D-4A02-B45A-E3859FE3E973}" srcOrd="4" destOrd="0" presId="urn:microsoft.com/office/officeart/2005/8/layout/process5"/>
    <dgm:cxn modelId="{B26E41A8-37BE-4680-8453-8A5AABCA0188}" type="presParOf" srcId="{E73083B6-1A9C-49FD-8610-7675754FF98B}" destId="{620A9550-D60D-4672-9800-E6A7A3BFF217}" srcOrd="5" destOrd="0" presId="urn:microsoft.com/office/officeart/2005/8/layout/process5"/>
    <dgm:cxn modelId="{3C8E53AA-58A9-4A2F-B170-9FDE371CD3FB}" type="presParOf" srcId="{620A9550-D60D-4672-9800-E6A7A3BFF217}" destId="{B512BA49-A113-4B22-AA50-EDBB5EF53B12}" srcOrd="0" destOrd="0" presId="urn:microsoft.com/office/officeart/2005/8/layout/process5"/>
    <dgm:cxn modelId="{289CC49C-BC22-4A12-B827-D7DDE043FB81}" type="presParOf" srcId="{E73083B6-1A9C-49FD-8610-7675754FF98B}" destId="{C294EEFB-77F3-4DCC-BCD3-A30E62CAA698}" srcOrd="6" destOrd="0" presId="urn:microsoft.com/office/officeart/2005/8/layout/process5"/>
    <dgm:cxn modelId="{93F95122-3267-4548-95B0-DF7F6579E007}" type="presParOf" srcId="{E73083B6-1A9C-49FD-8610-7675754FF98B}" destId="{9F1E25EB-C718-4E48-B8A4-AA7BCABD0F8A}" srcOrd="7" destOrd="0" presId="urn:microsoft.com/office/officeart/2005/8/layout/process5"/>
    <dgm:cxn modelId="{BDB4337B-5358-4FE0-AD0B-41F60B5F8F2C}" type="presParOf" srcId="{9F1E25EB-C718-4E48-B8A4-AA7BCABD0F8A}" destId="{4A1B43FD-F41A-4592-A978-A54B6ADF0428}" srcOrd="0" destOrd="0" presId="urn:microsoft.com/office/officeart/2005/8/layout/process5"/>
    <dgm:cxn modelId="{C0C84A95-956A-4A19-BA8B-D15C4F94211B}" type="presParOf" srcId="{E73083B6-1A9C-49FD-8610-7675754FF98B}" destId="{C2AFF915-08C1-4A23-91D2-E3BFDCC87CD4}" srcOrd="8" destOrd="0" presId="urn:microsoft.com/office/officeart/2005/8/layout/process5"/>
  </dgm:cxnLst>
  <dgm:bg/>
  <dgm:whole/>
</dgm:dataModel>
</file>

<file path=ppt/diagrams/data2.xml><?xml version="1.0" encoding="utf-8"?>
<dgm:dataModel xmlns:dgm="http://schemas.openxmlformats.org/drawingml/2006/diagram" xmlns:a="http://schemas.openxmlformats.org/drawingml/2006/main">
  <dgm:ptLst>
    <dgm:pt modelId="{E644E865-220B-459F-BA73-B6DF77B46736}"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n-US"/>
        </a:p>
      </dgm:t>
    </dgm:pt>
    <dgm:pt modelId="{751E2FE2-9863-410B-A13A-921E4A9F84E3}">
      <dgm:prSet phldrT="[Text]"/>
      <dgm:spPr/>
      <dgm:t>
        <a:bodyPr/>
        <a:lstStyle/>
        <a:p>
          <a:r>
            <a:rPr lang="en-US" dirty="0" smtClean="0"/>
            <a:t>Open connection to MySQL database</a:t>
          </a:r>
          <a:endParaRPr lang="en-US" dirty="0"/>
        </a:p>
      </dgm:t>
    </dgm:pt>
    <dgm:pt modelId="{6808ED32-8BDF-40D8-857C-1873623825C7}" type="parTrans" cxnId="{F391B87A-2CB7-49E0-B205-5CBAC27ABD74}">
      <dgm:prSet/>
      <dgm:spPr/>
      <dgm:t>
        <a:bodyPr/>
        <a:lstStyle/>
        <a:p>
          <a:endParaRPr lang="en-US"/>
        </a:p>
      </dgm:t>
    </dgm:pt>
    <dgm:pt modelId="{4D3EBCAD-37F0-4711-9CDF-CA54D3259244}" type="sibTrans" cxnId="{F391B87A-2CB7-49E0-B205-5CBAC27ABD74}">
      <dgm:prSet/>
      <dgm:spPr/>
      <dgm:t>
        <a:bodyPr/>
        <a:lstStyle/>
        <a:p>
          <a:endParaRPr lang="en-US"/>
        </a:p>
      </dgm:t>
    </dgm:pt>
    <dgm:pt modelId="{242CCF30-8A06-4CC9-B227-5571843EA9E4}">
      <dgm:prSet phldrT="[Text]"/>
      <dgm:spPr/>
      <dgm:t>
        <a:bodyPr/>
        <a:lstStyle/>
        <a:p>
          <a:r>
            <a:rPr lang="en-US" dirty="0" smtClean="0"/>
            <a:t>Print formatted data into a txt file</a:t>
          </a:r>
          <a:endParaRPr lang="en-US" dirty="0"/>
        </a:p>
      </dgm:t>
    </dgm:pt>
    <dgm:pt modelId="{A87E1C09-941F-45B5-98F9-20E81C17BAF3}" type="parTrans" cxnId="{DBF72015-2B00-468C-A94D-F74CFA4F238A}">
      <dgm:prSet/>
      <dgm:spPr/>
      <dgm:t>
        <a:bodyPr/>
        <a:lstStyle/>
        <a:p>
          <a:endParaRPr lang="en-US"/>
        </a:p>
      </dgm:t>
    </dgm:pt>
    <dgm:pt modelId="{B7E416E0-34BB-4630-881B-C983F11CC5D9}" type="sibTrans" cxnId="{DBF72015-2B00-468C-A94D-F74CFA4F238A}">
      <dgm:prSet/>
      <dgm:spPr/>
      <dgm:t>
        <a:bodyPr/>
        <a:lstStyle/>
        <a:p>
          <a:endParaRPr lang="en-US"/>
        </a:p>
      </dgm:t>
    </dgm:pt>
    <dgm:pt modelId="{E5FC8E67-FB94-49A0-A4D1-7327CE0D6394}">
      <dgm:prSet phldrT="[Text]"/>
      <dgm:spPr/>
      <dgm:t>
        <a:bodyPr/>
        <a:lstStyle/>
        <a:p>
          <a:r>
            <a:rPr lang="en-US" dirty="0" smtClean="0"/>
            <a:t>Query the database for specific columns</a:t>
          </a:r>
          <a:endParaRPr lang="en-US" dirty="0"/>
        </a:p>
      </dgm:t>
    </dgm:pt>
    <dgm:pt modelId="{3E25C274-EE97-4865-BCAA-AC94F6B20F89}" type="sibTrans" cxnId="{09BC169B-8674-44B7-A93C-74C10BF3F388}">
      <dgm:prSet/>
      <dgm:spPr/>
      <dgm:t>
        <a:bodyPr/>
        <a:lstStyle/>
        <a:p>
          <a:endParaRPr lang="en-US"/>
        </a:p>
      </dgm:t>
    </dgm:pt>
    <dgm:pt modelId="{F0E39B86-0412-4EED-BD64-EBD5C97270F3}" type="parTrans" cxnId="{09BC169B-8674-44B7-A93C-74C10BF3F388}">
      <dgm:prSet/>
      <dgm:spPr/>
      <dgm:t>
        <a:bodyPr/>
        <a:lstStyle/>
        <a:p>
          <a:endParaRPr lang="en-US"/>
        </a:p>
      </dgm:t>
    </dgm:pt>
    <dgm:pt modelId="{55F49690-BFE2-4FF1-A429-6B71C6EA2628}">
      <dgm:prSet phldrT="[Text]"/>
      <dgm:spPr/>
      <dgm:t>
        <a:bodyPr/>
        <a:lstStyle/>
        <a:p>
          <a:r>
            <a:rPr lang="en-US" dirty="0" smtClean="0"/>
            <a:t>Print data from columns </a:t>
          </a:r>
          <a:endParaRPr lang="en-US" dirty="0"/>
        </a:p>
      </dgm:t>
    </dgm:pt>
    <dgm:pt modelId="{A89325AC-3711-4920-831C-E4FD3E44414E}" type="sibTrans" cxnId="{4F74725B-2D82-4963-A5AF-76A6839A36B3}">
      <dgm:prSet/>
      <dgm:spPr/>
      <dgm:t>
        <a:bodyPr/>
        <a:lstStyle/>
        <a:p>
          <a:endParaRPr lang="en-US"/>
        </a:p>
      </dgm:t>
    </dgm:pt>
    <dgm:pt modelId="{A0B38555-5FB8-4628-89CA-1CFB49CC201A}" type="parTrans" cxnId="{4F74725B-2D82-4963-A5AF-76A6839A36B3}">
      <dgm:prSet/>
      <dgm:spPr/>
      <dgm:t>
        <a:bodyPr/>
        <a:lstStyle/>
        <a:p>
          <a:endParaRPr lang="en-US"/>
        </a:p>
      </dgm:t>
    </dgm:pt>
    <dgm:pt modelId="{964B4B64-3DF2-4582-B53A-833908681F26}">
      <dgm:prSet phldrT="[Text]"/>
      <dgm:spPr/>
      <dgm:t>
        <a:bodyPr/>
        <a:lstStyle/>
        <a:p>
          <a:r>
            <a:rPr lang="en-US" dirty="0" smtClean="0"/>
            <a:t>Repeat queries until all needed data is gathered</a:t>
          </a:r>
          <a:endParaRPr lang="en-US" dirty="0"/>
        </a:p>
      </dgm:t>
    </dgm:pt>
    <dgm:pt modelId="{2D4B2C63-E7E3-4CAF-8294-995CBE45E8A7}" type="sibTrans" cxnId="{E3920EC7-30CA-42F1-B188-89BD7D622C7B}">
      <dgm:prSet/>
      <dgm:spPr/>
      <dgm:t>
        <a:bodyPr/>
        <a:lstStyle/>
        <a:p>
          <a:endParaRPr lang="en-US"/>
        </a:p>
      </dgm:t>
    </dgm:pt>
    <dgm:pt modelId="{04F3ACF5-8CF3-4FBA-A341-BF85834984ED}" type="parTrans" cxnId="{E3920EC7-30CA-42F1-B188-89BD7D622C7B}">
      <dgm:prSet/>
      <dgm:spPr/>
      <dgm:t>
        <a:bodyPr/>
        <a:lstStyle/>
        <a:p>
          <a:endParaRPr lang="en-US"/>
        </a:p>
      </dgm:t>
    </dgm:pt>
    <dgm:pt modelId="{A7613E49-69FD-4E17-BC3C-FC06B0C40FF4}" type="pres">
      <dgm:prSet presAssocID="{E644E865-220B-459F-BA73-B6DF77B46736}" presName="diagram" presStyleCnt="0">
        <dgm:presLayoutVars>
          <dgm:dir/>
          <dgm:resizeHandles val="exact"/>
        </dgm:presLayoutVars>
      </dgm:prSet>
      <dgm:spPr/>
      <dgm:t>
        <a:bodyPr/>
        <a:lstStyle/>
        <a:p>
          <a:endParaRPr lang="en-US"/>
        </a:p>
      </dgm:t>
    </dgm:pt>
    <dgm:pt modelId="{7652A8A4-2C4F-499B-99F9-1D39AB567630}" type="pres">
      <dgm:prSet presAssocID="{751E2FE2-9863-410B-A13A-921E4A9F84E3}" presName="node" presStyleLbl="node1" presStyleIdx="0" presStyleCnt="5">
        <dgm:presLayoutVars>
          <dgm:bulletEnabled val="1"/>
        </dgm:presLayoutVars>
      </dgm:prSet>
      <dgm:spPr/>
      <dgm:t>
        <a:bodyPr/>
        <a:lstStyle/>
        <a:p>
          <a:endParaRPr lang="en-US"/>
        </a:p>
      </dgm:t>
    </dgm:pt>
    <dgm:pt modelId="{3E3C7ED7-C50A-42D2-BC2F-AA49B71EF971}" type="pres">
      <dgm:prSet presAssocID="{4D3EBCAD-37F0-4711-9CDF-CA54D3259244}" presName="sibTrans" presStyleLbl="sibTrans2D1" presStyleIdx="0" presStyleCnt="4"/>
      <dgm:spPr/>
      <dgm:t>
        <a:bodyPr/>
        <a:lstStyle/>
        <a:p>
          <a:endParaRPr lang="en-US"/>
        </a:p>
      </dgm:t>
    </dgm:pt>
    <dgm:pt modelId="{B403D0F1-6D72-431E-ADCD-E68819E2C836}" type="pres">
      <dgm:prSet presAssocID="{4D3EBCAD-37F0-4711-9CDF-CA54D3259244}" presName="connectorText" presStyleLbl="sibTrans2D1" presStyleIdx="0" presStyleCnt="4"/>
      <dgm:spPr/>
      <dgm:t>
        <a:bodyPr/>
        <a:lstStyle/>
        <a:p>
          <a:endParaRPr lang="en-US"/>
        </a:p>
      </dgm:t>
    </dgm:pt>
    <dgm:pt modelId="{C663B55A-EED3-4D45-B7E8-89570F635C2C}" type="pres">
      <dgm:prSet presAssocID="{E5FC8E67-FB94-49A0-A4D1-7327CE0D6394}" presName="node" presStyleLbl="node1" presStyleIdx="1" presStyleCnt="5" custLinFactX="-39341" custLinFactY="67659" custLinFactNeighborX="-100000" custLinFactNeighborY="100000">
        <dgm:presLayoutVars>
          <dgm:bulletEnabled val="1"/>
        </dgm:presLayoutVars>
      </dgm:prSet>
      <dgm:spPr/>
      <dgm:t>
        <a:bodyPr/>
        <a:lstStyle/>
        <a:p>
          <a:endParaRPr lang="en-US"/>
        </a:p>
      </dgm:t>
    </dgm:pt>
    <dgm:pt modelId="{B2D81E2D-1F18-42F3-9052-3970FEC494EE}" type="pres">
      <dgm:prSet presAssocID="{3E25C274-EE97-4865-BCAA-AC94F6B20F89}" presName="sibTrans" presStyleLbl="sibTrans2D1" presStyleIdx="1" presStyleCnt="4"/>
      <dgm:spPr/>
      <dgm:t>
        <a:bodyPr/>
        <a:lstStyle/>
        <a:p>
          <a:endParaRPr lang="en-US"/>
        </a:p>
      </dgm:t>
    </dgm:pt>
    <dgm:pt modelId="{50190CC9-2E0E-4893-BEAA-423ADE9BAA82}" type="pres">
      <dgm:prSet presAssocID="{3E25C274-EE97-4865-BCAA-AC94F6B20F89}" presName="connectorText" presStyleLbl="sibTrans2D1" presStyleIdx="1" presStyleCnt="4"/>
      <dgm:spPr/>
      <dgm:t>
        <a:bodyPr/>
        <a:lstStyle/>
        <a:p>
          <a:endParaRPr lang="en-US"/>
        </a:p>
      </dgm:t>
    </dgm:pt>
    <dgm:pt modelId="{B62DCBD1-AC64-4700-A138-426E94C322F4}" type="pres">
      <dgm:prSet presAssocID="{55F49690-BFE2-4FF1-A429-6B71C6EA2628}" presName="node" presStyleLbl="node1" presStyleIdx="2" presStyleCnt="5" custLinFactX="-40497" custLinFactY="67659" custLinFactNeighborX="-100000" custLinFactNeighborY="100000">
        <dgm:presLayoutVars>
          <dgm:bulletEnabled val="1"/>
        </dgm:presLayoutVars>
      </dgm:prSet>
      <dgm:spPr/>
      <dgm:t>
        <a:bodyPr/>
        <a:lstStyle/>
        <a:p>
          <a:endParaRPr lang="en-US"/>
        </a:p>
      </dgm:t>
    </dgm:pt>
    <dgm:pt modelId="{01835AB9-003C-421B-AD7D-3DF2F8E5D415}" type="pres">
      <dgm:prSet presAssocID="{A89325AC-3711-4920-831C-E4FD3E44414E}" presName="sibTrans" presStyleLbl="sibTrans2D1" presStyleIdx="2" presStyleCnt="4"/>
      <dgm:spPr/>
      <dgm:t>
        <a:bodyPr/>
        <a:lstStyle/>
        <a:p>
          <a:endParaRPr lang="en-US"/>
        </a:p>
      </dgm:t>
    </dgm:pt>
    <dgm:pt modelId="{770CF8B5-83A1-4900-BFBF-2AA4D1857AD8}" type="pres">
      <dgm:prSet presAssocID="{A89325AC-3711-4920-831C-E4FD3E44414E}" presName="connectorText" presStyleLbl="sibTrans2D1" presStyleIdx="2" presStyleCnt="4"/>
      <dgm:spPr/>
      <dgm:t>
        <a:bodyPr/>
        <a:lstStyle/>
        <a:p>
          <a:endParaRPr lang="en-US"/>
        </a:p>
      </dgm:t>
    </dgm:pt>
    <dgm:pt modelId="{54AE7AAA-A76E-4AAF-BA98-15E20F17287B}" type="pres">
      <dgm:prSet presAssocID="{964B4B64-3DF2-4582-B53A-833908681F26}" presName="node" presStyleLbl="node1" presStyleIdx="3" presStyleCnt="5" custLinFactX="-40497" custLinFactY="-67331" custLinFactNeighborX="-100000" custLinFactNeighborY="-100000">
        <dgm:presLayoutVars>
          <dgm:bulletEnabled val="1"/>
        </dgm:presLayoutVars>
      </dgm:prSet>
      <dgm:spPr/>
      <dgm:t>
        <a:bodyPr/>
        <a:lstStyle/>
        <a:p>
          <a:endParaRPr lang="en-US"/>
        </a:p>
      </dgm:t>
    </dgm:pt>
    <dgm:pt modelId="{7D0A25DD-9255-4412-914F-BD615408BED8}" type="pres">
      <dgm:prSet presAssocID="{2D4B2C63-E7E3-4CAF-8294-995CBE45E8A7}" presName="sibTrans" presStyleLbl="sibTrans2D1" presStyleIdx="3" presStyleCnt="4"/>
      <dgm:spPr/>
      <dgm:t>
        <a:bodyPr/>
        <a:lstStyle/>
        <a:p>
          <a:endParaRPr lang="en-US"/>
        </a:p>
      </dgm:t>
    </dgm:pt>
    <dgm:pt modelId="{C245A956-8560-43B2-88E7-C5B29FD58C11}" type="pres">
      <dgm:prSet presAssocID="{2D4B2C63-E7E3-4CAF-8294-995CBE45E8A7}" presName="connectorText" presStyleLbl="sibTrans2D1" presStyleIdx="3" presStyleCnt="4"/>
      <dgm:spPr/>
      <dgm:t>
        <a:bodyPr/>
        <a:lstStyle/>
        <a:p>
          <a:endParaRPr lang="en-US"/>
        </a:p>
      </dgm:t>
    </dgm:pt>
    <dgm:pt modelId="{7B457A4F-4D3A-4123-B9C4-9BC3463E2ED0}" type="pres">
      <dgm:prSet presAssocID="{242CCF30-8A06-4CC9-B227-5571843EA9E4}" presName="node" presStyleLbl="node1" presStyleIdx="4" presStyleCnt="5" custLinFactX="36450" custLinFactY="-67331" custLinFactNeighborX="100000" custLinFactNeighborY="-100000">
        <dgm:presLayoutVars>
          <dgm:bulletEnabled val="1"/>
        </dgm:presLayoutVars>
      </dgm:prSet>
      <dgm:spPr/>
      <dgm:t>
        <a:bodyPr/>
        <a:lstStyle/>
        <a:p>
          <a:endParaRPr lang="en-US"/>
        </a:p>
      </dgm:t>
    </dgm:pt>
  </dgm:ptLst>
  <dgm:cxnLst>
    <dgm:cxn modelId="{B232C6DA-B25A-4694-AF95-8D4B523AD7AF}" type="presOf" srcId="{242CCF30-8A06-4CC9-B227-5571843EA9E4}" destId="{7B457A4F-4D3A-4123-B9C4-9BC3463E2ED0}" srcOrd="0" destOrd="0" presId="urn:microsoft.com/office/officeart/2005/8/layout/process5"/>
    <dgm:cxn modelId="{1FBFB790-46C1-4033-8877-B63C8F5AF954}" type="presOf" srcId="{3E25C274-EE97-4865-BCAA-AC94F6B20F89}" destId="{50190CC9-2E0E-4893-BEAA-423ADE9BAA82}" srcOrd="1" destOrd="0" presId="urn:microsoft.com/office/officeart/2005/8/layout/process5"/>
    <dgm:cxn modelId="{F18092D7-C8F2-437C-A940-87302D55455E}" type="presOf" srcId="{2D4B2C63-E7E3-4CAF-8294-995CBE45E8A7}" destId="{7D0A25DD-9255-4412-914F-BD615408BED8}" srcOrd="0" destOrd="0" presId="urn:microsoft.com/office/officeart/2005/8/layout/process5"/>
    <dgm:cxn modelId="{09BC169B-8674-44B7-A93C-74C10BF3F388}" srcId="{E644E865-220B-459F-BA73-B6DF77B46736}" destId="{E5FC8E67-FB94-49A0-A4D1-7327CE0D6394}" srcOrd="1" destOrd="0" parTransId="{F0E39B86-0412-4EED-BD64-EBD5C97270F3}" sibTransId="{3E25C274-EE97-4865-BCAA-AC94F6B20F89}"/>
    <dgm:cxn modelId="{DBF72015-2B00-468C-A94D-F74CFA4F238A}" srcId="{E644E865-220B-459F-BA73-B6DF77B46736}" destId="{242CCF30-8A06-4CC9-B227-5571843EA9E4}" srcOrd="4" destOrd="0" parTransId="{A87E1C09-941F-45B5-98F9-20E81C17BAF3}" sibTransId="{B7E416E0-34BB-4630-881B-C983F11CC5D9}"/>
    <dgm:cxn modelId="{36C99381-EF13-4AB0-AA6E-20C631BAAD19}" type="presOf" srcId="{A89325AC-3711-4920-831C-E4FD3E44414E}" destId="{770CF8B5-83A1-4900-BFBF-2AA4D1857AD8}" srcOrd="1" destOrd="0" presId="urn:microsoft.com/office/officeart/2005/8/layout/process5"/>
    <dgm:cxn modelId="{C81C2E71-8D85-462D-BB77-0E35F8EC649C}" type="presOf" srcId="{3E25C274-EE97-4865-BCAA-AC94F6B20F89}" destId="{B2D81E2D-1F18-42F3-9052-3970FEC494EE}" srcOrd="0" destOrd="0" presId="urn:microsoft.com/office/officeart/2005/8/layout/process5"/>
    <dgm:cxn modelId="{F391B87A-2CB7-49E0-B205-5CBAC27ABD74}" srcId="{E644E865-220B-459F-BA73-B6DF77B46736}" destId="{751E2FE2-9863-410B-A13A-921E4A9F84E3}" srcOrd="0" destOrd="0" parTransId="{6808ED32-8BDF-40D8-857C-1873623825C7}" sibTransId="{4D3EBCAD-37F0-4711-9CDF-CA54D3259244}"/>
    <dgm:cxn modelId="{2F8E6FEA-F170-4B0C-B5D3-5A0F1FA5F009}" type="presOf" srcId="{E5FC8E67-FB94-49A0-A4D1-7327CE0D6394}" destId="{C663B55A-EED3-4D45-B7E8-89570F635C2C}" srcOrd="0" destOrd="0" presId="urn:microsoft.com/office/officeart/2005/8/layout/process5"/>
    <dgm:cxn modelId="{84B91E3A-A243-45FE-BF7E-CD28BF849263}" type="presOf" srcId="{751E2FE2-9863-410B-A13A-921E4A9F84E3}" destId="{7652A8A4-2C4F-499B-99F9-1D39AB567630}" srcOrd="0" destOrd="0" presId="urn:microsoft.com/office/officeart/2005/8/layout/process5"/>
    <dgm:cxn modelId="{BC124A32-2B21-4947-BB39-4649ECCC981E}" type="presOf" srcId="{2D4B2C63-E7E3-4CAF-8294-995CBE45E8A7}" destId="{C245A956-8560-43B2-88E7-C5B29FD58C11}" srcOrd="1" destOrd="0" presId="urn:microsoft.com/office/officeart/2005/8/layout/process5"/>
    <dgm:cxn modelId="{8FF1E505-7239-4D20-B283-BCB132ED6A57}" type="presOf" srcId="{55F49690-BFE2-4FF1-A429-6B71C6EA2628}" destId="{B62DCBD1-AC64-4700-A138-426E94C322F4}" srcOrd="0" destOrd="0" presId="urn:microsoft.com/office/officeart/2005/8/layout/process5"/>
    <dgm:cxn modelId="{6F86971B-462C-4371-B027-08ED15E85184}" type="presOf" srcId="{E644E865-220B-459F-BA73-B6DF77B46736}" destId="{A7613E49-69FD-4E17-BC3C-FC06B0C40FF4}" srcOrd="0" destOrd="0" presId="urn:microsoft.com/office/officeart/2005/8/layout/process5"/>
    <dgm:cxn modelId="{7BB910BD-5F05-429A-8E56-42B97E6FFFF4}" type="presOf" srcId="{4D3EBCAD-37F0-4711-9CDF-CA54D3259244}" destId="{3E3C7ED7-C50A-42D2-BC2F-AA49B71EF971}" srcOrd="0" destOrd="0" presId="urn:microsoft.com/office/officeart/2005/8/layout/process5"/>
    <dgm:cxn modelId="{FCCB7599-1902-4621-9F7A-7B94F50F0038}" type="presOf" srcId="{4D3EBCAD-37F0-4711-9CDF-CA54D3259244}" destId="{B403D0F1-6D72-431E-ADCD-E68819E2C836}" srcOrd="1" destOrd="0" presId="urn:microsoft.com/office/officeart/2005/8/layout/process5"/>
    <dgm:cxn modelId="{61A4FE50-E1E5-4AF2-9B84-98B37DFA7AAA}" type="presOf" srcId="{964B4B64-3DF2-4582-B53A-833908681F26}" destId="{54AE7AAA-A76E-4AAF-BA98-15E20F17287B}" srcOrd="0" destOrd="0" presId="urn:microsoft.com/office/officeart/2005/8/layout/process5"/>
    <dgm:cxn modelId="{4F74725B-2D82-4963-A5AF-76A6839A36B3}" srcId="{E644E865-220B-459F-BA73-B6DF77B46736}" destId="{55F49690-BFE2-4FF1-A429-6B71C6EA2628}" srcOrd="2" destOrd="0" parTransId="{A0B38555-5FB8-4628-89CA-1CFB49CC201A}" sibTransId="{A89325AC-3711-4920-831C-E4FD3E44414E}"/>
    <dgm:cxn modelId="{2C0939C4-0A72-4B4F-A758-CD91A9DA1872}" type="presOf" srcId="{A89325AC-3711-4920-831C-E4FD3E44414E}" destId="{01835AB9-003C-421B-AD7D-3DF2F8E5D415}" srcOrd="0" destOrd="0" presId="urn:microsoft.com/office/officeart/2005/8/layout/process5"/>
    <dgm:cxn modelId="{E3920EC7-30CA-42F1-B188-89BD7D622C7B}" srcId="{E644E865-220B-459F-BA73-B6DF77B46736}" destId="{964B4B64-3DF2-4582-B53A-833908681F26}" srcOrd="3" destOrd="0" parTransId="{04F3ACF5-8CF3-4FBA-A341-BF85834984ED}" sibTransId="{2D4B2C63-E7E3-4CAF-8294-995CBE45E8A7}"/>
    <dgm:cxn modelId="{C1C5AC71-4792-40FE-BE2F-463BDF3755C9}" type="presParOf" srcId="{A7613E49-69FD-4E17-BC3C-FC06B0C40FF4}" destId="{7652A8A4-2C4F-499B-99F9-1D39AB567630}" srcOrd="0" destOrd="0" presId="urn:microsoft.com/office/officeart/2005/8/layout/process5"/>
    <dgm:cxn modelId="{C9380807-1B0F-40C3-BC13-52CE97310369}" type="presParOf" srcId="{A7613E49-69FD-4E17-BC3C-FC06B0C40FF4}" destId="{3E3C7ED7-C50A-42D2-BC2F-AA49B71EF971}" srcOrd="1" destOrd="0" presId="urn:microsoft.com/office/officeart/2005/8/layout/process5"/>
    <dgm:cxn modelId="{21792988-A1E1-41FA-B718-6F515DCD20D3}" type="presParOf" srcId="{3E3C7ED7-C50A-42D2-BC2F-AA49B71EF971}" destId="{B403D0F1-6D72-431E-ADCD-E68819E2C836}" srcOrd="0" destOrd="0" presId="urn:microsoft.com/office/officeart/2005/8/layout/process5"/>
    <dgm:cxn modelId="{1E70FF44-0DD4-4E12-813D-6932F94A4F22}" type="presParOf" srcId="{A7613E49-69FD-4E17-BC3C-FC06B0C40FF4}" destId="{C663B55A-EED3-4D45-B7E8-89570F635C2C}" srcOrd="2" destOrd="0" presId="urn:microsoft.com/office/officeart/2005/8/layout/process5"/>
    <dgm:cxn modelId="{2FC1C761-198C-423F-80AA-565E4FCC2C75}" type="presParOf" srcId="{A7613E49-69FD-4E17-BC3C-FC06B0C40FF4}" destId="{B2D81E2D-1F18-42F3-9052-3970FEC494EE}" srcOrd="3" destOrd="0" presId="urn:microsoft.com/office/officeart/2005/8/layout/process5"/>
    <dgm:cxn modelId="{A1F9EFEA-0594-4F86-9B8E-3F879C055238}" type="presParOf" srcId="{B2D81E2D-1F18-42F3-9052-3970FEC494EE}" destId="{50190CC9-2E0E-4893-BEAA-423ADE9BAA82}" srcOrd="0" destOrd="0" presId="urn:microsoft.com/office/officeart/2005/8/layout/process5"/>
    <dgm:cxn modelId="{EC8D5835-7A19-4857-AC51-1872DE900AAF}" type="presParOf" srcId="{A7613E49-69FD-4E17-BC3C-FC06B0C40FF4}" destId="{B62DCBD1-AC64-4700-A138-426E94C322F4}" srcOrd="4" destOrd="0" presId="urn:microsoft.com/office/officeart/2005/8/layout/process5"/>
    <dgm:cxn modelId="{C2B6F6BE-5550-44BE-9184-46432D12970B}" type="presParOf" srcId="{A7613E49-69FD-4E17-BC3C-FC06B0C40FF4}" destId="{01835AB9-003C-421B-AD7D-3DF2F8E5D415}" srcOrd="5" destOrd="0" presId="urn:microsoft.com/office/officeart/2005/8/layout/process5"/>
    <dgm:cxn modelId="{C9799EC9-1275-4CA7-9890-21B52D1D4CDE}" type="presParOf" srcId="{01835AB9-003C-421B-AD7D-3DF2F8E5D415}" destId="{770CF8B5-83A1-4900-BFBF-2AA4D1857AD8}" srcOrd="0" destOrd="0" presId="urn:microsoft.com/office/officeart/2005/8/layout/process5"/>
    <dgm:cxn modelId="{C010EB81-41CC-4252-A455-93B3CBB20EEA}" type="presParOf" srcId="{A7613E49-69FD-4E17-BC3C-FC06B0C40FF4}" destId="{54AE7AAA-A76E-4AAF-BA98-15E20F17287B}" srcOrd="6" destOrd="0" presId="urn:microsoft.com/office/officeart/2005/8/layout/process5"/>
    <dgm:cxn modelId="{8D4394B3-F76E-4525-B53C-88E18293A0C2}" type="presParOf" srcId="{A7613E49-69FD-4E17-BC3C-FC06B0C40FF4}" destId="{7D0A25DD-9255-4412-914F-BD615408BED8}" srcOrd="7" destOrd="0" presId="urn:microsoft.com/office/officeart/2005/8/layout/process5"/>
    <dgm:cxn modelId="{1C692036-C1F6-4795-8B67-D9F61515D827}" type="presParOf" srcId="{7D0A25DD-9255-4412-914F-BD615408BED8}" destId="{C245A956-8560-43B2-88E7-C5B29FD58C11}" srcOrd="0" destOrd="0" presId="urn:microsoft.com/office/officeart/2005/8/layout/process5"/>
    <dgm:cxn modelId="{5D43FB78-2F7E-4C06-95F6-B993E7BB9765}" type="presParOf" srcId="{A7613E49-69FD-4E17-BC3C-FC06B0C40FF4}" destId="{7B457A4F-4D3A-4123-B9C4-9BC3463E2ED0}" srcOrd="8"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B2DA79C-8C56-4AC4-AC48-079CD42D80F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DA79C-8C56-4AC4-AC48-079CD42D80FC}" type="slidenum">
              <a:rPr lang="en-US" smtClean="0"/>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DA79C-8C56-4AC4-AC48-079CD42D80FC}" type="slidenum">
              <a:rPr lang="en-US" smtClean="0"/>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DA79C-8C56-4AC4-AC48-079CD42D80FC}" type="slidenum">
              <a:rPr lang="en-US" smtClean="0"/>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2DA79C-8C56-4AC4-AC48-079CD42D80F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2DA79C-8C56-4AC4-AC48-079CD42D80FC}" type="slidenum">
              <a:rPr lang="en-US" smtClean="0"/>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2DA79C-8C56-4AC4-AC48-079CD42D80FC}" type="slidenum">
              <a:rPr lang="en-US" smtClean="0"/>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8" name="Slide Number Placeholder 7"/>
          <p:cNvSpPr>
            <a:spLocks noGrp="1"/>
          </p:cNvSpPr>
          <p:nvPr>
            <p:ph type="sldNum" sz="quarter" idx="11"/>
          </p:nvPr>
        </p:nvSpPr>
        <p:spPr/>
        <p:txBody>
          <a:bodyPr/>
          <a:lstStyle/>
          <a:p>
            <a:fld id="{BB2DA79C-8C56-4AC4-AC48-079CD42D80F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B2DA79C-8C56-4AC4-AC48-079CD42D80FC}" type="slidenum">
              <a:rPr lang="en-US" smtClean="0"/>
              <a:pPr/>
              <a:t>‹#›</a:t>
            </a:fld>
            <a:endParaRPr lang="en-US"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C07B30-F30E-40DC-B1A2-CC939EF875CF}" type="datetimeFigureOut">
              <a:rPr lang="en-US" smtClean="0"/>
              <a:pPr/>
              <a:t>7/19/2008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BB2DA79C-8C56-4AC4-AC48-079CD42D80FC}" type="slidenum">
              <a:rPr lang="en-US" smtClean="0"/>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8C07B30-F30E-40DC-B1A2-CC939EF875CF}" type="datetimeFigureOut">
              <a:rPr lang="en-US" smtClean="0"/>
              <a:pPr/>
              <a:t>7/19/2008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B2DA79C-8C56-4AC4-AC48-079CD42D80FC}" type="slidenum">
              <a:rPr lang="en-US" smtClean="0"/>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8C07B30-F30E-40DC-B1A2-CC939EF875CF}" type="datetimeFigureOut">
              <a:rPr lang="en-US" smtClean="0"/>
              <a:pPr/>
              <a:t>7/19/2008</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B2DA79C-8C56-4AC4-AC48-079CD42D80F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arl@yahoo.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Documents%20and%20Settings\poweruser\Desktop\Dubai%20Final.wmv"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noFill/>
          <a:ln>
            <a:noFill/>
          </a:ln>
        </p:spPr>
        <p:txBody>
          <a:bodyPr>
            <a:normAutofit/>
          </a:bodyPr>
          <a:lstStyle/>
          <a:p>
            <a:pPr algn="ctr"/>
            <a:r>
              <a:rPr sz="3200" smtClean="0">
                <a:solidFill>
                  <a:srgbClr val="FF0000"/>
                </a:solidFill>
              </a:rPr>
              <a:t>   </a:t>
            </a:r>
            <a:endParaRPr lang="en-US" sz="3200" u="sng" dirty="0">
              <a:solidFill>
                <a:srgbClr val="FF0000"/>
              </a:solidFill>
            </a:endParaRPr>
          </a:p>
        </p:txBody>
      </p:sp>
      <p:sp>
        <p:nvSpPr>
          <p:cNvPr id="3" name="Subtitle 2"/>
          <p:cNvSpPr>
            <a:spLocks noGrp="1"/>
          </p:cNvSpPr>
          <p:nvPr>
            <p:ph type="subTitle" idx="1"/>
          </p:nvPr>
        </p:nvSpPr>
        <p:spPr>
          <a:xfrm>
            <a:off x="0" y="4800600"/>
            <a:ext cx="9144000" cy="1676400"/>
          </a:xfrm>
        </p:spPr>
        <p:txBody>
          <a:bodyPr>
            <a:normAutofit fontScale="25000" lnSpcReduction="20000"/>
          </a:bodyPr>
          <a:lstStyle/>
          <a:p>
            <a:r>
              <a:rPr lang="en-US" sz="2400" b="1" dirty="0" smtClean="0">
                <a:solidFill>
                  <a:srgbClr val="00B050"/>
                </a:solidFill>
              </a:rPr>
              <a:t>                         </a:t>
            </a:r>
          </a:p>
          <a:p>
            <a:r>
              <a:rPr lang="en-US" sz="6000" b="1" dirty="0" smtClean="0">
                <a:solidFill>
                  <a:srgbClr val="00B050"/>
                </a:solidFill>
              </a:rPr>
              <a:t>          </a:t>
            </a:r>
          </a:p>
          <a:p>
            <a:pPr algn="ctr"/>
            <a:r>
              <a:rPr lang="en-US" sz="8000" b="1" dirty="0" smtClean="0">
                <a:solidFill>
                  <a:srgbClr val="00B050"/>
                </a:solidFill>
              </a:rPr>
              <a:t> </a:t>
            </a: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b="1" u="sng" dirty="0" smtClean="0">
              <a:solidFill>
                <a:srgbClr val="00B050"/>
              </a:solidFill>
            </a:endParaRPr>
          </a:p>
          <a:p>
            <a:pPr algn="ctr"/>
            <a:endParaRPr lang="en-US" sz="8000" dirty="0" smtClean="0">
              <a:solidFill>
                <a:srgbClr val="00B050"/>
              </a:solidFill>
            </a:endParaRPr>
          </a:p>
          <a:p>
            <a:pPr algn="ctr"/>
            <a:r>
              <a:rPr lang="en-US" sz="8000" u="sng" dirty="0" smtClean="0">
                <a:effectLst>
                  <a:glow rad="139700">
                    <a:schemeClr val="accent1">
                      <a:satMod val="175000"/>
                      <a:alpha val="40000"/>
                    </a:schemeClr>
                  </a:glow>
                </a:effectLst>
                <a:latin typeface="+mj-lt"/>
              </a:rPr>
              <a:t>Project Leaders</a:t>
            </a:r>
          </a:p>
          <a:p>
            <a:pPr algn="ctr"/>
            <a:r>
              <a:rPr lang="en-US" sz="8000" dirty="0" smtClean="0">
                <a:effectLst>
                  <a:glow rad="139700">
                    <a:schemeClr val="accent1">
                      <a:satMod val="175000"/>
                      <a:alpha val="40000"/>
                    </a:schemeClr>
                  </a:glow>
                </a:effectLst>
                <a:latin typeface="+mj-lt"/>
              </a:rPr>
              <a:t>Prasad </a:t>
            </a:r>
            <a:r>
              <a:rPr lang="en-US" sz="8000" dirty="0" err="1" smtClean="0">
                <a:effectLst>
                  <a:glow rad="139700">
                    <a:schemeClr val="accent1">
                      <a:satMod val="175000"/>
                      <a:alpha val="40000"/>
                    </a:schemeClr>
                  </a:glow>
                </a:effectLst>
                <a:latin typeface="+mj-lt"/>
              </a:rPr>
              <a:t>Calyam</a:t>
            </a:r>
            <a:endParaRPr lang="en-US" sz="2400" dirty="0" smtClean="0">
              <a:effectLst>
                <a:glow rad="139700">
                  <a:schemeClr val="accent1">
                    <a:satMod val="175000"/>
                    <a:alpha val="40000"/>
                  </a:schemeClr>
                </a:glow>
              </a:effectLst>
              <a:latin typeface="+mj-lt"/>
            </a:endParaRPr>
          </a:p>
          <a:p>
            <a:pPr algn="ctr"/>
            <a:r>
              <a:rPr lang="en-US" sz="8000" dirty="0" smtClean="0">
                <a:effectLst>
                  <a:glow rad="139700">
                    <a:schemeClr val="accent1">
                      <a:satMod val="175000"/>
                      <a:alpha val="40000"/>
                    </a:schemeClr>
                  </a:glow>
                </a:effectLst>
                <a:latin typeface="+mj-lt"/>
              </a:rPr>
              <a:t>Aaron Lafferty</a:t>
            </a:r>
          </a:p>
          <a:p>
            <a:pPr algn="ctr"/>
            <a:r>
              <a:rPr lang="en-US" sz="8000" dirty="0" smtClean="0">
                <a:effectLst>
                  <a:glow rad="139700">
                    <a:schemeClr val="accent1">
                      <a:satMod val="175000"/>
                      <a:alpha val="40000"/>
                    </a:schemeClr>
                  </a:glow>
                </a:effectLst>
                <a:latin typeface="+mj-lt"/>
              </a:rPr>
              <a:t>Nathan “Q-Man” </a:t>
            </a:r>
            <a:r>
              <a:rPr lang="en-US" sz="8000" dirty="0" err="1" smtClean="0">
                <a:effectLst>
                  <a:glow rad="139700">
                    <a:schemeClr val="accent1">
                      <a:satMod val="175000"/>
                      <a:alpha val="40000"/>
                    </a:schemeClr>
                  </a:glow>
                </a:effectLst>
                <a:latin typeface="+mj-lt"/>
              </a:rPr>
              <a:t>Howes</a:t>
            </a:r>
            <a:endParaRPr lang="en-US" sz="8000" dirty="0" smtClean="0">
              <a:effectLst>
                <a:glow rad="139700">
                  <a:schemeClr val="accent1">
                    <a:satMod val="175000"/>
                    <a:alpha val="40000"/>
                  </a:schemeClr>
                </a:glow>
              </a:effectLst>
              <a:latin typeface="+mj-lt"/>
            </a:endParaRPr>
          </a:p>
          <a:p>
            <a:pPr algn="l"/>
            <a:endParaRPr lang="en-US" sz="2400" dirty="0" smtClean="0">
              <a:effectLst>
                <a:glow rad="139700">
                  <a:schemeClr val="accent1">
                    <a:satMod val="175000"/>
                    <a:alpha val="40000"/>
                  </a:schemeClr>
                </a:glow>
              </a:effectLst>
              <a:latin typeface="+mj-lt"/>
            </a:endParaRPr>
          </a:p>
          <a:p>
            <a:pPr algn="l"/>
            <a:endParaRPr lang="en-US" sz="2400" dirty="0" smtClean="0">
              <a:latin typeface="+mj-lt"/>
            </a:endParaRPr>
          </a:p>
          <a:p>
            <a:pPr algn="l"/>
            <a:endParaRPr lang="en-US" sz="2400" dirty="0" smtClean="0">
              <a:latin typeface="+mj-lt"/>
            </a:endParaRPr>
          </a:p>
          <a:p>
            <a:pPr algn="l"/>
            <a:endParaRPr lang="en-US" sz="2400" dirty="0" smtClean="0"/>
          </a:p>
          <a:p>
            <a:pPr algn="l"/>
            <a:r>
              <a:rPr lang="en-US" sz="2400" dirty="0" smtClean="0"/>
              <a:t>                                    </a:t>
            </a:r>
            <a:endParaRPr lang="en-US" sz="2400" b="1" dirty="0" smtClean="0"/>
          </a:p>
          <a:p>
            <a:endParaRPr lang="en-US" dirty="0"/>
          </a:p>
        </p:txBody>
      </p:sp>
      <p:pic>
        <p:nvPicPr>
          <p:cNvPr id="4" name="Picture 3" descr="Opening Image.png"/>
          <p:cNvPicPr>
            <a:picLocks noChangeAspect="1"/>
          </p:cNvPicPr>
          <p:nvPr/>
        </p:nvPicPr>
        <p:blipFill>
          <a:blip r:embed="rId2"/>
          <a:stretch>
            <a:fillRect/>
          </a:stretch>
        </p:blipFill>
        <p:spPr>
          <a:xfrm>
            <a:off x="3657600" y="2286000"/>
            <a:ext cx="2133600" cy="1828800"/>
          </a:xfrm>
          <a:prstGeom prst="rect">
            <a:avLst/>
          </a:prstGeom>
        </p:spPr>
      </p:pic>
      <p:sp>
        <p:nvSpPr>
          <p:cNvPr id="6" name="TextBox 5"/>
          <p:cNvSpPr txBox="1"/>
          <p:nvPr/>
        </p:nvSpPr>
        <p:spPr>
          <a:xfrm>
            <a:off x="1219200" y="3200400"/>
            <a:ext cx="2209800" cy="1477328"/>
          </a:xfrm>
          <a:prstGeom prst="rect">
            <a:avLst/>
          </a:prstGeom>
          <a:noFill/>
        </p:spPr>
        <p:txBody>
          <a:bodyPr wrap="square" rtlCol="0">
            <a:spAutoFit/>
          </a:bodyPr>
          <a:lstStyle/>
          <a:p>
            <a:pPr algn="ctr"/>
            <a:r>
              <a:rPr lang="en-US" u="sng" dirty="0" smtClean="0">
                <a:effectLst>
                  <a:glow rad="139700">
                    <a:schemeClr val="accent1">
                      <a:satMod val="175000"/>
                      <a:alpha val="40000"/>
                    </a:schemeClr>
                  </a:glow>
                </a:effectLst>
                <a:latin typeface="+mj-lt"/>
              </a:rPr>
              <a:t>Programmers</a:t>
            </a:r>
          </a:p>
          <a:p>
            <a:pPr algn="ctr"/>
            <a:r>
              <a:rPr lang="en-US" dirty="0" smtClean="0">
                <a:effectLst>
                  <a:glow rad="139700">
                    <a:schemeClr val="accent1">
                      <a:satMod val="175000"/>
                      <a:alpha val="40000"/>
                    </a:schemeClr>
                  </a:glow>
                </a:effectLst>
                <a:latin typeface="+mj-lt"/>
              </a:rPr>
              <a:t>Chris </a:t>
            </a:r>
            <a:r>
              <a:rPr lang="en-US" dirty="0" err="1" smtClean="0">
                <a:effectLst>
                  <a:glow rad="139700">
                    <a:schemeClr val="accent1">
                      <a:satMod val="175000"/>
                      <a:alpha val="40000"/>
                    </a:schemeClr>
                  </a:glow>
                </a:effectLst>
                <a:latin typeface="+mj-lt"/>
              </a:rPr>
              <a:t>Yungmann</a:t>
            </a:r>
            <a:endParaRPr lang="en-US" dirty="0" smtClean="0">
              <a:effectLst>
                <a:glow rad="139700">
                  <a:schemeClr val="accent1">
                    <a:satMod val="175000"/>
                    <a:alpha val="40000"/>
                  </a:schemeClr>
                </a:glow>
              </a:effectLst>
              <a:latin typeface="+mj-lt"/>
            </a:endParaRPr>
          </a:p>
          <a:p>
            <a:pPr algn="ctr"/>
            <a:r>
              <a:rPr lang="en-US" dirty="0" smtClean="0">
                <a:effectLst>
                  <a:glow rad="139700">
                    <a:schemeClr val="accent1">
                      <a:satMod val="175000"/>
                      <a:alpha val="40000"/>
                    </a:schemeClr>
                  </a:glow>
                </a:effectLst>
                <a:latin typeface="+mj-lt"/>
              </a:rPr>
              <a:t>Max Yano</a:t>
            </a:r>
          </a:p>
          <a:p>
            <a:pPr algn="ctr"/>
            <a:r>
              <a:rPr lang="en-US" dirty="0" smtClean="0">
                <a:effectLst>
                  <a:glow rad="139700">
                    <a:schemeClr val="accent1">
                      <a:satMod val="175000"/>
                      <a:alpha val="40000"/>
                    </a:schemeClr>
                  </a:glow>
                </a:effectLst>
                <a:latin typeface="+mj-lt"/>
              </a:rPr>
              <a:t>Chris Hsu</a:t>
            </a:r>
          </a:p>
          <a:p>
            <a:pPr algn="ctr"/>
            <a:r>
              <a:rPr lang="en-US" dirty="0" err="1" smtClean="0">
                <a:effectLst>
                  <a:glow rad="139700">
                    <a:schemeClr val="accent1">
                      <a:satMod val="175000"/>
                      <a:alpha val="40000"/>
                    </a:schemeClr>
                  </a:glow>
                </a:effectLst>
                <a:latin typeface="+mj-lt"/>
              </a:rPr>
              <a:t>Vinay</a:t>
            </a:r>
            <a:r>
              <a:rPr lang="en-US" dirty="0" smtClean="0">
                <a:effectLst>
                  <a:glow rad="139700">
                    <a:schemeClr val="accent1">
                      <a:satMod val="175000"/>
                      <a:alpha val="40000"/>
                    </a:schemeClr>
                  </a:glow>
                </a:effectLst>
                <a:latin typeface="+mj-lt"/>
              </a:rPr>
              <a:t> </a:t>
            </a:r>
            <a:r>
              <a:rPr lang="en-US" dirty="0" err="1" smtClean="0">
                <a:effectLst>
                  <a:glow rad="139700">
                    <a:schemeClr val="accent1">
                      <a:satMod val="175000"/>
                      <a:alpha val="40000"/>
                    </a:schemeClr>
                  </a:glow>
                </a:effectLst>
                <a:latin typeface="+mj-lt"/>
              </a:rPr>
              <a:t>Balajj</a:t>
            </a:r>
            <a:endParaRPr lang="en-US" dirty="0">
              <a:effectLst>
                <a:glow rad="139700">
                  <a:schemeClr val="accent1">
                    <a:satMod val="175000"/>
                    <a:alpha val="40000"/>
                  </a:schemeClr>
                </a:glow>
              </a:effectLst>
              <a:latin typeface="+mj-lt"/>
            </a:endParaRPr>
          </a:p>
        </p:txBody>
      </p:sp>
      <p:sp>
        <p:nvSpPr>
          <p:cNvPr id="7" name="TextBox 6"/>
          <p:cNvSpPr txBox="1"/>
          <p:nvPr/>
        </p:nvSpPr>
        <p:spPr>
          <a:xfrm>
            <a:off x="6096000" y="3200400"/>
            <a:ext cx="2209800" cy="1477328"/>
          </a:xfrm>
          <a:prstGeom prst="rect">
            <a:avLst/>
          </a:prstGeom>
          <a:noFill/>
        </p:spPr>
        <p:txBody>
          <a:bodyPr wrap="square" rtlCol="0">
            <a:spAutoFit/>
          </a:bodyPr>
          <a:lstStyle/>
          <a:p>
            <a:pPr algn="ctr"/>
            <a:r>
              <a:rPr lang="en-US" u="sng" dirty="0" smtClean="0">
                <a:effectLst>
                  <a:glow rad="139700">
                    <a:schemeClr val="accent1">
                      <a:satMod val="175000"/>
                      <a:alpha val="40000"/>
                    </a:schemeClr>
                  </a:glow>
                </a:effectLst>
                <a:latin typeface="+mj-lt"/>
              </a:rPr>
              <a:t>Animators</a:t>
            </a:r>
          </a:p>
          <a:p>
            <a:pPr algn="ctr"/>
            <a:r>
              <a:rPr lang="en-US" dirty="0" smtClean="0">
                <a:effectLst>
                  <a:glow rad="139700">
                    <a:schemeClr val="accent1">
                      <a:satMod val="175000"/>
                      <a:alpha val="40000"/>
                    </a:schemeClr>
                  </a:glow>
                </a:effectLst>
                <a:latin typeface="+mj-lt"/>
              </a:rPr>
              <a:t>Robert </a:t>
            </a:r>
            <a:r>
              <a:rPr lang="en-US" dirty="0" err="1" smtClean="0">
                <a:effectLst>
                  <a:glow rad="139700">
                    <a:schemeClr val="accent1">
                      <a:satMod val="175000"/>
                      <a:alpha val="40000"/>
                    </a:schemeClr>
                  </a:glow>
                </a:effectLst>
                <a:latin typeface="+mj-lt"/>
              </a:rPr>
              <a:t>Wirthman</a:t>
            </a:r>
            <a:endParaRPr lang="en-US" dirty="0" smtClean="0">
              <a:effectLst>
                <a:glow rad="139700">
                  <a:schemeClr val="accent1">
                    <a:satMod val="175000"/>
                    <a:alpha val="40000"/>
                  </a:schemeClr>
                </a:glow>
              </a:effectLst>
              <a:latin typeface="+mj-lt"/>
            </a:endParaRPr>
          </a:p>
          <a:p>
            <a:pPr algn="ctr"/>
            <a:r>
              <a:rPr lang="en-US" dirty="0" smtClean="0">
                <a:effectLst>
                  <a:glow rad="139700">
                    <a:schemeClr val="accent1">
                      <a:satMod val="175000"/>
                      <a:alpha val="40000"/>
                    </a:schemeClr>
                  </a:glow>
                </a:effectLst>
                <a:latin typeface="+mj-lt"/>
              </a:rPr>
              <a:t>Mike Huntley</a:t>
            </a:r>
          </a:p>
          <a:p>
            <a:pPr algn="ctr"/>
            <a:r>
              <a:rPr lang="en-US" dirty="0" smtClean="0">
                <a:effectLst>
                  <a:glow rad="139700">
                    <a:schemeClr val="accent1">
                      <a:satMod val="175000"/>
                      <a:alpha val="40000"/>
                    </a:schemeClr>
                  </a:glow>
                </a:effectLst>
                <a:latin typeface="+mj-lt"/>
              </a:rPr>
              <a:t>Chris </a:t>
            </a:r>
            <a:r>
              <a:rPr lang="en-US" dirty="0" err="1" smtClean="0">
                <a:effectLst>
                  <a:glow rad="139700">
                    <a:schemeClr val="accent1">
                      <a:satMod val="175000"/>
                      <a:alpha val="40000"/>
                    </a:schemeClr>
                  </a:glow>
                </a:effectLst>
                <a:latin typeface="+mj-lt"/>
              </a:rPr>
              <a:t>McAuley</a:t>
            </a:r>
            <a:endParaRPr lang="en-US" dirty="0" smtClean="0">
              <a:effectLst>
                <a:glow rad="139700">
                  <a:schemeClr val="accent1">
                    <a:satMod val="175000"/>
                    <a:alpha val="40000"/>
                  </a:schemeClr>
                </a:glow>
              </a:effectLst>
              <a:latin typeface="+mj-lt"/>
            </a:endParaRPr>
          </a:p>
          <a:p>
            <a:pPr algn="ctr"/>
            <a:r>
              <a:rPr lang="en-US" dirty="0" smtClean="0">
                <a:effectLst>
                  <a:glow rad="139700">
                    <a:schemeClr val="accent1">
                      <a:satMod val="175000"/>
                      <a:alpha val="40000"/>
                    </a:schemeClr>
                  </a:glow>
                </a:effectLst>
                <a:latin typeface="+mj-lt"/>
              </a:rPr>
              <a:t>Jacob </a:t>
            </a:r>
            <a:r>
              <a:rPr lang="en-US" dirty="0" err="1" smtClean="0">
                <a:effectLst>
                  <a:glow rad="139700">
                    <a:schemeClr val="accent1">
                      <a:satMod val="175000"/>
                      <a:alpha val="40000"/>
                    </a:schemeClr>
                  </a:glow>
                </a:effectLst>
                <a:latin typeface="+mj-lt"/>
              </a:rPr>
              <a:t>Lincoff</a:t>
            </a:r>
            <a:endParaRPr lang="en-US" dirty="0">
              <a:effectLst>
                <a:glow rad="139700">
                  <a:schemeClr val="accent1">
                    <a:satMod val="175000"/>
                    <a:alpha val="40000"/>
                  </a:schemeClr>
                </a:glow>
              </a:effectLst>
              <a:latin typeface="+mj-lt"/>
            </a:endParaRPr>
          </a:p>
        </p:txBody>
      </p:sp>
      <p:sp>
        <p:nvSpPr>
          <p:cNvPr id="8" name="Rectangle 7"/>
          <p:cNvSpPr/>
          <p:nvPr/>
        </p:nvSpPr>
        <p:spPr>
          <a:xfrm>
            <a:off x="762000" y="381000"/>
            <a:ext cx="7467600" cy="1415772"/>
          </a:xfrm>
          <a:prstGeom prst="rect">
            <a:avLst/>
          </a:prstGeom>
          <a:noFill/>
        </p:spPr>
        <p:txBody>
          <a:bodyPr wrap="square" lIns="91440" tIns="45720" rIns="91440" bIns="45720">
            <a:spAutoFit/>
          </a:bodyPr>
          <a:lstStyle/>
          <a:p>
            <a:pPr algn="ctr"/>
            <a:r>
              <a:rPr sz="5400" b="1" cap="none"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u="sng"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Network Forensics</a:t>
            </a:r>
            <a:br>
              <a:rPr lang="en-US" sz="3200" b="1" u="sng"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br>
            <a:r>
              <a:rPr lang="en-US" sz="3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    </a:t>
            </a:r>
            <a:r>
              <a:rPr lang="en-US" sz="3200" b="1" u="sng"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SI 2008 “Hacker </a:t>
            </a:r>
            <a:r>
              <a:rPr lang="en-US" sz="3200" b="1" u="sng"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T</a:t>
            </a:r>
            <a:r>
              <a:rPr lang="en-US" sz="3200" b="1" u="sng"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rackers"</a:t>
            </a:r>
            <a:endParaRPr lang="en-US" sz="32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Tree>
  </p:cSld>
  <p:clrMapOvr>
    <a:masterClrMapping/>
  </p:clrMapOvr>
  <p:transition>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lstStyle/>
          <a:p>
            <a:r>
              <a:rPr lang="en-US" dirty="0" smtClean="0">
                <a:effectLst>
                  <a:glow rad="139700">
                    <a:schemeClr val="accent1">
                      <a:satMod val="175000"/>
                      <a:alpha val="40000"/>
                    </a:schemeClr>
                  </a:glow>
                </a:effectLst>
                <a:latin typeface="+mj-lt"/>
              </a:rPr>
              <a:t>Technique to defeat cipher or authentication by determining its password from searching a large number of possibilities</a:t>
            </a:r>
          </a:p>
          <a:p>
            <a:r>
              <a:rPr lang="en-US" dirty="0" smtClean="0">
                <a:effectLst>
                  <a:glow rad="139700">
                    <a:schemeClr val="accent1">
                      <a:satMod val="175000"/>
                      <a:alpha val="40000"/>
                    </a:schemeClr>
                  </a:glow>
                </a:effectLst>
                <a:latin typeface="+mj-lt"/>
              </a:rPr>
              <a:t>Two methods of using dictionary are cryptanalysis and computer security</a:t>
            </a:r>
          </a:p>
          <a:p>
            <a:r>
              <a:rPr lang="en-US" dirty="0" smtClean="0">
                <a:effectLst>
                  <a:glow rad="139700">
                    <a:schemeClr val="accent1">
                      <a:satMod val="175000"/>
                      <a:alpha val="40000"/>
                    </a:schemeClr>
                  </a:glow>
                </a:effectLst>
                <a:latin typeface="+mj-lt"/>
              </a:rPr>
              <a:t>Spammers use the dictionary method to find    </a:t>
            </a:r>
          </a:p>
          <a:p>
            <a:pPr>
              <a:buNone/>
            </a:pPr>
            <a:r>
              <a:rPr lang="en-US" dirty="0" smtClean="0">
                <a:effectLst>
                  <a:glow rad="139700">
                    <a:schemeClr val="accent1">
                      <a:satMod val="175000"/>
                      <a:alpha val="40000"/>
                    </a:schemeClr>
                  </a:glow>
                </a:effectLst>
                <a:latin typeface="+mj-lt"/>
              </a:rPr>
              <a:t>    e-mail addresses, such as </a:t>
            </a:r>
            <a:r>
              <a:rPr lang="en-US" dirty="0" smtClean="0">
                <a:effectLst>
                  <a:glow rad="139700">
                    <a:schemeClr val="accent1">
                      <a:satMod val="175000"/>
                      <a:alpha val="40000"/>
                    </a:schemeClr>
                  </a:glow>
                </a:effectLst>
                <a:latin typeface="+mj-lt"/>
                <a:hlinkClick r:id="rId2"/>
              </a:rPr>
              <a:t>carl@yahoo.com</a:t>
            </a:r>
            <a:endParaRPr lang="en-US" dirty="0" smtClean="0">
              <a:effectLst>
                <a:glow rad="139700">
                  <a:schemeClr val="accent1">
                    <a:satMod val="175000"/>
                    <a:alpha val="40000"/>
                  </a:schemeClr>
                </a:glow>
              </a:effectLst>
              <a:latin typeface="+mj-lt"/>
            </a:endParaRPr>
          </a:p>
          <a:p>
            <a:pPr>
              <a:buNone/>
            </a:pPr>
            <a:endParaRPr lang="en-US" dirty="0" smtClean="0">
              <a:solidFill>
                <a:srgbClr val="FF0000"/>
              </a:solidFill>
            </a:endParaRPr>
          </a:p>
          <a:p>
            <a:pPr>
              <a:buNone/>
            </a:pPr>
            <a:endParaRPr lang="en-US" dirty="0">
              <a:solidFill>
                <a:srgbClr val="FF0000"/>
              </a:solidFill>
            </a:endParaRPr>
          </a:p>
        </p:txBody>
      </p:sp>
      <p:sp>
        <p:nvSpPr>
          <p:cNvPr id="4" name="Rectangle 3"/>
          <p:cNvSpPr/>
          <p:nvPr/>
        </p:nvSpPr>
        <p:spPr>
          <a:xfrm>
            <a:off x="2667000" y="228600"/>
            <a:ext cx="395492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Dictionary</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a:buNone/>
            </a:pPr>
            <a:r>
              <a:rPr lang="en-US" dirty="0" smtClean="0"/>
              <a:t>					- </a:t>
            </a:r>
            <a:r>
              <a:rPr lang="en-US" sz="3200" b="1" dirty="0" smtClean="0">
                <a:effectLst>
                  <a:glow rad="139700">
                    <a:schemeClr val="accent1">
                      <a:satMod val="175000"/>
                      <a:alpha val="40000"/>
                    </a:schemeClr>
                  </a:glow>
                </a:effectLst>
              </a:rPr>
              <a:t>Attack Generator</a:t>
            </a:r>
            <a:endParaRPr lang="en-US" sz="3200" b="1" dirty="0">
              <a:effectLst>
                <a:glow rad="139700">
                  <a:schemeClr val="accent1">
                    <a:satMod val="175000"/>
                    <a:alpha val="40000"/>
                  </a:schemeClr>
                </a:glow>
              </a:effectLst>
            </a:endParaRPr>
          </a:p>
        </p:txBody>
      </p:sp>
      <p:sp>
        <p:nvSpPr>
          <p:cNvPr id="4" name="Rectangle 3"/>
          <p:cNvSpPr/>
          <p:nvPr/>
        </p:nvSpPr>
        <p:spPr>
          <a:xfrm>
            <a:off x="2057400" y="1828800"/>
            <a:ext cx="495520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Investigation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2998492" y="2967335"/>
            <a:ext cx="314701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Process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Perl is a programming language based upon C</a:t>
            </a:r>
          </a:p>
          <a:p>
            <a:pPr lvl="1"/>
            <a:r>
              <a:rPr lang="en-US" dirty="0" smtClean="0"/>
              <a:t>Used for system administration, web development, and network programming</a:t>
            </a:r>
          </a:p>
          <a:p>
            <a:pPr lvl="1"/>
            <a:r>
              <a:rPr lang="en-US" dirty="0" smtClean="0"/>
              <a:t>Interfaces well with databases</a:t>
            </a:r>
          </a:p>
          <a:p>
            <a:r>
              <a:rPr lang="en-US" dirty="0" err="1" smtClean="0"/>
              <a:t>MySQL</a:t>
            </a:r>
            <a:endParaRPr lang="en-US" dirty="0" smtClean="0"/>
          </a:p>
          <a:p>
            <a:pPr lvl="1"/>
            <a:r>
              <a:rPr lang="en-US" dirty="0" smtClean="0"/>
              <a:t>Database management system</a:t>
            </a:r>
          </a:p>
          <a:p>
            <a:pPr lvl="1"/>
            <a:r>
              <a:rPr lang="en-US" dirty="0" smtClean="0"/>
              <a:t>Open source</a:t>
            </a:r>
          </a:p>
          <a:p>
            <a:pPr lvl="1"/>
            <a:r>
              <a:rPr lang="en-US" dirty="0" smtClean="0"/>
              <a:t>Often used as a backend for websites</a:t>
            </a:r>
            <a:endParaRPr lang="en-US" dirty="0"/>
          </a:p>
        </p:txBody>
      </p:sp>
      <p:sp>
        <p:nvSpPr>
          <p:cNvPr id="4" name="Rectangle 3"/>
          <p:cNvSpPr/>
          <p:nvPr/>
        </p:nvSpPr>
        <p:spPr>
          <a:xfrm>
            <a:off x="1600200" y="228600"/>
            <a:ext cx="603242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Perl and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MySQL</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effectLst>
                  <a:glow rad="139700">
                    <a:schemeClr val="accent1">
                      <a:satMod val="175000"/>
                      <a:alpha val="40000"/>
                    </a:schemeClr>
                  </a:glow>
                </a:effectLst>
                <a:latin typeface="+mj-lt"/>
              </a:rPr>
              <a:t>Generate random attacks from random places at random times</a:t>
            </a:r>
          </a:p>
          <a:p>
            <a:pPr lvl="1"/>
            <a:r>
              <a:rPr lang="en-US" dirty="0" smtClean="0">
                <a:effectLst>
                  <a:glow rad="139700">
                    <a:schemeClr val="accent1">
                      <a:satMod val="175000"/>
                      <a:alpha val="40000"/>
                    </a:schemeClr>
                  </a:glow>
                </a:effectLst>
                <a:latin typeface="+mj-lt"/>
              </a:rPr>
              <a:t>Equal distribution</a:t>
            </a:r>
          </a:p>
          <a:p>
            <a:r>
              <a:rPr lang="en-US" dirty="0" smtClean="0">
                <a:effectLst>
                  <a:glow rad="139700">
                    <a:schemeClr val="accent1">
                      <a:satMod val="175000"/>
                      <a:alpha val="40000"/>
                    </a:schemeClr>
                  </a:glow>
                </a:effectLst>
                <a:latin typeface="+mj-lt"/>
              </a:rPr>
              <a:t>Create an attack log</a:t>
            </a:r>
          </a:p>
          <a:p>
            <a:pPr lvl="1"/>
            <a:r>
              <a:rPr lang="en-US" dirty="0" smtClean="0">
                <a:effectLst>
                  <a:glow rad="139700">
                    <a:schemeClr val="accent1">
                      <a:satMod val="175000"/>
                      <a:alpha val="40000"/>
                    </a:schemeClr>
                  </a:glow>
                </a:effectLst>
                <a:latin typeface="+mj-lt"/>
              </a:rPr>
              <a:t>Proper formatting</a:t>
            </a:r>
          </a:p>
          <a:p>
            <a:endParaRPr lang="en-US" dirty="0"/>
          </a:p>
        </p:txBody>
      </p:sp>
      <p:sp>
        <p:nvSpPr>
          <p:cNvPr id="4" name="Rectangle 3"/>
          <p:cNvSpPr/>
          <p:nvPr/>
        </p:nvSpPr>
        <p:spPr>
          <a:xfrm>
            <a:off x="1981200" y="228600"/>
            <a:ext cx="526297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Requirements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effectLst>
                  <a:glow rad="139700">
                    <a:schemeClr val="accent1">
                      <a:satMod val="175000"/>
                      <a:alpha val="40000"/>
                    </a:schemeClr>
                  </a:glow>
                </a:effectLst>
                <a:latin typeface="+mj-lt"/>
              </a:rPr>
              <a:t>For each day, we created a random number of attacks, which took place at random times throughout the day</a:t>
            </a:r>
          </a:p>
          <a:p>
            <a:r>
              <a:rPr lang="en-US" dirty="0" smtClean="0">
                <a:effectLst>
                  <a:glow rad="139700">
                    <a:schemeClr val="accent1">
                      <a:satMod val="175000"/>
                      <a:alpha val="40000"/>
                    </a:schemeClr>
                  </a:glow>
                </a:effectLst>
                <a:latin typeface="+mj-lt"/>
              </a:rPr>
              <a:t>For each attack, we created a random IP address</a:t>
            </a:r>
          </a:p>
          <a:p>
            <a:pPr lvl="1"/>
            <a:r>
              <a:rPr lang="en-US" dirty="0" smtClean="0">
                <a:effectLst>
                  <a:glow rad="139700">
                    <a:schemeClr val="accent1">
                      <a:satMod val="175000"/>
                      <a:alpha val="40000"/>
                    </a:schemeClr>
                  </a:glow>
                </a:effectLst>
                <a:latin typeface="+mj-lt"/>
              </a:rPr>
              <a:t>From that, we assigned the location</a:t>
            </a:r>
          </a:p>
          <a:p>
            <a:r>
              <a:rPr lang="en-US" dirty="0" smtClean="0">
                <a:effectLst>
                  <a:glow rad="139700">
                    <a:schemeClr val="accent1">
                      <a:satMod val="175000"/>
                      <a:alpha val="40000"/>
                    </a:schemeClr>
                  </a:glow>
                </a:effectLst>
                <a:latin typeface="+mj-lt"/>
              </a:rPr>
              <a:t>We randomly assigned attack types and assigned them the appropriate threat levels</a:t>
            </a:r>
          </a:p>
          <a:p>
            <a:r>
              <a:rPr lang="en-US" dirty="0" smtClean="0">
                <a:effectLst>
                  <a:glow rad="139700">
                    <a:schemeClr val="accent1">
                      <a:satMod val="175000"/>
                      <a:alpha val="40000"/>
                    </a:schemeClr>
                  </a:glow>
                </a:effectLst>
                <a:latin typeface="+mj-lt"/>
              </a:rPr>
              <a:t>We stored the information in an attack log</a:t>
            </a:r>
          </a:p>
          <a:p>
            <a:endParaRPr lang="en-US" dirty="0"/>
          </a:p>
        </p:txBody>
      </p:sp>
      <p:sp>
        <p:nvSpPr>
          <p:cNvPr id="4" name="Rectangle 3"/>
          <p:cNvSpPr/>
          <p:nvPr/>
        </p:nvSpPr>
        <p:spPr>
          <a:xfrm>
            <a:off x="3276600" y="304800"/>
            <a:ext cx="2723823"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Design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descr="codeflow.png"/>
          <p:cNvPicPr>
            <a:picLocks noGrp="1" noChangeAspect="1"/>
          </p:cNvPicPr>
          <p:nvPr>
            <p:ph idx="1"/>
          </p:nvPr>
        </p:nvPicPr>
        <p:blipFill>
          <a:blip r:embed="rId2"/>
          <a:stretch>
            <a:fillRect/>
          </a:stretch>
        </p:blipFill>
        <p:spPr>
          <a:xfrm>
            <a:off x="0" y="990600"/>
            <a:ext cx="9284758" cy="5334000"/>
          </a:xfrm>
        </p:spPr>
      </p:pic>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deflow.png"/>
          <p:cNvPicPr>
            <a:picLocks noGrp="1" noChangeAspect="1"/>
          </p:cNvPicPr>
          <p:nvPr>
            <p:ph idx="1"/>
          </p:nvPr>
        </p:nvPicPr>
        <p:blipFill>
          <a:blip r:embed="rId2"/>
          <a:srcRect t="11428" r="66351" b="41429"/>
          <a:stretch>
            <a:fillRect/>
          </a:stretch>
        </p:blipFill>
        <p:spPr>
          <a:xfrm>
            <a:off x="1371600" y="1600199"/>
            <a:ext cx="6629400" cy="5335859"/>
          </a:xfrm>
        </p:spPr>
      </p:pic>
      <p:sp>
        <p:nvSpPr>
          <p:cNvPr id="4" name="Rectangle 3"/>
          <p:cNvSpPr/>
          <p:nvPr/>
        </p:nvSpPr>
        <p:spPr>
          <a:xfrm>
            <a:off x="762000" y="533400"/>
            <a:ext cx="599106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Implementation 1</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Tree>
  </p:cSld>
  <p:clrMapOvr>
    <a:masterClrMapping/>
  </p:clrMapOvr>
  <p:transition>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codeflow.png"/>
          <p:cNvPicPr>
            <a:picLocks noGrp="1" noChangeAspect="1"/>
          </p:cNvPicPr>
          <p:nvPr>
            <p:ph idx="1"/>
          </p:nvPr>
        </p:nvPicPr>
        <p:blipFill>
          <a:blip r:embed="rId2"/>
          <a:srcRect l="30366" t="18571" r="36806" b="34286"/>
          <a:stretch>
            <a:fillRect/>
          </a:stretch>
        </p:blipFill>
        <p:spPr>
          <a:xfrm>
            <a:off x="1066800" y="1163956"/>
            <a:ext cx="6901872" cy="5694044"/>
          </a:xfrm>
        </p:spPr>
      </p:pic>
      <p:sp>
        <p:nvSpPr>
          <p:cNvPr id="4" name="Rectangle 3"/>
          <p:cNvSpPr/>
          <p:nvPr/>
        </p:nvSpPr>
        <p:spPr>
          <a:xfrm>
            <a:off x="609600" y="304800"/>
            <a:ext cx="599106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Implementation 2</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deflow.png"/>
          <p:cNvPicPr>
            <a:picLocks noGrp="1" noChangeAspect="1"/>
          </p:cNvPicPr>
          <p:nvPr>
            <p:ph idx="1"/>
          </p:nvPr>
        </p:nvPicPr>
        <p:blipFill>
          <a:blip r:embed="rId2"/>
          <a:srcRect l="60732" t="32857"/>
          <a:stretch>
            <a:fillRect/>
          </a:stretch>
        </p:blipFill>
        <p:spPr>
          <a:xfrm>
            <a:off x="2286000" y="1343891"/>
            <a:ext cx="5562600" cy="5464104"/>
          </a:xfrm>
        </p:spPr>
      </p:pic>
      <p:pic>
        <p:nvPicPr>
          <p:cNvPr id="4" name="Content Placeholder 5" descr="codeflow.png"/>
          <p:cNvPicPr>
            <a:picLocks noChangeAspect="1"/>
          </p:cNvPicPr>
          <p:nvPr/>
        </p:nvPicPr>
        <p:blipFill>
          <a:blip r:embed="rId2"/>
          <a:srcRect l="60732" b="84286"/>
          <a:stretch>
            <a:fillRect/>
          </a:stretch>
        </p:blipFill>
        <p:spPr>
          <a:xfrm>
            <a:off x="2286000" y="152400"/>
            <a:ext cx="5562600" cy="1278833"/>
          </a:xfrm>
          <a:prstGeom prst="rect">
            <a:avLst/>
          </a:prstGeom>
        </p:spPr>
      </p:pic>
      <p:sp>
        <p:nvSpPr>
          <p:cNvPr id="10" name="Title 1"/>
          <p:cNvSpPr>
            <a:spLocks noGrp="1"/>
          </p:cNvSpPr>
          <p:nvPr>
            <p:ph type="title"/>
          </p:nvPr>
        </p:nvSpPr>
        <p:spPr>
          <a:xfrm rot="16200000">
            <a:off x="-2857499" y="1943100"/>
            <a:ext cx="6858000" cy="1143000"/>
          </a:xfrm>
        </p:spPr>
        <p:txBody>
          <a:bodyPr/>
          <a:lstStyle/>
          <a:p>
            <a:endParaRPr lang="en-US" dirty="0"/>
          </a:p>
        </p:txBody>
      </p:sp>
      <p:sp>
        <p:nvSpPr>
          <p:cNvPr id="5" name="Rectangle 4"/>
          <p:cNvSpPr/>
          <p:nvPr/>
        </p:nvSpPr>
        <p:spPr>
          <a:xfrm rot="16200000">
            <a:off x="-2571556" y="2952556"/>
            <a:ext cx="6523642" cy="923330"/>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Implementation 3</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effectLst>
                  <a:glow rad="139700">
                    <a:schemeClr val="accent1">
                      <a:satMod val="175000"/>
                      <a:alpha val="40000"/>
                    </a:schemeClr>
                  </a:glow>
                </a:effectLst>
                <a:latin typeface="+mj-lt"/>
              </a:rPr>
              <a:t>We just ran the program several times, making sure we got the expected results. We looked for:</a:t>
            </a:r>
          </a:p>
          <a:p>
            <a:pPr lvl="1"/>
            <a:r>
              <a:rPr lang="en-US" dirty="0" smtClean="0">
                <a:effectLst>
                  <a:glow rad="139700">
                    <a:schemeClr val="accent1">
                      <a:satMod val="175000"/>
                      <a:alpha val="40000"/>
                    </a:schemeClr>
                  </a:glow>
                </a:effectLst>
                <a:latin typeface="+mj-lt"/>
              </a:rPr>
              <a:t>A good spread of times</a:t>
            </a:r>
          </a:p>
          <a:p>
            <a:pPr lvl="1"/>
            <a:r>
              <a:rPr lang="en-US" dirty="0" smtClean="0">
                <a:effectLst>
                  <a:glow rad="139700">
                    <a:schemeClr val="accent1">
                      <a:satMod val="175000"/>
                      <a:alpha val="40000"/>
                    </a:schemeClr>
                  </a:glow>
                </a:effectLst>
                <a:latin typeface="+mj-lt"/>
              </a:rPr>
              <a:t>Randomness in locations and attacks</a:t>
            </a:r>
            <a:endParaRPr lang="en-US" dirty="0">
              <a:effectLst>
                <a:glow rad="139700">
                  <a:schemeClr val="accent1">
                    <a:satMod val="175000"/>
                    <a:alpha val="40000"/>
                  </a:schemeClr>
                </a:glow>
              </a:effectLst>
              <a:latin typeface="+mj-lt"/>
            </a:endParaRPr>
          </a:p>
        </p:txBody>
      </p:sp>
      <p:sp>
        <p:nvSpPr>
          <p:cNvPr id="4" name="Rectangle 3"/>
          <p:cNvSpPr/>
          <p:nvPr/>
        </p:nvSpPr>
        <p:spPr>
          <a:xfrm>
            <a:off x="3276600" y="381000"/>
            <a:ext cx="2864760"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Testing</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effectLst>
            <a:glow rad="228600">
              <a:schemeClr val="accent1">
                <a:satMod val="175000"/>
                <a:alpha val="40000"/>
              </a:schemeClr>
            </a:glow>
          </a:effectLst>
        </p:spPr>
        <p:txBody>
          <a:bodyPr/>
          <a:lstStyle/>
          <a:p>
            <a:pPr>
              <a:buFont typeface="Wingdings" pitchFamily="2" charset="2"/>
              <a:buChar char=""/>
            </a:pPr>
            <a:r>
              <a:rPr lang="en-US" dirty="0" smtClean="0">
                <a:effectLst>
                  <a:glow rad="139700">
                    <a:schemeClr val="accent1">
                      <a:satMod val="175000"/>
                      <a:alpha val="40000"/>
                    </a:schemeClr>
                  </a:glow>
                </a:effectLst>
                <a:latin typeface="+mj-lt"/>
              </a:rPr>
              <a:t>Case of Examination</a:t>
            </a:r>
          </a:p>
          <a:p>
            <a:pPr>
              <a:buFont typeface="Wingdings" pitchFamily="2" charset="2"/>
              <a:buChar char=""/>
            </a:pPr>
            <a:r>
              <a:rPr lang="en-US" dirty="0" smtClean="0">
                <a:effectLst>
                  <a:glow rad="139700">
                    <a:schemeClr val="accent1">
                      <a:satMod val="175000"/>
                      <a:alpha val="40000"/>
                    </a:schemeClr>
                  </a:glow>
                </a:effectLst>
              </a:rPr>
              <a:t>Hackers and Their Methods of Attack</a:t>
            </a:r>
            <a:endParaRPr lang="en-US" dirty="0" smtClean="0">
              <a:effectLst>
                <a:glow rad="139700">
                  <a:schemeClr val="accent1">
                    <a:satMod val="175000"/>
                    <a:alpha val="40000"/>
                  </a:schemeClr>
                </a:glow>
              </a:effectLst>
              <a:latin typeface="+mj-lt"/>
            </a:endParaRPr>
          </a:p>
          <a:p>
            <a:pPr>
              <a:buFont typeface="Wingdings" pitchFamily="2" charset="2"/>
              <a:buChar char=""/>
            </a:pPr>
            <a:r>
              <a:rPr lang="en-US" dirty="0" smtClean="0">
                <a:effectLst>
                  <a:glow rad="139700">
                    <a:schemeClr val="accent1">
                      <a:satMod val="175000"/>
                      <a:alpha val="40000"/>
                    </a:schemeClr>
                  </a:glow>
                </a:effectLst>
                <a:latin typeface="+mj-lt"/>
              </a:rPr>
              <a:t>Investigation Process</a:t>
            </a:r>
          </a:p>
          <a:p>
            <a:pPr>
              <a:buFont typeface="Wingdings" pitchFamily="2" charset="2"/>
              <a:buChar char=""/>
            </a:pPr>
            <a:r>
              <a:rPr lang="en-US" dirty="0" smtClean="0">
                <a:effectLst>
                  <a:glow rad="139700">
                    <a:schemeClr val="accent1">
                      <a:satMod val="175000"/>
                      <a:alpha val="40000"/>
                    </a:schemeClr>
                  </a:glow>
                </a:effectLst>
                <a:latin typeface="+mj-lt"/>
              </a:rPr>
              <a:t>Evidence</a:t>
            </a:r>
          </a:p>
          <a:p>
            <a:pPr>
              <a:buFont typeface="Wingdings" pitchFamily="2" charset="2"/>
              <a:buChar char=""/>
            </a:pPr>
            <a:r>
              <a:rPr lang="en-US" dirty="0" smtClean="0">
                <a:effectLst>
                  <a:glow rad="139700">
                    <a:schemeClr val="accent1">
                      <a:satMod val="175000"/>
                      <a:alpha val="40000"/>
                    </a:schemeClr>
                  </a:glow>
                </a:effectLst>
                <a:latin typeface="+mj-lt"/>
              </a:rPr>
              <a:t>Outcome</a:t>
            </a:r>
          </a:p>
          <a:p>
            <a:endParaRPr lang="en-US" dirty="0">
              <a:effectLst>
                <a:glow rad="139700">
                  <a:schemeClr val="accent1">
                    <a:satMod val="175000"/>
                    <a:alpha val="40000"/>
                  </a:schemeClr>
                </a:glow>
              </a:effectLst>
            </a:endParaRPr>
          </a:p>
        </p:txBody>
      </p:sp>
      <p:sp>
        <p:nvSpPr>
          <p:cNvPr id="4" name="Rectangle 3"/>
          <p:cNvSpPr/>
          <p:nvPr/>
        </p:nvSpPr>
        <p:spPr>
          <a:xfrm>
            <a:off x="304800" y="372070"/>
            <a:ext cx="7686720"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Discussion Subjects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Title 4"/>
          <p:cNvSpPr>
            <a:spLocks noGrp="1"/>
          </p:cNvSpPr>
          <p:nvPr>
            <p:ph type="title"/>
          </p:nvPr>
        </p:nvSpPr>
        <p:spPr>
          <a:xfrm>
            <a:off x="457200" y="304800"/>
            <a:ext cx="7467600" cy="1143000"/>
          </a:xfrm>
        </p:spPr>
        <p:txBody>
          <a:bodyPr/>
          <a:lstStyle/>
          <a:p>
            <a:endParaRPr lang="en-US" dirty="0"/>
          </a:p>
        </p:txBody>
      </p:sp>
    </p:spTree>
  </p:cSld>
  <p:clrMapOvr>
    <a:masterClrMapping/>
  </p:clrMapOvr>
  <p:transition>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6480048" cy="2301240"/>
          </a:xfrm>
          <a:effectLst>
            <a:glow rad="139700">
              <a:schemeClr val="accent1">
                <a:satMod val="175000"/>
                <a:alpha val="40000"/>
              </a:schemeClr>
            </a:glow>
          </a:effectLst>
        </p:spPr>
        <p:txBody>
          <a:bodyPr>
            <a:normAutofit/>
          </a:bodyPr>
          <a:lstStyle/>
          <a:p>
            <a:r>
              <a:rPr sz="6000" smtClean="0"/>
              <a:t>Perl to MYSQL</a:t>
            </a:r>
            <a:endParaRPr lang="en-US" sz="6000" dirty="0"/>
          </a:p>
        </p:txBody>
      </p:sp>
      <p:sp>
        <p:nvSpPr>
          <p:cNvPr id="3" name="Subtitle 2"/>
          <p:cNvSpPr>
            <a:spLocks noGrp="1"/>
          </p:cNvSpPr>
          <p:nvPr>
            <p:ph type="subTitle" idx="1"/>
          </p:nvPr>
        </p:nvSpPr>
        <p:spPr>
          <a:xfrm>
            <a:off x="1600200" y="1981200"/>
            <a:ext cx="6480048" cy="1752600"/>
          </a:xfrm>
        </p:spPr>
        <p:txBody>
          <a:bodyPr>
            <a:normAutofit/>
          </a:bodyPr>
          <a:lstStyle/>
          <a:p>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mj-lt"/>
              </a:rPr>
              <a:t>Importing Data into Databases</a:t>
            </a:r>
            <a:endParaRPr lang="en-US" sz="28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mj-lt"/>
            </a:endParaRPr>
          </a:p>
        </p:txBody>
      </p:sp>
    </p:spTree>
  </p:cSld>
  <p:clrMapOvr>
    <a:masterClrMapping/>
  </p:clrMapOvr>
  <p:transition>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1000"/>
            <a:ext cx="8432822" cy="1015663"/>
          </a:xfrm>
          <a:prstGeom prst="rect">
            <a:avLst/>
          </a:prstGeom>
          <a:noFill/>
        </p:spPr>
        <p:txBody>
          <a:bodyPr wrap="none" lIns="91440" tIns="45720" rIns="91440" bIns="45720">
            <a:spAutoFit/>
          </a:bodyPr>
          <a:lstStyle/>
          <a:p>
            <a:pPr algn="ctr"/>
            <a:r>
              <a:rPr lang="en-US"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rPr>
              <a:t>Program Requirements</a:t>
            </a:r>
            <a:endParaRPr lang="en-U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endParaRPr>
          </a:p>
        </p:txBody>
      </p:sp>
      <p:pic>
        <p:nvPicPr>
          <p:cNvPr id="1030" name="Picture 6"/>
          <p:cNvPicPr>
            <a:picLocks noChangeAspect="1" noChangeArrowheads="1"/>
          </p:cNvPicPr>
          <p:nvPr/>
        </p:nvPicPr>
        <p:blipFill>
          <a:blip r:embed="rId2">
            <a:lum/>
          </a:blip>
          <a:srcRect/>
          <a:stretch>
            <a:fillRect/>
          </a:stretch>
        </p:blipFill>
        <p:spPr bwMode="auto">
          <a:xfrm>
            <a:off x="3048000" y="3581400"/>
            <a:ext cx="3048000" cy="2962089"/>
          </a:xfrm>
          <a:prstGeom prst="rect">
            <a:avLst/>
          </a:prstGeom>
          <a:blipFill dpi="0" rotWithShape="1">
            <a:blip r:embed="rId3">
              <a:alphaModFix amt="33000"/>
            </a:blip>
            <a:srcRect/>
            <a:tile tx="0" ty="0" sx="100000" sy="100000" flip="none" algn="tl"/>
          </a:blipFill>
          <a:ln w="9525">
            <a:noFill/>
            <a:miter lim="800000"/>
            <a:headEnd/>
            <a:tailEnd/>
          </a:ln>
          <a:effectLst>
            <a:outerShdw blurRad="50800" dist="50800" dir="5400000" algn="ctr" rotWithShape="0">
              <a:srgbClr val="000000">
                <a:alpha val="12000"/>
              </a:srgbClr>
            </a:outerShdw>
          </a:effectLst>
        </p:spPr>
      </p:pic>
      <p:sp>
        <p:nvSpPr>
          <p:cNvPr id="6" name="Content Placeholder 2"/>
          <p:cNvSpPr txBox="1">
            <a:spLocks/>
          </p:cNvSpPr>
          <p:nvPr/>
        </p:nvSpPr>
        <p:spPr>
          <a:xfrm>
            <a:off x="685800" y="1524000"/>
            <a:ext cx="7467600" cy="4525963"/>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rPr>
              <a:t>Open attack logs generated by SNORT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rPr>
              <a:t>Parse the file to index required info</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rPr>
              <a:t>Send data to the MySQL database</a:t>
            </a:r>
          </a:p>
        </p:txBody>
      </p:sp>
    </p:spTree>
  </p:cSld>
  <p:clrMapOvr>
    <a:masterClrMapping/>
  </p:clrMapOvr>
  <p:transition>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914400" y="14478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57200" y="448270"/>
            <a:ext cx="699582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rPr>
              <a:t>Design &amp; Application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endParaRPr>
          </a:p>
        </p:txBody>
      </p:sp>
    </p:spTree>
  </p:cSld>
  <p:clrMapOvr>
    <a:masterClrMapping/>
  </p:clrMapOvr>
  <p:transition>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448270"/>
            <a:ext cx="699582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rPr>
              <a:t>Design &amp; Application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endParaRPr>
          </a:p>
        </p:txBody>
      </p:sp>
      <p:sp>
        <p:nvSpPr>
          <p:cNvPr id="8" name="Rectangle 7"/>
          <p:cNvSpPr/>
          <p:nvPr/>
        </p:nvSpPr>
        <p:spPr>
          <a:xfrm>
            <a:off x="6629400" y="1219200"/>
            <a:ext cx="1734770" cy="523220"/>
          </a:xfrm>
          <a:prstGeom prst="rect">
            <a:avLst/>
          </a:prstGeom>
        </p:spPr>
        <p:txBody>
          <a:bodyPr wrap="none">
            <a:spAutoFit/>
          </a:bodyPr>
          <a:lstStyle/>
          <a:p>
            <a:r>
              <a:rPr lang="en-US" sz="28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mj-lt"/>
              </a:rPr>
              <a:t>Continued</a:t>
            </a:r>
            <a:endParaRPr lang="en-US" sz="28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mj-lt"/>
            </a:endParaRPr>
          </a:p>
        </p:txBody>
      </p:sp>
      <p:pic>
        <p:nvPicPr>
          <p:cNvPr id="16" name="Content Placeholder 15" descr="dos.bmp"/>
          <p:cNvPicPr>
            <a:picLocks noGrp="1" noChangeAspect="1"/>
          </p:cNvPicPr>
          <p:nvPr>
            <p:ph idx="1"/>
          </p:nvPr>
        </p:nvPicPr>
        <p:blipFill>
          <a:blip r:embed="rId2"/>
          <a:stretch>
            <a:fillRect/>
          </a:stretch>
        </p:blipFill>
        <p:spPr>
          <a:xfrm>
            <a:off x="457200" y="2667000"/>
            <a:ext cx="3352800" cy="1934500"/>
          </a:xfrm>
        </p:spPr>
      </p:pic>
      <p:pic>
        <p:nvPicPr>
          <p:cNvPr id="17" name="Picture 16" descr="mysql.bmp"/>
          <p:cNvPicPr>
            <a:picLocks noChangeAspect="1"/>
          </p:cNvPicPr>
          <p:nvPr/>
        </p:nvPicPr>
        <p:blipFill>
          <a:blip r:embed="rId3"/>
          <a:stretch>
            <a:fillRect/>
          </a:stretch>
        </p:blipFill>
        <p:spPr>
          <a:xfrm>
            <a:off x="5181600" y="2514600"/>
            <a:ext cx="3449393" cy="2316929"/>
          </a:xfrm>
          <a:prstGeom prst="rect">
            <a:avLst/>
          </a:prstGeom>
        </p:spPr>
      </p:pic>
      <p:grpSp>
        <p:nvGrpSpPr>
          <p:cNvPr id="2" name="Group 18"/>
          <p:cNvGrpSpPr/>
          <p:nvPr/>
        </p:nvGrpSpPr>
        <p:grpSpPr>
          <a:xfrm>
            <a:off x="4114800" y="3352800"/>
            <a:ext cx="816698" cy="486502"/>
            <a:chOff x="4876832" y="1031059"/>
            <a:chExt cx="414196" cy="486502"/>
          </a:xfrm>
        </p:grpSpPr>
        <p:sp>
          <p:nvSpPr>
            <p:cNvPr id="20" name="Right Arrow 19"/>
            <p:cNvSpPr/>
            <p:nvPr/>
          </p:nvSpPr>
          <p:spPr>
            <a:xfrm>
              <a:off x="4876832" y="1031059"/>
              <a:ext cx="414196" cy="48650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4"/>
            <p:cNvSpPr/>
            <p:nvPr/>
          </p:nvSpPr>
          <p:spPr>
            <a:xfrm>
              <a:off x="4876832" y="1128359"/>
              <a:ext cx="289937" cy="2919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spTree>
  </p:cSld>
  <p:clrMapOvr>
    <a:masterClrMapping/>
  </p:clrMapOvr>
  <p:transition>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200400" cy="4525963"/>
          </a:xfrm>
        </p:spPr>
        <p:txBody>
          <a:bodyPr>
            <a:normAutofit fontScale="92500"/>
          </a:bodyPr>
          <a:lstStyle/>
          <a:p>
            <a:r>
              <a:rPr lang="en-US" sz="2800" dirty="0" smtClean="0">
                <a:effectLst>
                  <a:glow rad="139700">
                    <a:schemeClr val="accent1">
                      <a:satMod val="175000"/>
                      <a:alpha val="40000"/>
                    </a:schemeClr>
                  </a:glow>
                </a:effectLst>
                <a:latin typeface="+mj-lt"/>
              </a:rPr>
              <a:t>See if connection settings match</a:t>
            </a:r>
          </a:p>
          <a:p>
            <a:r>
              <a:rPr lang="en-US" sz="2800" dirty="0" smtClean="0">
                <a:effectLst>
                  <a:glow rad="139700">
                    <a:schemeClr val="accent1">
                      <a:satMod val="175000"/>
                      <a:alpha val="40000"/>
                    </a:schemeClr>
                  </a:glow>
                </a:effectLst>
                <a:latin typeface="+mj-lt"/>
              </a:rPr>
              <a:t>Confirm that SNORT log file opens</a:t>
            </a:r>
          </a:p>
          <a:p>
            <a:r>
              <a:rPr lang="en-US" sz="2800" dirty="0" smtClean="0">
                <a:effectLst>
                  <a:glow rad="139700">
                    <a:schemeClr val="accent1">
                      <a:satMod val="175000"/>
                      <a:alpha val="40000"/>
                    </a:schemeClr>
                  </a:glow>
                </a:effectLst>
                <a:latin typeface="+mj-lt"/>
              </a:rPr>
              <a:t>Verify parsing accuracy</a:t>
            </a:r>
          </a:p>
          <a:p>
            <a:r>
              <a:rPr lang="en-US" sz="2800" dirty="0" smtClean="0">
                <a:effectLst>
                  <a:glow rad="139700">
                    <a:schemeClr val="accent1">
                      <a:satMod val="175000"/>
                      <a:alpha val="40000"/>
                    </a:schemeClr>
                  </a:glow>
                </a:effectLst>
                <a:latin typeface="+mj-lt"/>
              </a:rPr>
              <a:t>Check MySQL database for data </a:t>
            </a:r>
          </a:p>
          <a:p>
            <a:pPr>
              <a:buNone/>
            </a:pPr>
            <a:r>
              <a:rPr lang="en-US" sz="2800" dirty="0" smtClean="0">
                <a:effectLst>
                  <a:glow rad="139700">
                    <a:schemeClr val="accent1">
                      <a:satMod val="175000"/>
                      <a:alpha val="40000"/>
                    </a:schemeClr>
                  </a:glow>
                </a:effectLst>
                <a:latin typeface="+mj-lt"/>
              </a:rPr>
              <a:t>	sent by program</a:t>
            </a:r>
          </a:p>
          <a:p>
            <a:pPr>
              <a:buNone/>
            </a:pPr>
            <a:endParaRPr lang="en-US" dirty="0" smtClean="0">
              <a:effectLst>
                <a:glow rad="139700">
                  <a:schemeClr val="accent1">
                    <a:satMod val="175000"/>
                    <a:alpha val="40000"/>
                  </a:schemeClr>
                </a:glow>
              </a:effectLst>
              <a:latin typeface="+mj-lt"/>
            </a:endParaRPr>
          </a:p>
        </p:txBody>
      </p:sp>
      <p:sp>
        <p:nvSpPr>
          <p:cNvPr id="4" name="Rectangle 3"/>
          <p:cNvSpPr/>
          <p:nvPr/>
        </p:nvSpPr>
        <p:spPr>
          <a:xfrm>
            <a:off x="838200" y="457200"/>
            <a:ext cx="251536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rPr>
              <a:t>Testing</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endParaRPr>
          </a:p>
        </p:txBody>
      </p:sp>
      <p:sp>
        <p:nvSpPr>
          <p:cNvPr id="6" name="Content Placeholder 2"/>
          <p:cNvSpPr txBox="1">
            <a:spLocks/>
          </p:cNvSpPr>
          <p:nvPr/>
        </p:nvSpPr>
        <p:spPr>
          <a:xfrm>
            <a:off x="914400" y="4572000"/>
            <a:ext cx="5410200" cy="16002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endParaRPr>
          </a:p>
        </p:txBody>
      </p:sp>
      <p:sp>
        <p:nvSpPr>
          <p:cNvPr id="8" name="Rectangle 7"/>
          <p:cNvSpPr/>
          <p:nvPr/>
        </p:nvSpPr>
        <p:spPr>
          <a:xfrm>
            <a:off x="5715000" y="457200"/>
            <a:ext cx="215751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rPr>
              <a:t>Errors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50800" dist="38100" dir="2700000" algn="tl" rotWithShape="0">
                  <a:prstClr val="black">
                    <a:alpha val="40000"/>
                  </a:prstClr>
                </a:outerShdw>
              </a:effectLst>
              <a:latin typeface="+mj-lt"/>
            </a:endParaRPr>
          </a:p>
        </p:txBody>
      </p:sp>
      <p:sp>
        <p:nvSpPr>
          <p:cNvPr id="9" name="Content Placeholder 2"/>
          <p:cNvSpPr txBox="1">
            <a:spLocks/>
          </p:cNvSpPr>
          <p:nvPr/>
        </p:nvSpPr>
        <p:spPr>
          <a:xfrm>
            <a:off x="5029200" y="1600200"/>
            <a:ext cx="3733800" cy="4953000"/>
          </a:xfrm>
          <a:prstGeom prst="rect">
            <a:avLst/>
          </a:prstGeom>
        </p:spPr>
        <p:txBody>
          <a:bodyPr vert="horz">
            <a:normAutofit fontScale="925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US" sz="2800" dirty="0" smtClean="0">
                <a:effectLst>
                  <a:glow rad="139700">
                    <a:schemeClr val="accent1">
                      <a:satMod val="175000"/>
                      <a:alpha val="40000"/>
                    </a:schemeClr>
                  </a:glow>
                </a:effectLst>
                <a:latin typeface="+mj-lt"/>
              </a:rPr>
              <a:t>MySQL</a:t>
            </a:r>
            <a:r>
              <a:rPr kumimoji="0" lang="en-US" sz="28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rPr>
              <a:t> sometimes</a:t>
            </a:r>
            <a:r>
              <a:rPr kumimoji="0" lang="en-US" sz="2800" b="0" i="0" u="none" strike="noStrike" kern="1200" cap="none" spc="0" normalizeH="0" noProof="0" dirty="0" smtClean="0">
                <a:ln>
                  <a:noFill/>
                </a:ln>
                <a:solidFill>
                  <a:schemeClr val="tx1"/>
                </a:solidFill>
                <a:effectLst>
                  <a:glow rad="139700">
                    <a:schemeClr val="accent1">
                      <a:satMod val="175000"/>
                      <a:alpha val="40000"/>
                    </a:schemeClr>
                  </a:glow>
                </a:effectLst>
                <a:uLnTx/>
                <a:uFillTx/>
                <a:latin typeface="+mj-lt"/>
                <a:ea typeface="+mn-ea"/>
                <a:cs typeface="+mn-cs"/>
              </a:rPr>
              <a:t> denied Perl access</a:t>
            </a:r>
            <a:endParaRPr kumimoji="0" lang="en-US" sz="28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lang="en-US" sz="2800" dirty="0" smtClean="0">
                <a:effectLst>
                  <a:glow rad="139700">
                    <a:schemeClr val="accent1">
                      <a:satMod val="175000"/>
                      <a:alpha val="40000"/>
                    </a:schemeClr>
                  </a:glow>
                </a:effectLst>
                <a:latin typeface="+mj-lt"/>
              </a:rPr>
              <a:t>File extensions (.txt) sometimes didn’t open</a:t>
            </a:r>
            <a:endParaRPr kumimoji="0" lang="en-US" sz="28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rPr>
              <a:t>Parser,</a:t>
            </a:r>
            <a:r>
              <a:rPr kumimoji="0" lang="en-US" sz="2800" b="0" i="0" u="none" strike="noStrike" kern="1200" cap="none" spc="0" normalizeH="0" noProof="0" dirty="0" smtClean="0">
                <a:ln>
                  <a:noFill/>
                </a:ln>
                <a:solidFill>
                  <a:schemeClr val="tx1"/>
                </a:solidFill>
                <a:effectLst>
                  <a:glow rad="139700">
                    <a:schemeClr val="accent1">
                      <a:satMod val="175000"/>
                      <a:alpha val="40000"/>
                    </a:schemeClr>
                  </a:glow>
                </a:effectLst>
                <a:uLnTx/>
                <a:uFillTx/>
                <a:latin typeface="+mj-lt"/>
                <a:ea typeface="+mn-ea"/>
                <a:cs typeface="+mn-cs"/>
              </a:rPr>
              <a:t> at first, constructed incorrect strings</a:t>
            </a:r>
            <a:endParaRPr kumimoji="0" lang="en-US" sz="28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rPr>
              <a:t>At</a:t>
            </a:r>
            <a:r>
              <a:rPr kumimoji="0" lang="en-US" sz="2800" b="0" i="0" u="none" strike="noStrike" kern="1200" cap="none" spc="0" normalizeH="0" noProof="0" dirty="0" smtClean="0">
                <a:ln>
                  <a:noFill/>
                </a:ln>
                <a:solidFill>
                  <a:schemeClr val="tx1"/>
                </a:solidFill>
                <a:effectLst>
                  <a:glow rad="139700">
                    <a:schemeClr val="accent1">
                      <a:satMod val="175000"/>
                      <a:alpha val="40000"/>
                    </a:schemeClr>
                  </a:glow>
                </a:effectLst>
                <a:uLnTx/>
                <a:uFillTx/>
                <a:latin typeface="+mj-lt"/>
                <a:ea typeface="+mn-ea"/>
                <a:cs typeface="+mn-cs"/>
              </a:rPr>
              <a:t> times, data was sent to a nonexistent database</a:t>
            </a:r>
            <a:endParaRPr kumimoji="0" lang="en-US" sz="28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en-US" sz="3000" b="0" i="0" u="none" strike="noStrike" kern="1200" cap="none" spc="0" normalizeH="0" baseline="0" noProof="0" dirty="0" smtClean="0">
              <a:ln>
                <a:noFill/>
              </a:ln>
              <a:solidFill>
                <a:schemeClr val="tx1"/>
              </a:solidFill>
              <a:effectLst>
                <a:glow rad="139700">
                  <a:schemeClr val="accent1">
                    <a:satMod val="175000"/>
                    <a:alpha val="40000"/>
                  </a:schemeClr>
                </a:glow>
              </a:effectLst>
              <a:uLnTx/>
              <a:uFillTx/>
              <a:latin typeface="+mj-lt"/>
              <a:ea typeface="+mn-ea"/>
              <a:cs typeface="+mn-cs"/>
            </a:endParaRPr>
          </a:p>
        </p:txBody>
      </p:sp>
      <p:cxnSp>
        <p:nvCxnSpPr>
          <p:cNvPr id="11" name="Straight Connector 10"/>
          <p:cNvCxnSpPr/>
          <p:nvPr/>
        </p:nvCxnSpPr>
        <p:spPr>
          <a:xfrm rot="5400000">
            <a:off x="1371600" y="3429000"/>
            <a:ext cx="6248400" cy="1588"/>
          </a:xfrm>
          <a:prstGeom prst="line">
            <a:avLst/>
          </a:prstGeom>
          <a:ln>
            <a:solidFill>
              <a:schemeClr val="accent1">
                <a:lumMod val="60000"/>
                <a:lumOff val="40000"/>
              </a:schemeClr>
            </a:solidFill>
          </a:ln>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9042712" cy="2895600"/>
          </a:xfrm>
        </p:spPr>
        <p:txBody>
          <a:bodyPr>
            <a:normAutofit/>
          </a:bodyPr>
          <a:lstStyle/>
          <a:p>
            <a:r>
              <a:rPr lang="en-US" sz="6000" dirty="0" smtClean="0"/>
              <a:t>D</a:t>
            </a:r>
            <a:r>
              <a:rPr sz="6000" smtClean="0"/>
              <a:t>atabase querying</a:t>
            </a:r>
            <a:endParaRPr lang="en-US" sz="6000" dirty="0"/>
          </a:p>
        </p:txBody>
      </p:sp>
      <p:sp>
        <p:nvSpPr>
          <p:cNvPr id="3" name="Subtitle 2"/>
          <p:cNvSpPr>
            <a:spLocks noGrp="1"/>
          </p:cNvSpPr>
          <p:nvPr>
            <p:ph type="subTitle" idx="1"/>
          </p:nvPr>
        </p:nvSpPr>
        <p:spPr>
          <a:xfrm>
            <a:off x="533400" y="2057400"/>
            <a:ext cx="6480048" cy="1752600"/>
          </a:xfrm>
        </p:spPr>
        <p:txBody>
          <a:bodyPr>
            <a:normAutofit/>
          </a:bodyPr>
          <a:lstStyle/>
          <a:p>
            <a:r>
              <a:rPr lang="en-US" sz="2800" b="1" dirty="0" smtClean="0">
                <a:effectLst>
                  <a:glow rad="139700">
                    <a:schemeClr val="accent1">
                      <a:satMod val="175000"/>
                      <a:alpha val="40000"/>
                    </a:schemeClr>
                  </a:glow>
                </a:effectLst>
                <a:latin typeface="+mj-lt"/>
              </a:rPr>
              <a:t>Using Perl &amp; MySQL</a:t>
            </a:r>
            <a:endParaRPr lang="en-US" sz="2800" b="1" dirty="0">
              <a:effectLst>
                <a:glow rad="139700">
                  <a:schemeClr val="accent1">
                    <a:satMod val="175000"/>
                    <a:alpha val="40000"/>
                  </a:schemeClr>
                </a:glow>
              </a:effectLst>
              <a:latin typeface="+mj-lt"/>
            </a:endParaRPr>
          </a:p>
        </p:txBody>
      </p:sp>
    </p:spTree>
  </p:cSld>
  <p:clrMapOvr>
    <a:masterClrMapping/>
  </p:clrMapOvr>
  <p:transition>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effectLst>
                  <a:glow rad="139700">
                    <a:schemeClr val="accent1">
                      <a:satMod val="175000"/>
                      <a:alpha val="40000"/>
                    </a:schemeClr>
                  </a:glow>
                </a:effectLst>
              </a:rPr>
              <a:t>Connect to MySQL database</a:t>
            </a:r>
          </a:p>
          <a:p>
            <a:r>
              <a:rPr lang="en-US" dirty="0" smtClean="0">
                <a:effectLst>
                  <a:glow rad="139700">
                    <a:schemeClr val="accent1">
                      <a:satMod val="175000"/>
                      <a:alpha val="40000"/>
                    </a:schemeClr>
                  </a:glow>
                </a:effectLst>
              </a:rPr>
              <a:t>Format data for easier reading</a:t>
            </a:r>
          </a:p>
          <a:p>
            <a:r>
              <a:rPr lang="en-US" dirty="0" smtClean="0">
                <a:effectLst>
                  <a:glow rad="139700">
                    <a:schemeClr val="accent1">
                      <a:satMod val="175000"/>
                      <a:alpha val="40000"/>
                    </a:schemeClr>
                  </a:glow>
                </a:effectLst>
              </a:rPr>
              <a:t>Format data into 6 hour portions</a:t>
            </a:r>
          </a:p>
          <a:p>
            <a:r>
              <a:rPr lang="en-US" dirty="0" smtClean="0">
                <a:effectLst>
                  <a:glow rad="139700">
                    <a:schemeClr val="accent1">
                      <a:satMod val="175000"/>
                      <a:alpha val="40000"/>
                    </a:schemeClr>
                  </a:glow>
                </a:effectLst>
              </a:rPr>
              <a:t>Format data to fit needs of team</a:t>
            </a:r>
          </a:p>
          <a:p>
            <a:r>
              <a:rPr lang="en-US" dirty="0" smtClean="0">
                <a:effectLst>
                  <a:glow rad="139700">
                    <a:schemeClr val="accent1">
                      <a:satMod val="175000"/>
                      <a:alpha val="40000"/>
                    </a:schemeClr>
                  </a:glow>
                </a:effectLst>
              </a:rPr>
              <a:t>Create a txt file with the data</a:t>
            </a:r>
          </a:p>
        </p:txBody>
      </p:sp>
      <p:sp>
        <p:nvSpPr>
          <p:cNvPr id="9" name="Rectangle 8"/>
          <p:cNvSpPr/>
          <p:nvPr/>
        </p:nvSpPr>
        <p:spPr>
          <a:xfrm>
            <a:off x="441817" y="381000"/>
            <a:ext cx="4282583"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rPr>
              <a:t>Requirements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p:txBody>
      </p:sp>
    </p:spTree>
  </p:cSld>
  <p:clrMapOvr>
    <a:masterClrMapping/>
  </p:clrMapOvr>
  <p:transition>
    <p:pull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41817" y="381000"/>
            <a:ext cx="2190023"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Design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p:txBody>
      </p:sp>
    </p:spTree>
  </p:cSld>
  <p:clrMapOvr>
    <a:masterClrMapping/>
  </p:clrMapOvr>
  <p:transition>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467600" cy="4525963"/>
          </a:xfrm>
        </p:spPr>
        <p:txBody>
          <a:bodyPr>
            <a:normAutofit/>
          </a:bodyPr>
          <a:lstStyle/>
          <a:p>
            <a:r>
              <a:rPr lang="en-US" dirty="0" smtClean="0">
                <a:effectLst>
                  <a:glow rad="139700">
                    <a:schemeClr val="accent1">
                      <a:satMod val="175000"/>
                      <a:alpha val="40000"/>
                    </a:schemeClr>
                  </a:glow>
                </a:effectLst>
              </a:rPr>
              <a:t>How to query in MySQL:</a:t>
            </a:r>
          </a:p>
          <a:p>
            <a:pPr lvl="1"/>
            <a:r>
              <a:rPr lang="en-US" dirty="0" smtClean="0">
                <a:effectLst>
                  <a:glow rad="139700">
                    <a:schemeClr val="accent1">
                      <a:satMod val="175000"/>
                      <a:alpha val="40000"/>
                    </a:schemeClr>
                  </a:glow>
                </a:effectLst>
              </a:rPr>
              <a:t>&gt;select {column} from {table}</a:t>
            </a:r>
          </a:p>
          <a:p>
            <a:pPr lvl="1"/>
            <a:r>
              <a:rPr lang="en-US" dirty="0" smtClean="0">
                <a:effectLst>
                  <a:glow rad="139700">
                    <a:schemeClr val="accent1">
                      <a:satMod val="175000"/>
                      <a:alpha val="40000"/>
                    </a:schemeClr>
                  </a:glow>
                </a:effectLst>
              </a:rPr>
              <a:t>where {column};</a:t>
            </a:r>
          </a:p>
          <a:p>
            <a:endParaRPr lang="en-US" dirty="0" smtClean="0">
              <a:effectLst>
                <a:glow rad="139700">
                  <a:schemeClr val="accent1">
                    <a:satMod val="175000"/>
                    <a:alpha val="40000"/>
                  </a:schemeClr>
                </a:glow>
              </a:effectLst>
            </a:endParaRPr>
          </a:p>
        </p:txBody>
      </p:sp>
      <p:sp>
        <p:nvSpPr>
          <p:cNvPr id="4" name="Rectangle 3"/>
          <p:cNvSpPr/>
          <p:nvPr/>
        </p:nvSpPr>
        <p:spPr>
          <a:xfrm>
            <a:off x="441817" y="381000"/>
            <a:ext cx="404899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Development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p:txBody>
      </p:sp>
      <p:pic>
        <p:nvPicPr>
          <p:cNvPr id="3078" name="Picture 6"/>
          <p:cNvPicPr>
            <a:picLocks noChangeAspect="1" noChangeArrowheads="1"/>
          </p:cNvPicPr>
          <p:nvPr/>
        </p:nvPicPr>
        <p:blipFill>
          <a:blip r:embed="rId2"/>
          <a:srcRect/>
          <a:stretch>
            <a:fillRect/>
          </a:stretch>
        </p:blipFill>
        <p:spPr bwMode="auto">
          <a:xfrm>
            <a:off x="533400" y="3200400"/>
            <a:ext cx="5462588" cy="3014089"/>
          </a:xfrm>
          <a:prstGeom prst="rect">
            <a:avLst/>
          </a:prstGeom>
          <a:noFill/>
          <a:ln w="9525">
            <a:noFill/>
            <a:miter lim="800000"/>
            <a:headEnd/>
            <a:tailEnd/>
          </a:ln>
          <a:effectLst/>
        </p:spPr>
      </p:pic>
    </p:spTree>
  </p:cSld>
  <p:clrMapOvr>
    <a:masterClrMapping/>
  </p:clrMapOvr>
  <p:transition>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US" dirty="0" smtClean="0">
              <a:effectLst>
                <a:glow rad="139700">
                  <a:schemeClr val="accent1">
                    <a:satMod val="175000"/>
                    <a:alpha val="40000"/>
                  </a:schemeClr>
                </a:glow>
              </a:effectLst>
            </a:endParaRPr>
          </a:p>
          <a:p>
            <a:endParaRPr lang="en-US" dirty="0" smtClean="0">
              <a:effectLst>
                <a:glow rad="139700">
                  <a:schemeClr val="accent1">
                    <a:satMod val="175000"/>
                    <a:alpha val="40000"/>
                  </a:schemeClr>
                </a:glow>
              </a:effectLst>
            </a:endParaRPr>
          </a:p>
          <a:p>
            <a:endParaRPr lang="en-US" dirty="0" smtClean="0">
              <a:effectLst>
                <a:glow rad="139700">
                  <a:schemeClr val="accent1">
                    <a:satMod val="175000"/>
                    <a:alpha val="40000"/>
                  </a:schemeClr>
                </a:glow>
              </a:effectLst>
            </a:endParaRPr>
          </a:p>
          <a:p>
            <a:endParaRPr lang="en-US" dirty="0" smtClean="0">
              <a:effectLst>
                <a:glow rad="139700">
                  <a:schemeClr val="accent1">
                    <a:satMod val="175000"/>
                    <a:alpha val="40000"/>
                  </a:schemeClr>
                </a:glow>
              </a:effectLst>
            </a:endParaRPr>
          </a:p>
          <a:p>
            <a:endParaRPr lang="en-US" dirty="0" smtClean="0">
              <a:effectLst>
                <a:glow rad="139700">
                  <a:schemeClr val="accent1">
                    <a:satMod val="175000"/>
                    <a:alpha val="40000"/>
                  </a:schemeClr>
                </a:glow>
              </a:effectLst>
            </a:endParaRPr>
          </a:p>
          <a:p>
            <a:endParaRPr lang="en-US" dirty="0" smtClean="0">
              <a:effectLst>
                <a:glow rad="139700">
                  <a:schemeClr val="accent1">
                    <a:satMod val="175000"/>
                    <a:alpha val="40000"/>
                  </a:schemeClr>
                </a:glow>
              </a:effectLst>
            </a:endParaRPr>
          </a:p>
          <a:p>
            <a:r>
              <a:rPr lang="en-US" dirty="0" smtClean="0">
                <a:effectLst>
                  <a:glow rad="139700">
                    <a:schemeClr val="accent1">
                      <a:satMod val="175000"/>
                      <a:alpha val="40000"/>
                    </a:schemeClr>
                  </a:glow>
                </a:effectLst>
              </a:rPr>
              <a:t>How to query in Perl:</a:t>
            </a:r>
          </a:p>
          <a:p>
            <a:pPr lvl="1"/>
            <a:r>
              <a:rPr lang="en-US" dirty="0" smtClean="0">
                <a:effectLst>
                  <a:glow rad="139700">
                    <a:schemeClr val="accent1">
                      <a:satMod val="175000"/>
                      <a:alpha val="40000"/>
                    </a:schemeClr>
                  </a:glow>
                </a:effectLst>
              </a:rPr>
              <a:t>my $query = “{MySQL command}”;</a:t>
            </a:r>
          </a:p>
          <a:p>
            <a:pPr lvl="1"/>
            <a:r>
              <a:rPr lang="en-US" dirty="0" smtClean="0">
                <a:effectLst>
                  <a:glow rad="139700">
                    <a:schemeClr val="accent1">
                      <a:satMod val="175000"/>
                      <a:alpha val="40000"/>
                    </a:schemeClr>
                  </a:glow>
                </a:effectLst>
              </a:rPr>
              <a:t>my $</a:t>
            </a:r>
            <a:r>
              <a:rPr lang="en-US" dirty="0" err="1" smtClean="0">
                <a:effectLst>
                  <a:glow rad="139700">
                    <a:schemeClr val="accent1">
                      <a:satMod val="175000"/>
                      <a:alpha val="40000"/>
                    </a:schemeClr>
                  </a:glow>
                </a:effectLst>
              </a:rPr>
              <a:t>sth</a:t>
            </a:r>
            <a:r>
              <a:rPr lang="en-US" dirty="0" smtClean="0">
                <a:effectLst>
                  <a:glow rad="139700">
                    <a:schemeClr val="accent1">
                      <a:satMod val="175000"/>
                      <a:alpha val="40000"/>
                    </a:schemeClr>
                  </a:glow>
                </a:effectLst>
              </a:rPr>
              <a:t> = $</a:t>
            </a:r>
            <a:r>
              <a:rPr lang="en-US" dirty="0" err="1" smtClean="0">
                <a:effectLst>
                  <a:glow rad="139700">
                    <a:schemeClr val="accent1">
                      <a:satMod val="175000"/>
                      <a:alpha val="40000"/>
                    </a:schemeClr>
                  </a:glow>
                </a:effectLst>
              </a:rPr>
              <a:t>dbh</a:t>
            </a:r>
            <a:r>
              <a:rPr lang="en-US" dirty="0" smtClean="0">
                <a:effectLst>
                  <a:glow rad="139700">
                    <a:schemeClr val="accent1">
                      <a:satMod val="175000"/>
                      <a:alpha val="40000"/>
                    </a:schemeClr>
                  </a:glow>
                </a:effectLst>
              </a:rPr>
              <a:t>-&gt;prepare($query);</a:t>
            </a:r>
          </a:p>
          <a:p>
            <a:pPr lvl="1"/>
            <a:r>
              <a:rPr lang="en-US" dirty="0" smtClean="0">
                <a:effectLst>
                  <a:glow rad="139700">
                    <a:schemeClr val="accent1">
                      <a:satMod val="175000"/>
                      <a:alpha val="40000"/>
                    </a:schemeClr>
                  </a:glow>
                </a:effectLst>
              </a:rPr>
              <a:t>$</a:t>
            </a:r>
            <a:r>
              <a:rPr lang="en-US" dirty="0" err="1" smtClean="0">
                <a:effectLst>
                  <a:glow rad="139700">
                    <a:schemeClr val="accent1">
                      <a:satMod val="175000"/>
                      <a:alpha val="40000"/>
                    </a:schemeClr>
                  </a:glow>
                </a:effectLst>
              </a:rPr>
              <a:t>sth</a:t>
            </a:r>
            <a:r>
              <a:rPr lang="en-US" dirty="0" smtClean="0">
                <a:effectLst>
                  <a:glow rad="139700">
                    <a:schemeClr val="accent1">
                      <a:satMod val="175000"/>
                      <a:alpha val="40000"/>
                    </a:schemeClr>
                  </a:glow>
                </a:effectLst>
              </a:rPr>
              <a:t>-&gt;execute;</a:t>
            </a:r>
          </a:p>
        </p:txBody>
      </p:sp>
      <p:sp>
        <p:nvSpPr>
          <p:cNvPr id="4" name="Rectangle 3"/>
          <p:cNvSpPr/>
          <p:nvPr/>
        </p:nvSpPr>
        <p:spPr>
          <a:xfrm>
            <a:off x="441817" y="381000"/>
            <a:ext cx="404899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Development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p:txBody>
      </p:sp>
      <p:pic>
        <p:nvPicPr>
          <p:cNvPr id="5" name="Picture 5"/>
          <p:cNvPicPr>
            <a:picLocks noChangeAspect="1" noChangeArrowheads="1"/>
          </p:cNvPicPr>
          <p:nvPr/>
        </p:nvPicPr>
        <p:blipFill>
          <a:blip r:embed="rId2"/>
          <a:srcRect/>
          <a:stretch>
            <a:fillRect/>
          </a:stretch>
        </p:blipFill>
        <p:spPr bwMode="auto">
          <a:xfrm>
            <a:off x="494510" y="1600200"/>
            <a:ext cx="4687090" cy="2737090"/>
          </a:xfrm>
          <a:prstGeom prst="rect">
            <a:avLst/>
          </a:prstGeom>
          <a:noFill/>
          <a:ln w="9525">
            <a:noFill/>
            <a:miter lim="800000"/>
            <a:headEnd/>
            <a:tailEnd/>
          </a:ln>
          <a:effectLst/>
        </p:spPr>
      </p:pic>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r>
              <a:rPr lang="en-US" dirty="0" smtClean="0">
                <a:effectLst>
                  <a:glow rad="139700">
                    <a:schemeClr val="accent1">
                      <a:satMod val="175000"/>
                      <a:alpha val="40000"/>
                    </a:schemeClr>
                  </a:glow>
                </a:effectLst>
                <a:latin typeface="+mj-lt"/>
              </a:rPr>
              <a:t>Charlie Turner, owner of Games Online (GOL), has been a recent victim of </a:t>
            </a:r>
            <a:r>
              <a:rPr lang="en-US" dirty="0" err="1" smtClean="0">
                <a:effectLst>
                  <a:glow rad="139700">
                    <a:schemeClr val="accent1">
                      <a:satMod val="175000"/>
                      <a:alpha val="40000"/>
                    </a:schemeClr>
                  </a:glow>
                </a:effectLst>
                <a:latin typeface="+mj-lt"/>
              </a:rPr>
              <a:t>DDoS</a:t>
            </a:r>
            <a:r>
              <a:rPr lang="en-US" dirty="0" smtClean="0">
                <a:effectLst>
                  <a:glow rad="139700">
                    <a:schemeClr val="accent1">
                      <a:satMod val="175000"/>
                      <a:alpha val="40000"/>
                    </a:schemeClr>
                  </a:glow>
                </a:effectLst>
                <a:latin typeface="+mj-lt"/>
              </a:rPr>
              <a:t> (Distributed Denial-of-Service) attacks to his computer. Turner has hired the Hacker Trackers, our group of eight network forensic experts, to help him track down these criminals. GOL believes that these </a:t>
            </a:r>
            <a:r>
              <a:rPr lang="en-US" dirty="0" err="1" smtClean="0">
                <a:effectLst>
                  <a:glow rad="139700">
                    <a:schemeClr val="accent1">
                      <a:satMod val="175000"/>
                      <a:alpha val="40000"/>
                    </a:schemeClr>
                  </a:glow>
                </a:effectLst>
                <a:latin typeface="+mj-lt"/>
              </a:rPr>
              <a:t>DDoS</a:t>
            </a:r>
            <a:r>
              <a:rPr lang="en-US" dirty="0" smtClean="0">
                <a:effectLst>
                  <a:glow rad="139700">
                    <a:schemeClr val="accent1">
                      <a:satMod val="175000"/>
                      <a:alpha val="40000"/>
                    </a:schemeClr>
                  </a:glow>
                </a:effectLst>
                <a:latin typeface="+mj-lt"/>
              </a:rPr>
              <a:t> attacks originated from WCG (Worldwide Cyber Gaming), a rival online-game company.</a:t>
            </a:r>
            <a:endParaRPr lang="en-US" dirty="0">
              <a:effectLst>
                <a:glow rad="139700">
                  <a:schemeClr val="accent1">
                    <a:satMod val="175000"/>
                    <a:alpha val="40000"/>
                  </a:schemeClr>
                </a:glow>
              </a:effectLst>
              <a:latin typeface="+mj-lt"/>
            </a:endParaRPr>
          </a:p>
        </p:txBody>
      </p:sp>
      <p:sp>
        <p:nvSpPr>
          <p:cNvPr id="4" name="Rectangle 3"/>
          <p:cNvSpPr/>
          <p:nvPr/>
        </p:nvSpPr>
        <p:spPr>
          <a:xfrm>
            <a:off x="457200" y="304800"/>
            <a:ext cx="772519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Case of Examination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Title 4"/>
          <p:cNvSpPr>
            <a:spLocks noGrp="1"/>
          </p:cNvSpPr>
          <p:nvPr>
            <p:ph type="title"/>
          </p:nvPr>
        </p:nvSpPr>
        <p:spPr/>
        <p:txBody>
          <a:bodyPr/>
          <a:lstStyle/>
          <a:p>
            <a:endParaRPr lang="en-US" dirty="0"/>
          </a:p>
        </p:txBody>
      </p:sp>
    </p:spTree>
  </p:cSld>
  <p:clrMapOvr>
    <a:masterClrMapping/>
  </p:clrMapOvr>
  <p:transition>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effectLst>
                  <a:glow rad="139700">
                    <a:schemeClr val="accent1">
                      <a:satMod val="175000"/>
                      <a:alpha val="40000"/>
                    </a:schemeClr>
                  </a:glow>
                </a:effectLst>
              </a:rPr>
              <a:t>@day = (…….)</a:t>
            </a:r>
          </a:p>
          <a:p>
            <a:pPr lvl="1"/>
            <a:r>
              <a:rPr lang="en-US" smtClean="0">
                <a:effectLst>
                  <a:glow rad="139700">
                    <a:schemeClr val="accent1">
                      <a:satMod val="175000"/>
                      <a:alpha val="40000"/>
                    </a:schemeClr>
                  </a:glow>
                </a:effectLst>
              </a:rPr>
              <a:t>20080719103000 </a:t>
            </a:r>
          </a:p>
          <a:p>
            <a:pPr lvl="1"/>
            <a:r>
              <a:rPr lang="en-US" smtClean="0">
                <a:effectLst>
                  <a:glow rad="139700">
                    <a:schemeClr val="accent1">
                      <a:satMod val="175000"/>
                      <a:alpha val="40000"/>
                    </a:schemeClr>
                  </a:glow>
                </a:effectLst>
              </a:rPr>
              <a:t>10:30 AM 7/19/08</a:t>
            </a:r>
          </a:p>
          <a:p>
            <a:r>
              <a:rPr lang="en-US" smtClean="0">
                <a:effectLst>
                  <a:glow rad="139700">
                    <a:schemeClr val="accent1">
                      <a:satMod val="175000"/>
                      <a:alpha val="40000"/>
                    </a:schemeClr>
                  </a:glow>
                </a:effectLst>
              </a:rPr>
              <a:t>foreach </a:t>
            </a:r>
            <a:r>
              <a:rPr lang="en-US" dirty="0" smtClean="0">
                <a:effectLst>
                  <a:glow rad="139700">
                    <a:schemeClr val="accent1">
                      <a:satMod val="175000"/>
                      <a:alpha val="40000"/>
                    </a:schemeClr>
                  </a:glow>
                </a:effectLst>
              </a:rPr>
              <a:t>(@day) {…}</a:t>
            </a:r>
          </a:p>
          <a:p>
            <a:endParaRPr lang="en-US" dirty="0" smtClean="0">
              <a:effectLst>
                <a:glow rad="139700">
                  <a:schemeClr val="accent1">
                    <a:satMod val="175000"/>
                    <a:alpha val="40000"/>
                  </a:schemeClr>
                </a:glow>
              </a:effectLst>
            </a:endParaRPr>
          </a:p>
        </p:txBody>
      </p:sp>
      <p:sp>
        <p:nvSpPr>
          <p:cNvPr id="4" name="Rectangle 3"/>
          <p:cNvSpPr/>
          <p:nvPr/>
        </p:nvSpPr>
        <p:spPr>
          <a:xfrm>
            <a:off x="441817" y="381000"/>
            <a:ext cx="404899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Development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p:txBody>
      </p:sp>
      <p:pic>
        <p:nvPicPr>
          <p:cNvPr id="5123" name="Picture 3"/>
          <p:cNvPicPr>
            <a:picLocks noChangeAspect="1" noChangeArrowheads="1"/>
          </p:cNvPicPr>
          <p:nvPr/>
        </p:nvPicPr>
        <p:blipFill>
          <a:blip r:embed="rId2"/>
          <a:srcRect/>
          <a:stretch>
            <a:fillRect/>
          </a:stretch>
        </p:blipFill>
        <p:spPr bwMode="auto">
          <a:xfrm>
            <a:off x="533400" y="1524000"/>
            <a:ext cx="7734300" cy="3933825"/>
          </a:xfrm>
          <a:prstGeom prst="rect">
            <a:avLst/>
          </a:prstGeom>
          <a:noFill/>
          <a:ln w="9525">
            <a:noFill/>
            <a:miter lim="800000"/>
            <a:headEnd/>
            <a:tailEnd/>
          </a:ln>
          <a:effectLst/>
        </p:spPr>
      </p:pic>
    </p:spTree>
  </p:cSld>
  <p:clrMapOvr>
    <a:masterClrMapping/>
  </p:clrMapOvr>
  <p:transition>
    <p:pull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817" y="381000"/>
            <a:ext cx="404899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Development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p:txBody>
      </p:sp>
      <p:pic>
        <p:nvPicPr>
          <p:cNvPr id="6146" name="Picture 2"/>
          <p:cNvPicPr>
            <a:picLocks noChangeAspect="1" noChangeArrowheads="1"/>
          </p:cNvPicPr>
          <p:nvPr/>
        </p:nvPicPr>
        <p:blipFill>
          <a:blip r:embed="rId2"/>
          <a:srcRect/>
          <a:stretch>
            <a:fillRect/>
          </a:stretch>
        </p:blipFill>
        <p:spPr bwMode="auto">
          <a:xfrm>
            <a:off x="533400" y="1533525"/>
            <a:ext cx="7743825" cy="3952875"/>
          </a:xfrm>
          <a:prstGeom prst="rect">
            <a:avLst/>
          </a:prstGeom>
          <a:noFill/>
          <a:ln w="9525">
            <a:noFill/>
            <a:miter lim="800000"/>
            <a:headEnd/>
            <a:tailEnd/>
          </a:ln>
          <a:effectLst/>
        </p:spPr>
      </p:pic>
    </p:spTree>
  </p:cSld>
  <p:clrMapOvr>
    <a:masterClrMapping/>
  </p:clrMapOvr>
  <p:transition>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817" y="381000"/>
            <a:ext cx="404899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Development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p:txBody>
      </p:sp>
      <p:pic>
        <p:nvPicPr>
          <p:cNvPr id="7170" name="Picture 2"/>
          <p:cNvPicPr>
            <a:picLocks noChangeAspect="1" noChangeArrowheads="1"/>
          </p:cNvPicPr>
          <p:nvPr/>
        </p:nvPicPr>
        <p:blipFill>
          <a:blip r:embed="rId2"/>
          <a:srcRect/>
          <a:stretch>
            <a:fillRect/>
          </a:stretch>
        </p:blipFill>
        <p:spPr bwMode="auto">
          <a:xfrm>
            <a:off x="533400" y="1524000"/>
            <a:ext cx="7705725" cy="3962400"/>
          </a:xfrm>
          <a:prstGeom prst="rect">
            <a:avLst/>
          </a:prstGeom>
          <a:noFill/>
          <a:ln w="9525">
            <a:noFill/>
            <a:miter lim="800000"/>
            <a:headEnd/>
            <a:tailEnd/>
          </a:ln>
          <a:effectLst/>
        </p:spPr>
      </p:pic>
    </p:spTree>
  </p:cSld>
  <p:clrMapOvr>
    <a:masterClrMapping/>
  </p:clrMapOvr>
  <p:transition>
    <p:pull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381000"/>
            <a:ext cx="224606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Testing</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p:txBody>
      </p:sp>
      <p:sp>
        <p:nvSpPr>
          <p:cNvPr id="15" name="Content Placeholder 14"/>
          <p:cNvSpPr>
            <a:spLocks noGrp="1"/>
          </p:cNvSpPr>
          <p:nvPr>
            <p:ph sz="half" idx="1"/>
          </p:nvPr>
        </p:nvSpPr>
        <p:spPr/>
        <p:txBody>
          <a:bodyPr/>
          <a:lstStyle/>
          <a:p>
            <a:r>
              <a:rPr lang="en-US" dirty="0" smtClean="0">
                <a:effectLst>
                  <a:glow rad="139700">
                    <a:schemeClr val="accent1">
                      <a:satMod val="175000"/>
                      <a:alpha val="40000"/>
                    </a:schemeClr>
                  </a:glow>
                </a:effectLst>
              </a:rPr>
              <a:t>Check the program to make sure it is connecting to the MySQL database</a:t>
            </a:r>
          </a:p>
          <a:p>
            <a:r>
              <a:rPr lang="en-US" dirty="0" smtClean="0">
                <a:effectLst>
                  <a:glow rad="139700">
                    <a:schemeClr val="accent1">
                      <a:satMod val="175000"/>
                      <a:alpha val="40000"/>
                    </a:schemeClr>
                  </a:glow>
                </a:effectLst>
              </a:rPr>
              <a:t>Confirm that queries are working properly</a:t>
            </a:r>
          </a:p>
          <a:p>
            <a:r>
              <a:rPr lang="en-US" dirty="0" smtClean="0">
                <a:effectLst>
                  <a:glow rad="139700">
                    <a:schemeClr val="accent1">
                      <a:satMod val="175000"/>
                      <a:alpha val="40000"/>
                    </a:schemeClr>
                  </a:glow>
                </a:effectLst>
              </a:rPr>
              <a:t>Verify that data is being written to the txt file</a:t>
            </a:r>
          </a:p>
        </p:txBody>
      </p:sp>
      <p:sp>
        <p:nvSpPr>
          <p:cNvPr id="16" name="Content Placeholder 15"/>
          <p:cNvSpPr>
            <a:spLocks noGrp="1"/>
          </p:cNvSpPr>
          <p:nvPr>
            <p:ph sz="half" idx="2"/>
          </p:nvPr>
        </p:nvSpPr>
        <p:spPr>
          <a:xfrm>
            <a:off x="4343400" y="1600200"/>
            <a:ext cx="3657600" cy="4525963"/>
          </a:xfrm>
        </p:spPr>
        <p:txBody>
          <a:bodyPr/>
          <a:lstStyle/>
          <a:p>
            <a:r>
              <a:rPr lang="en-US" dirty="0" smtClean="0">
                <a:effectLst>
                  <a:glow rad="139700">
                    <a:schemeClr val="accent1">
                      <a:satMod val="175000"/>
                      <a:alpha val="40000"/>
                    </a:schemeClr>
                  </a:glow>
                </a:effectLst>
              </a:rPr>
              <a:t>Queries were not accepted by MySQL</a:t>
            </a:r>
          </a:p>
          <a:p>
            <a:endParaRPr lang="en-US" dirty="0" smtClean="0">
              <a:effectLst>
                <a:glow rad="139700">
                  <a:schemeClr val="accent1">
                    <a:satMod val="175000"/>
                    <a:alpha val="40000"/>
                  </a:schemeClr>
                </a:glow>
              </a:effectLst>
            </a:endParaRPr>
          </a:p>
        </p:txBody>
      </p:sp>
      <p:sp>
        <p:nvSpPr>
          <p:cNvPr id="17" name="Rectangle 16"/>
          <p:cNvSpPr/>
          <p:nvPr/>
        </p:nvSpPr>
        <p:spPr>
          <a:xfrm>
            <a:off x="5083719" y="381000"/>
            <a:ext cx="1926681"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Errors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ndParaRPr>
          </a:p>
        </p:txBody>
      </p:sp>
      <p:cxnSp>
        <p:nvCxnSpPr>
          <p:cNvPr id="19" name="Straight Connector 18"/>
          <p:cNvCxnSpPr/>
          <p:nvPr/>
        </p:nvCxnSpPr>
        <p:spPr>
          <a:xfrm rot="5400000">
            <a:off x="1372394" y="3429000"/>
            <a:ext cx="5486400" cy="1588"/>
          </a:xfrm>
          <a:prstGeom prst="line">
            <a:avLst/>
          </a:prstGeom>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l="-159" t="-378" r="-763" b="-890"/>
          <a:stretch>
            <a:fillRect/>
          </a:stretch>
        </p:blipFill>
        <p:spPr bwMode="auto">
          <a:xfrm>
            <a:off x="31315" y="0"/>
            <a:ext cx="9112685" cy="6858000"/>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3"/>
          <a:srcRect/>
          <a:stretch>
            <a:fillRect/>
          </a:stretch>
        </p:blipFill>
        <p:spPr bwMode="auto">
          <a:xfrm>
            <a:off x="4572000" y="1447800"/>
            <a:ext cx="4158496" cy="4525963"/>
          </a:xfrm>
          <a:prstGeom prst="rect">
            <a:avLst/>
          </a:prstGeom>
          <a:noFill/>
          <a:ln w="9525">
            <a:noFill/>
            <a:miter lim="800000"/>
            <a:headEnd/>
            <a:tailEnd/>
          </a:ln>
          <a:effectLst/>
        </p:spPr>
      </p:pic>
    </p:spTree>
  </p:cSld>
  <p:clrMapOvr>
    <a:masterClrMapping/>
  </p:clrMapOvr>
  <p:transition>
    <p:pull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3422155" cy="3539430"/>
          </a:xfrm>
          <a:prstGeom prst="rect">
            <a:avLst/>
          </a:prstGeom>
          <a:noFill/>
        </p:spPr>
        <p:txBody>
          <a:bodyPr wrap="none" rtlCol="0">
            <a:spAutoFit/>
          </a:bodyPr>
          <a:lstStyle/>
          <a:p>
            <a:endParaRPr lang="en-US" sz="3200" dirty="0" smtClean="0"/>
          </a:p>
          <a:p>
            <a:endParaRPr lang="en-US" sz="3200" dirty="0"/>
          </a:p>
          <a:p>
            <a:pPr>
              <a:buFont typeface="Arial" pitchFamily="34" charset="0"/>
              <a:buChar char="•"/>
            </a:pPr>
            <a:r>
              <a:rPr lang="en-US" sz="3200" dirty="0" smtClean="0">
                <a:effectLst>
                  <a:glow rad="139700">
                    <a:schemeClr val="accent1">
                      <a:satMod val="175000"/>
                      <a:alpha val="40000"/>
                    </a:schemeClr>
                  </a:glow>
                </a:effectLst>
                <a:latin typeface="+mj-lt"/>
              </a:rPr>
              <a:t>Threat meter</a:t>
            </a:r>
          </a:p>
          <a:p>
            <a:pPr>
              <a:buFont typeface="Arial" pitchFamily="34" charset="0"/>
              <a:buChar char="•"/>
            </a:pPr>
            <a:endParaRPr lang="en-US" sz="3200" dirty="0">
              <a:effectLst>
                <a:glow rad="139700">
                  <a:schemeClr val="accent1">
                    <a:satMod val="175000"/>
                    <a:alpha val="40000"/>
                  </a:schemeClr>
                </a:glow>
              </a:effectLst>
              <a:latin typeface="+mj-lt"/>
            </a:endParaRPr>
          </a:p>
          <a:p>
            <a:pPr>
              <a:buFont typeface="Arial" pitchFamily="34" charset="0"/>
              <a:buChar char="•"/>
            </a:pPr>
            <a:r>
              <a:rPr lang="en-US" sz="3200" dirty="0" smtClean="0">
                <a:effectLst>
                  <a:glow rad="139700">
                    <a:schemeClr val="accent1">
                      <a:satMod val="175000"/>
                      <a:alpha val="40000"/>
                    </a:schemeClr>
                  </a:glow>
                </a:effectLst>
                <a:latin typeface="+mj-lt"/>
              </a:rPr>
              <a:t>World map/Clock</a:t>
            </a:r>
          </a:p>
          <a:p>
            <a:pPr>
              <a:buFont typeface="Arial" pitchFamily="34" charset="0"/>
              <a:buChar char="•"/>
            </a:pPr>
            <a:endParaRPr lang="en-US" sz="3200" dirty="0">
              <a:effectLst>
                <a:glow rad="139700">
                  <a:schemeClr val="accent1">
                    <a:satMod val="175000"/>
                    <a:alpha val="40000"/>
                  </a:schemeClr>
                </a:glow>
              </a:effectLst>
              <a:latin typeface="+mj-lt"/>
            </a:endParaRPr>
          </a:p>
          <a:p>
            <a:pPr>
              <a:buFont typeface="Arial" pitchFamily="34" charset="0"/>
              <a:buChar char="•"/>
            </a:pPr>
            <a:r>
              <a:rPr lang="en-US" sz="3200" dirty="0" smtClean="0">
                <a:effectLst>
                  <a:glow rad="139700">
                    <a:schemeClr val="accent1">
                      <a:satMod val="175000"/>
                      <a:alpha val="40000"/>
                    </a:schemeClr>
                  </a:glow>
                </a:effectLst>
                <a:latin typeface="+mj-lt"/>
              </a:rPr>
              <a:t>Security cam feed</a:t>
            </a:r>
          </a:p>
        </p:txBody>
      </p:sp>
      <p:sp>
        <p:nvSpPr>
          <p:cNvPr id="3" name="Rectangle 2"/>
          <p:cNvSpPr/>
          <p:nvPr/>
        </p:nvSpPr>
        <p:spPr>
          <a:xfrm>
            <a:off x="914400" y="228600"/>
            <a:ext cx="731475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Dashboard Aspects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eat meter.png"/>
          <p:cNvPicPr>
            <a:picLocks noChangeAspect="1"/>
          </p:cNvPicPr>
          <p:nvPr/>
        </p:nvPicPr>
        <p:blipFill>
          <a:blip r:embed="rId2"/>
          <a:stretch>
            <a:fillRect/>
          </a:stretch>
        </p:blipFill>
        <p:spPr>
          <a:xfrm>
            <a:off x="6400800" y="3505200"/>
            <a:ext cx="1566543" cy="2328480"/>
          </a:xfrm>
          <a:prstGeom prst="rect">
            <a:avLst/>
          </a:prstGeom>
        </p:spPr>
      </p:pic>
      <p:sp>
        <p:nvSpPr>
          <p:cNvPr id="3" name="TextBox 2"/>
          <p:cNvSpPr txBox="1"/>
          <p:nvPr/>
        </p:nvSpPr>
        <p:spPr>
          <a:xfrm>
            <a:off x="228600" y="0"/>
            <a:ext cx="6219203" cy="3908762"/>
          </a:xfrm>
          <a:prstGeom prst="rect">
            <a:avLst/>
          </a:prstGeom>
          <a:noFill/>
        </p:spPr>
        <p:txBody>
          <a:bodyPr wrap="none" rtlCol="0">
            <a:spAutoFit/>
          </a:bodyPr>
          <a:lstStyle/>
          <a:p>
            <a:endParaRPr lang="en-US" sz="2800" dirty="0" smtClean="0"/>
          </a:p>
          <a:p>
            <a:endParaRPr lang="en-US" sz="2800" dirty="0"/>
          </a:p>
          <a:p>
            <a:pPr>
              <a:buFont typeface="Arial" pitchFamily="34" charset="0"/>
              <a:buChar char="•"/>
            </a:pPr>
            <a:endParaRPr lang="en-US" sz="2400" dirty="0" smtClean="0"/>
          </a:p>
          <a:p>
            <a:pPr>
              <a:buFont typeface="Arial" pitchFamily="34" charset="0"/>
              <a:buChar char="•"/>
            </a:pPr>
            <a:r>
              <a:rPr lang="en-US" sz="2400" dirty="0" smtClean="0">
                <a:effectLst>
                  <a:glow rad="139700">
                    <a:schemeClr val="accent1">
                      <a:satMod val="175000"/>
                      <a:alpha val="40000"/>
                    </a:schemeClr>
                  </a:glow>
                </a:effectLst>
                <a:latin typeface="+mj-lt"/>
              </a:rPr>
              <a:t>Indicates level of danger of cyber attacks </a:t>
            </a:r>
          </a:p>
          <a:p>
            <a:r>
              <a:rPr lang="en-US" sz="2400" dirty="0">
                <a:effectLst>
                  <a:glow rad="139700">
                    <a:schemeClr val="accent1">
                      <a:satMod val="175000"/>
                      <a:alpha val="40000"/>
                    </a:schemeClr>
                  </a:glow>
                </a:effectLst>
                <a:latin typeface="+mj-lt"/>
              </a:rPr>
              <a:t>o</a:t>
            </a:r>
            <a:r>
              <a:rPr lang="en-US" sz="2400" dirty="0" smtClean="0">
                <a:effectLst>
                  <a:glow rad="139700">
                    <a:schemeClr val="accent1">
                      <a:satMod val="175000"/>
                      <a:alpha val="40000"/>
                    </a:schemeClr>
                  </a:glow>
                </a:effectLst>
                <a:latin typeface="+mj-lt"/>
              </a:rPr>
              <a:t>n internet at a given 6 hour period</a:t>
            </a:r>
          </a:p>
          <a:p>
            <a:pPr>
              <a:buFont typeface="Arial" pitchFamily="34" charset="0"/>
              <a:buChar char="•"/>
            </a:pPr>
            <a:endParaRPr lang="en-US" sz="2400" dirty="0" smtClean="0">
              <a:effectLst>
                <a:glow rad="139700">
                  <a:schemeClr val="accent1">
                    <a:satMod val="175000"/>
                    <a:alpha val="40000"/>
                  </a:schemeClr>
                </a:glow>
              </a:effectLst>
              <a:latin typeface="+mj-lt"/>
            </a:endParaRPr>
          </a:p>
          <a:p>
            <a:pPr>
              <a:buFont typeface="Arial" pitchFamily="34" charset="0"/>
              <a:buChar char="•"/>
            </a:pPr>
            <a:r>
              <a:rPr lang="en-US" sz="2400" dirty="0" smtClean="0">
                <a:effectLst>
                  <a:glow rad="139700">
                    <a:schemeClr val="accent1">
                      <a:satMod val="175000"/>
                      <a:alpha val="40000"/>
                    </a:schemeClr>
                  </a:glow>
                </a:effectLst>
                <a:latin typeface="+mj-lt"/>
              </a:rPr>
              <a:t>Pointer animated to correspond to threat</a:t>
            </a:r>
          </a:p>
          <a:p>
            <a:r>
              <a:rPr lang="en-US" sz="2400" dirty="0" smtClean="0">
                <a:effectLst>
                  <a:glow rad="139700">
                    <a:schemeClr val="accent1">
                      <a:satMod val="175000"/>
                      <a:alpha val="40000"/>
                    </a:schemeClr>
                  </a:glow>
                </a:effectLst>
                <a:latin typeface="+mj-lt"/>
              </a:rPr>
              <a:t>level given by programming team</a:t>
            </a:r>
          </a:p>
          <a:p>
            <a:endParaRPr lang="en-US" sz="2400" dirty="0">
              <a:effectLst>
                <a:glow rad="139700">
                  <a:schemeClr val="accent1">
                    <a:satMod val="175000"/>
                    <a:alpha val="40000"/>
                  </a:schemeClr>
                </a:glow>
              </a:effectLst>
              <a:latin typeface="+mj-lt"/>
            </a:endParaRPr>
          </a:p>
          <a:p>
            <a:pPr>
              <a:buFont typeface="Arial" pitchFamily="34" charset="0"/>
              <a:buChar char="•"/>
            </a:pPr>
            <a:r>
              <a:rPr lang="en-US" sz="2400" dirty="0" smtClean="0">
                <a:effectLst>
                  <a:glow rad="139700">
                    <a:schemeClr val="accent1">
                      <a:satMod val="175000"/>
                      <a:alpha val="40000"/>
                    </a:schemeClr>
                  </a:glow>
                </a:effectLst>
                <a:latin typeface="+mj-lt"/>
              </a:rPr>
              <a:t>Based off of US terrorist attack threat meter</a:t>
            </a:r>
            <a:endParaRPr lang="en-US" sz="2400" dirty="0">
              <a:effectLst>
                <a:glow rad="139700">
                  <a:schemeClr val="accent1">
                    <a:satMod val="175000"/>
                    <a:alpha val="40000"/>
                  </a:schemeClr>
                </a:glow>
              </a:effectLst>
              <a:latin typeface="+mj-lt"/>
            </a:endParaRPr>
          </a:p>
        </p:txBody>
      </p:sp>
      <p:sp>
        <p:nvSpPr>
          <p:cNvPr id="4" name="Rectangle 3"/>
          <p:cNvSpPr/>
          <p:nvPr/>
        </p:nvSpPr>
        <p:spPr>
          <a:xfrm>
            <a:off x="2209800" y="152400"/>
            <a:ext cx="480131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Threat Meter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0"/>
            <a:ext cx="7902933" cy="3600986"/>
          </a:xfrm>
          <a:prstGeom prst="rect">
            <a:avLst/>
          </a:prstGeom>
          <a:noFill/>
        </p:spPr>
        <p:txBody>
          <a:bodyPr wrap="none" rtlCol="0">
            <a:spAutoFit/>
          </a:bodyPr>
          <a:lstStyle/>
          <a:p>
            <a:endParaRPr lang="en-US" sz="3600" dirty="0" smtClean="0"/>
          </a:p>
          <a:p>
            <a:endParaRPr lang="en-US" sz="2400" dirty="0" smtClean="0"/>
          </a:p>
          <a:p>
            <a:pPr>
              <a:buFont typeface="Arial" pitchFamily="34" charset="0"/>
              <a:buChar char="•"/>
            </a:pPr>
            <a:r>
              <a:rPr lang="en-US" sz="2400" dirty="0" smtClean="0">
                <a:effectLst>
                  <a:glow rad="139700">
                    <a:schemeClr val="accent1">
                      <a:satMod val="175000"/>
                      <a:alpha val="40000"/>
                    </a:schemeClr>
                  </a:glow>
                </a:effectLst>
                <a:latin typeface="+mj-lt"/>
              </a:rPr>
              <a:t>Combination of two high resolution NASA satellite images;</a:t>
            </a:r>
          </a:p>
          <a:p>
            <a:r>
              <a:rPr lang="en-US" sz="2400" dirty="0" smtClean="0">
                <a:effectLst>
                  <a:glow rad="139700">
                    <a:schemeClr val="accent1">
                      <a:satMod val="175000"/>
                      <a:alpha val="40000"/>
                    </a:schemeClr>
                  </a:glow>
                </a:effectLst>
                <a:latin typeface="+mj-lt"/>
              </a:rPr>
              <a:t>large file size created an issue</a:t>
            </a:r>
          </a:p>
          <a:p>
            <a:pPr>
              <a:buFont typeface="Arial" pitchFamily="34" charset="0"/>
              <a:buChar char="•"/>
            </a:pPr>
            <a:endParaRPr lang="en-US" sz="2400" dirty="0">
              <a:effectLst>
                <a:glow rad="139700">
                  <a:schemeClr val="accent1">
                    <a:satMod val="175000"/>
                    <a:alpha val="40000"/>
                  </a:schemeClr>
                </a:glow>
              </a:effectLst>
              <a:latin typeface="+mj-lt"/>
            </a:endParaRPr>
          </a:p>
          <a:p>
            <a:pPr>
              <a:buFont typeface="Arial" pitchFamily="34" charset="0"/>
              <a:buChar char="•"/>
            </a:pPr>
            <a:r>
              <a:rPr lang="en-US" sz="2400" dirty="0" smtClean="0">
                <a:effectLst>
                  <a:glow rad="139700">
                    <a:schemeClr val="accent1">
                      <a:satMod val="175000"/>
                      <a:alpha val="40000"/>
                    </a:schemeClr>
                  </a:glow>
                </a:effectLst>
                <a:latin typeface="+mj-lt"/>
              </a:rPr>
              <a:t>Dots represent attacks and correspond to graph colors</a:t>
            </a:r>
          </a:p>
          <a:p>
            <a:pPr>
              <a:buFont typeface="Arial" pitchFamily="34" charset="0"/>
              <a:buChar char="•"/>
            </a:pPr>
            <a:endParaRPr lang="en-US" sz="2400" dirty="0" smtClean="0">
              <a:effectLst>
                <a:glow rad="139700">
                  <a:schemeClr val="accent1">
                    <a:satMod val="175000"/>
                    <a:alpha val="40000"/>
                  </a:schemeClr>
                </a:glow>
              </a:effectLst>
              <a:latin typeface="+mj-lt"/>
            </a:endParaRPr>
          </a:p>
          <a:p>
            <a:pPr>
              <a:buFont typeface="Arial" pitchFamily="34" charset="0"/>
              <a:buChar char="•"/>
            </a:pPr>
            <a:r>
              <a:rPr lang="en-US" sz="2400" dirty="0" smtClean="0">
                <a:effectLst>
                  <a:glow rad="139700">
                    <a:schemeClr val="accent1">
                      <a:satMod val="175000"/>
                      <a:alpha val="40000"/>
                    </a:schemeClr>
                  </a:glow>
                </a:effectLst>
                <a:latin typeface="+mj-lt"/>
              </a:rPr>
              <a:t>Clock indicates approximate time of attacks and how many</a:t>
            </a:r>
          </a:p>
          <a:p>
            <a:r>
              <a:rPr lang="en-US" sz="2400" dirty="0" smtClean="0">
                <a:effectLst>
                  <a:glow rad="139700">
                    <a:schemeClr val="accent1">
                      <a:satMod val="175000"/>
                      <a:alpha val="40000"/>
                    </a:schemeClr>
                  </a:glow>
                </a:effectLst>
                <a:latin typeface="+mj-lt"/>
              </a:rPr>
              <a:t>attacks occurred</a:t>
            </a:r>
            <a:endParaRPr lang="en-US" sz="2400" dirty="0">
              <a:effectLst>
                <a:glow rad="139700">
                  <a:schemeClr val="accent1">
                    <a:satMod val="175000"/>
                    <a:alpha val="40000"/>
                  </a:schemeClr>
                </a:glow>
              </a:effectLst>
              <a:latin typeface="+mj-lt"/>
            </a:endParaRPr>
          </a:p>
        </p:txBody>
      </p:sp>
      <p:pic>
        <p:nvPicPr>
          <p:cNvPr id="7" name="Picture 6" descr="Picture2.png"/>
          <p:cNvPicPr>
            <a:picLocks noChangeAspect="1"/>
          </p:cNvPicPr>
          <p:nvPr/>
        </p:nvPicPr>
        <p:blipFill>
          <a:blip r:embed="rId2"/>
          <a:stretch>
            <a:fillRect/>
          </a:stretch>
        </p:blipFill>
        <p:spPr>
          <a:xfrm>
            <a:off x="3200400" y="3505200"/>
            <a:ext cx="4891749" cy="2477639"/>
          </a:xfrm>
          <a:prstGeom prst="rect">
            <a:avLst/>
          </a:prstGeom>
        </p:spPr>
      </p:pic>
      <p:sp>
        <p:nvSpPr>
          <p:cNvPr id="4" name="Rectangle 3"/>
          <p:cNvSpPr/>
          <p:nvPr/>
        </p:nvSpPr>
        <p:spPr>
          <a:xfrm>
            <a:off x="152400" y="0"/>
            <a:ext cx="636616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World Map/Clock</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8577733" cy="3046988"/>
          </a:xfrm>
          <a:prstGeom prst="rect">
            <a:avLst/>
          </a:prstGeom>
          <a:noFill/>
        </p:spPr>
        <p:txBody>
          <a:bodyPr wrap="none" rtlCol="0">
            <a:spAutoFit/>
          </a:bodyPr>
          <a:lstStyle/>
          <a:p>
            <a:endParaRPr lang="en-US" sz="2400" dirty="0" smtClean="0"/>
          </a:p>
          <a:p>
            <a:endParaRPr lang="en-US" sz="2400" dirty="0"/>
          </a:p>
          <a:p>
            <a:pPr>
              <a:buFont typeface="Arial" pitchFamily="34" charset="0"/>
              <a:buChar char="•"/>
            </a:pPr>
            <a:r>
              <a:rPr lang="en-US" sz="2400" dirty="0" smtClean="0">
                <a:effectLst>
                  <a:glow rad="139700">
                    <a:schemeClr val="accent1">
                      <a:satMod val="175000"/>
                      <a:alpha val="40000"/>
                    </a:schemeClr>
                  </a:glow>
                </a:effectLst>
                <a:latin typeface="+mj-lt"/>
              </a:rPr>
              <a:t>Feed of Glenn supercomputer cluster</a:t>
            </a:r>
          </a:p>
          <a:p>
            <a:pPr>
              <a:buFont typeface="Arial" pitchFamily="34" charset="0"/>
              <a:buChar char="•"/>
            </a:pPr>
            <a:endParaRPr lang="en-US" sz="2400" dirty="0">
              <a:effectLst>
                <a:glow rad="139700">
                  <a:schemeClr val="accent1">
                    <a:satMod val="175000"/>
                    <a:alpha val="40000"/>
                  </a:schemeClr>
                </a:glow>
              </a:effectLst>
              <a:latin typeface="+mj-lt"/>
            </a:endParaRPr>
          </a:p>
          <a:p>
            <a:pPr>
              <a:buFont typeface="Arial" pitchFamily="34" charset="0"/>
              <a:buChar char="•"/>
            </a:pPr>
            <a:r>
              <a:rPr lang="en-US" sz="2400" dirty="0" smtClean="0">
                <a:effectLst>
                  <a:glow rad="139700">
                    <a:schemeClr val="accent1">
                      <a:satMod val="175000"/>
                      <a:alpha val="40000"/>
                    </a:schemeClr>
                  </a:glow>
                </a:effectLst>
                <a:latin typeface="+mj-lt"/>
              </a:rPr>
              <a:t>Aaron and Q-Man had fun making the video; supposed to be</a:t>
            </a:r>
          </a:p>
          <a:p>
            <a:r>
              <a:rPr lang="en-US" sz="2400" dirty="0" smtClean="0">
                <a:effectLst>
                  <a:glow rad="139700">
                    <a:schemeClr val="accent1">
                      <a:satMod val="175000"/>
                      <a:alpha val="40000"/>
                    </a:schemeClr>
                  </a:glow>
                </a:effectLst>
                <a:latin typeface="+mj-lt"/>
              </a:rPr>
              <a:t>‘hackers’ breaking into supercomputer complex doing an attack</a:t>
            </a:r>
          </a:p>
          <a:p>
            <a:endParaRPr lang="en-US" sz="2400" dirty="0">
              <a:effectLst>
                <a:glow rad="139700">
                  <a:schemeClr val="accent1">
                    <a:satMod val="175000"/>
                    <a:alpha val="40000"/>
                  </a:schemeClr>
                </a:glow>
              </a:effectLst>
              <a:latin typeface="+mj-lt"/>
            </a:endParaRPr>
          </a:p>
          <a:p>
            <a:pPr>
              <a:buFont typeface="Arial" pitchFamily="34" charset="0"/>
              <a:buChar char="•"/>
            </a:pPr>
            <a:r>
              <a:rPr lang="en-US" sz="2400" dirty="0" smtClean="0">
                <a:effectLst>
                  <a:glow rad="139700">
                    <a:schemeClr val="accent1">
                      <a:satMod val="175000"/>
                      <a:alpha val="40000"/>
                    </a:schemeClr>
                  </a:glow>
                </a:effectLst>
                <a:latin typeface="+mj-lt"/>
              </a:rPr>
              <a:t>Changed format so PowerPoint would accept it and inserted it in</a:t>
            </a:r>
          </a:p>
        </p:txBody>
      </p:sp>
      <p:pic>
        <p:nvPicPr>
          <p:cNvPr id="1026" name="Picture 2"/>
          <p:cNvPicPr>
            <a:picLocks noChangeAspect="1" noChangeArrowheads="1"/>
          </p:cNvPicPr>
          <p:nvPr/>
        </p:nvPicPr>
        <p:blipFill>
          <a:blip r:embed="rId2"/>
          <a:srcRect/>
          <a:stretch>
            <a:fillRect/>
          </a:stretch>
        </p:blipFill>
        <p:spPr bwMode="auto">
          <a:xfrm>
            <a:off x="457200" y="3962400"/>
            <a:ext cx="2717800" cy="20383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791200" y="3581400"/>
            <a:ext cx="2233612" cy="2978149"/>
          </a:xfrm>
          <a:prstGeom prst="rect">
            <a:avLst/>
          </a:prstGeom>
          <a:noFill/>
          <a:ln w="9525">
            <a:noFill/>
            <a:miter lim="800000"/>
            <a:headEnd/>
            <a:tailEnd/>
          </a:ln>
          <a:effectLst/>
        </p:spPr>
      </p:pic>
      <p:sp>
        <p:nvSpPr>
          <p:cNvPr id="6" name="TextBox 5"/>
          <p:cNvSpPr txBox="1"/>
          <p:nvPr/>
        </p:nvSpPr>
        <p:spPr>
          <a:xfrm>
            <a:off x="3733800" y="4191000"/>
            <a:ext cx="1949765" cy="923330"/>
          </a:xfrm>
          <a:prstGeom prst="rect">
            <a:avLst/>
          </a:prstGeom>
          <a:noFill/>
        </p:spPr>
        <p:txBody>
          <a:bodyPr wrap="none" rtlCol="0">
            <a:spAutoFit/>
          </a:bodyPr>
          <a:lstStyle/>
          <a:p>
            <a:r>
              <a:rPr lang="en-US" dirty="0" smtClean="0">
                <a:effectLst>
                  <a:glow rad="139700">
                    <a:schemeClr val="accent1">
                      <a:satMod val="175000"/>
                      <a:alpha val="40000"/>
                    </a:schemeClr>
                  </a:glow>
                </a:effectLst>
                <a:latin typeface="+mj-lt"/>
              </a:rPr>
              <a:t>Q-man (formerly</a:t>
            </a:r>
          </a:p>
          <a:p>
            <a:r>
              <a:rPr lang="en-US" dirty="0" smtClean="0">
                <a:effectLst>
                  <a:glow rad="139700">
                    <a:schemeClr val="accent1">
                      <a:satMod val="175000"/>
                      <a:alpha val="40000"/>
                    </a:schemeClr>
                  </a:glow>
                </a:effectLst>
                <a:latin typeface="+mj-lt"/>
              </a:rPr>
              <a:t>known as Nathan)</a:t>
            </a:r>
          </a:p>
          <a:p>
            <a:r>
              <a:rPr lang="en-US" dirty="0" smtClean="0">
                <a:effectLst>
                  <a:glow rad="139700">
                    <a:schemeClr val="accent1">
                      <a:satMod val="175000"/>
                      <a:alpha val="40000"/>
                    </a:schemeClr>
                  </a:glow>
                </a:effectLst>
                <a:latin typeface="+mj-lt"/>
              </a:rPr>
              <a:t>--------------------</a:t>
            </a:r>
            <a:r>
              <a:rPr lang="en-US" dirty="0" smtClean="0">
                <a:effectLst>
                  <a:glow rad="139700">
                    <a:schemeClr val="accent1">
                      <a:satMod val="175000"/>
                      <a:alpha val="40000"/>
                    </a:schemeClr>
                  </a:glow>
                </a:effectLst>
                <a:latin typeface="+mj-lt"/>
                <a:sym typeface="Wingdings" pitchFamily="2" charset="2"/>
              </a:rPr>
              <a:t></a:t>
            </a:r>
            <a:endParaRPr lang="en-US" dirty="0">
              <a:effectLst>
                <a:glow rad="139700">
                  <a:schemeClr val="accent1">
                    <a:satMod val="175000"/>
                    <a:alpha val="40000"/>
                  </a:schemeClr>
                </a:glow>
              </a:effectLst>
              <a:latin typeface="+mj-lt"/>
            </a:endParaRPr>
          </a:p>
        </p:txBody>
      </p:sp>
      <p:sp>
        <p:nvSpPr>
          <p:cNvPr id="7" name="Rectangle 6"/>
          <p:cNvSpPr/>
          <p:nvPr/>
        </p:nvSpPr>
        <p:spPr>
          <a:xfrm>
            <a:off x="990600" y="0"/>
            <a:ext cx="7071167"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Security Cam Feed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88" y="2270760"/>
            <a:ext cx="7366312" cy="2301240"/>
          </a:xfrm>
        </p:spPr>
        <p:txBody>
          <a:bodyPr>
            <a:normAutofit/>
          </a:bodyPr>
          <a:lstStyle/>
          <a:p>
            <a:pPr algn="ctr"/>
            <a:r>
              <a:rPr sz="6000" smtClean="0"/>
              <a:t>Animation</a:t>
            </a:r>
            <a:endParaRPr lang="en-US" sz="6000" dirty="0"/>
          </a:p>
        </p:txBody>
      </p:sp>
      <p:sp>
        <p:nvSpPr>
          <p:cNvPr id="3" name="Subtitle 2"/>
          <p:cNvSpPr>
            <a:spLocks noGrp="1"/>
          </p:cNvSpPr>
          <p:nvPr>
            <p:ph type="subTitle" idx="1"/>
          </p:nvPr>
        </p:nvSpPr>
        <p:spPr>
          <a:xfrm>
            <a:off x="1219200" y="2286000"/>
            <a:ext cx="6480048" cy="1752600"/>
          </a:xfrm>
        </p:spPr>
        <p:txBody>
          <a:bodyPr>
            <a:normAutofit/>
          </a:bodyPr>
          <a:lstStyle/>
          <a:p>
            <a:r>
              <a:rPr lang="en-US" sz="4400" b="1" dirty="0" smtClean="0">
                <a:effectLst>
                  <a:glow rad="139700">
                    <a:schemeClr val="accent1">
                      <a:satMod val="175000"/>
                      <a:alpha val="40000"/>
                    </a:schemeClr>
                  </a:glow>
                </a:effectLst>
                <a:latin typeface="+mj-lt"/>
              </a:rPr>
              <a:t>The Basics</a:t>
            </a:r>
            <a:endParaRPr lang="en-US" sz="4400" b="1" dirty="0">
              <a:effectLst>
                <a:glow rad="139700">
                  <a:schemeClr val="accent1">
                    <a:satMod val="175000"/>
                    <a:alpha val="40000"/>
                  </a:schemeClr>
                </a:glow>
              </a:effectLst>
              <a:latin typeface="+mj-lt"/>
            </a:endParaRPr>
          </a:p>
        </p:txBody>
      </p:sp>
    </p:spTree>
  </p:cSld>
  <p:clrMapOvr>
    <a:masterClrMapping/>
  </p:clrMapOvr>
  <p:transition>
    <p:pull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077200" cy="5105400"/>
          </a:xfrm>
        </p:spPr>
        <p:txBody>
          <a:bodyPr>
            <a:normAutofit lnSpcReduction="10000"/>
          </a:bodyPr>
          <a:lstStyle/>
          <a:p>
            <a:r>
              <a:rPr lang="en-US" dirty="0" smtClean="0">
                <a:effectLst>
                  <a:glow rad="139700">
                    <a:schemeClr val="accent1">
                      <a:satMod val="175000"/>
                      <a:alpha val="40000"/>
                    </a:schemeClr>
                  </a:glow>
                </a:effectLst>
                <a:latin typeface="+mj-lt"/>
              </a:rPr>
              <a:t>The eight of us are network forensic experts. We set up a Honeynet framework, which is a network solely made to attract hackers. Then our group ran AttackGen, which created simulated “break-ins” by “hackers” of various IP addresses. Finally, we put together legal evidence, which involved the date and time of the break-ins, the severity of these attacks, possible locations of the hackers, and how the attacks could have been prevented. This legal evidence was made to prove the hackers guilty of crime in court.</a:t>
            </a:r>
            <a:endParaRPr lang="en-US" dirty="0">
              <a:effectLst>
                <a:glow rad="139700">
                  <a:schemeClr val="accent1">
                    <a:satMod val="175000"/>
                    <a:alpha val="40000"/>
                  </a:schemeClr>
                </a:glow>
              </a:effectLst>
              <a:latin typeface="+mj-lt"/>
            </a:endParaRPr>
          </a:p>
        </p:txBody>
      </p:sp>
      <p:sp>
        <p:nvSpPr>
          <p:cNvPr id="4" name="Rectangle 3"/>
          <p:cNvSpPr/>
          <p:nvPr/>
        </p:nvSpPr>
        <p:spPr>
          <a:xfrm>
            <a:off x="1371600" y="228600"/>
            <a:ext cx="6131422" cy="646331"/>
          </a:xfrm>
          <a:prstGeom prst="rect">
            <a:avLst/>
          </a:prstGeom>
          <a:noFill/>
        </p:spPr>
        <p:txBody>
          <a:bodyPr wrap="none" lIns="91440" tIns="45720" rIns="91440" bIns="45720">
            <a:spAutoFit/>
          </a:bodyPr>
          <a:lstStyle/>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About Us and Our Mission</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Tree>
  </p:cSld>
  <p:clrMapOvr>
    <a:masterClrMapping/>
  </p:clrMapOvr>
  <p:transition>
    <p:pull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ogle Earth.png"/>
          <p:cNvPicPr>
            <a:picLocks noGrp="1" noChangeAspect="1"/>
          </p:cNvPicPr>
          <p:nvPr>
            <p:ph idx="1"/>
          </p:nvPr>
        </p:nvPicPr>
        <p:blipFill>
          <a:blip r:embed="rId2"/>
          <a:stretch>
            <a:fillRect/>
          </a:stretch>
        </p:blipFill>
        <p:spPr>
          <a:xfrm>
            <a:off x="1070275" y="1600200"/>
            <a:ext cx="6241449" cy="4525963"/>
          </a:xfrm>
        </p:spPr>
      </p:pic>
      <p:sp>
        <p:nvSpPr>
          <p:cNvPr id="5" name="Rectangle 4"/>
          <p:cNvSpPr/>
          <p:nvPr/>
        </p:nvSpPr>
        <p:spPr>
          <a:xfrm>
            <a:off x="1371600" y="228600"/>
            <a:ext cx="649408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Google Earth Pro</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 HUD.png"/>
          <p:cNvPicPr>
            <a:picLocks noGrp="1" noChangeAspect="1"/>
          </p:cNvPicPr>
          <p:nvPr>
            <p:ph idx="1"/>
          </p:nvPr>
        </p:nvPicPr>
        <p:blipFill>
          <a:blip r:embed="rId2"/>
          <a:stretch>
            <a:fillRect/>
          </a:stretch>
        </p:blipFill>
        <p:spPr>
          <a:xfrm>
            <a:off x="1173691" y="1600200"/>
            <a:ext cx="6034618" cy="4525963"/>
          </a:xfrm>
        </p:spPr>
      </p:pic>
      <p:sp>
        <p:nvSpPr>
          <p:cNvPr id="5" name="Rectangle 4"/>
          <p:cNvSpPr/>
          <p:nvPr/>
        </p:nvSpPr>
        <p:spPr>
          <a:xfrm>
            <a:off x="1371600" y="304800"/>
            <a:ext cx="649408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Google Earth Pro</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Hunter.png"/>
          <p:cNvPicPr>
            <a:picLocks noGrp="1" noChangeAspect="1"/>
          </p:cNvPicPr>
          <p:nvPr>
            <p:ph idx="1"/>
          </p:nvPr>
        </p:nvPicPr>
        <p:blipFill>
          <a:blip r:embed="rId2"/>
          <a:stretch>
            <a:fillRect/>
          </a:stretch>
        </p:blipFill>
        <p:spPr>
          <a:xfrm>
            <a:off x="1412686" y="1600200"/>
            <a:ext cx="5556628" cy="4525963"/>
          </a:xfrm>
        </p:spPr>
      </p:pic>
      <p:sp>
        <p:nvSpPr>
          <p:cNvPr id="5" name="Rectangle 4"/>
          <p:cNvSpPr/>
          <p:nvPr/>
        </p:nvSpPr>
        <p:spPr>
          <a:xfrm>
            <a:off x="1295400" y="381000"/>
            <a:ext cx="6494085" cy="923330"/>
          </a:xfrm>
          <a:prstGeom prst="rect">
            <a:avLst/>
          </a:prstGeom>
          <a:noFill/>
        </p:spPr>
        <p:txBody>
          <a:bodyPr wrap="none" lIns="91440" tIns="45720" rIns="91440" bIns="45720">
            <a:spAutoFit/>
          </a:bodyPr>
          <a:lstStyle/>
          <a:p>
            <a:pPr algn="ct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ScreenHunter</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5.0</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png"/>
          <p:cNvPicPr>
            <a:picLocks noGrp="1" noChangeAspect="1"/>
          </p:cNvPicPr>
          <p:nvPr>
            <p:ph idx="1"/>
          </p:nvPr>
        </p:nvPicPr>
        <p:blipFill>
          <a:blip r:embed="rId2"/>
          <a:stretch>
            <a:fillRect/>
          </a:stretch>
        </p:blipFill>
        <p:spPr>
          <a:xfrm>
            <a:off x="1070275" y="1600200"/>
            <a:ext cx="6241449" cy="4525963"/>
          </a:xfrm>
        </p:spPr>
      </p:pic>
      <p:sp>
        <p:nvSpPr>
          <p:cNvPr id="5" name="Rectangle 4"/>
          <p:cNvSpPr/>
          <p:nvPr/>
        </p:nvSpPr>
        <p:spPr>
          <a:xfrm>
            <a:off x="228600" y="228600"/>
            <a:ext cx="861004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Screen Shot Collection</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ndows Movie Maker.png"/>
          <p:cNvPicPr>
            <a:picLocks noGrp="1" noChangeAspect="1"/>
          </p:cNvPicPr>
          <p:nvPr>
            <p:ph idx="1"/>
          </p:nvPr>
        </p:nvPicPr>
        <p:blipFill>
          <a:blip r:embed="rId2"/>
          <a:stretch>
            <a:fillRect/>
          </a:stretch>
        </p:blipFill>
        <p:spPr>
          <a:xfrm>
            <a:off x="1070275" y="1600200"/>
            <a:ext cx="6241449" cy="4525963"/>
          </a:xfrm>
        </p:spPr>
      </p:pic>
      <p:sp>
        <p:nvSpPr>
          <p:cNvPr id="5" name="Rectangle 4"/>
          <p:cNvSpPr/>
          <p:nvPr/>
        </p:nvSpPr>
        <p:spPr>
          <a:xfrm>
            <a:off x="457200" y="152400"/>
            <a:ext cx="829618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Windows Movie Maker</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52400"/>
            <a:ext cx="253146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Result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7" name="Dubai Final.wmv">
            <a:hlinkClick r:id="" action="ppaction://media"/>
          </p:cNvPr>
          <p:cNvPicPr>
            <a:picLocks noGrp="1" noRot="1" noChangeAspect="1"/>
          </p:cNvPicPr>
          <p:nvPr>
            <p:ph idx="1"/>
            <a:videoFile r:link="rId1"/>
          </p:nvPr>
        </p:nvPicPr>
        <p:blipFill>
          <a:blip r:embed="rId3"/>
          <a:stretch>
            <a:fillRect/>
          </a:stretch>
        </p:blipFill>
        <p:spPr>
          <a:xfrm>
            <a:off x="1144588" y="1577975"/>
            <a:ext cx="6096000" cy="457200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3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Hunter_03 Jul. 16 22.58.gif"/>
          <p:cNvPicPr>
            <a:picLocks noChangeAspect="1"/>
          </p:cNvPicPr>
          <p:nvPr/>
        </p:nvPicPr>
        <p:blipFill>
          <a:blip r:embed="rId2"/>
          <a:stretch>
            <a:fillRect/>
          </a:stretch>
        </p:blipFill>
        <p:spPr>
          <a:xfrm>
            <a:off x="3200400" y="3048000"/>
            <a:ext cx="4693920" cy="2933700"/>
          </a:xfrm>
          <a:prstGeom prst="rect">
            <a:avLst/>
          </a:prstGeom>
        </p:spPr>
      </p:pic>
      <p:cxnSp>
        <p:nvCxnSpPr>
          <p:cNvPr id="7" name="Straight Arrow Connector 6"/>
          <p:cNvCxnSpPr/>
          <p:nvPr/>
        </p:nvCxnSpPr>
        <p:spPr>
          <a:xfrm rot="5400000">
            <a:off x="2591594" y="1751806"/>
            <a:ext cx="7620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00200" y="2286000"/>
            <a:ext cx="2578142" cy="369332"/>
          </a:xfrm>
          <a:prstGeom prst="rect">
            <a:avLst/>
          </a:prstGeom>
          <a:noFill/>
        </p:spPr>
        <p:txBody>
          <a:bodyPr wrap="none" rtlCol="0">
            <a:spAutoFit/>
          </a:bodyPr>
          <a:lstStyle/>
          <a:p>
            <a:r>
              <a:rPr lang="en-US" dirty="0" smtClean="0">
                <a:effectLst>
                  <a:glow rad="139700">
                    <a:schemeClr val="accent1">
                      <a:satMod val="175000"/>
                      <a:alpha val="40000"/>
                    </a:schemeClr>
                  </a:glow>
                </a:effectLst>
                <a:latin typeface="+mj-lt"/>
              </a:rPr>
              <a:t>Windows Media Encoder</a:t>
            </a:r>
            <a:endParaRPr lang="en-US" dirty="0">
              <a:effectLst>
                <a:glow rad="139700">
                  <a:schemeClr val="accent1">
                    <a:satMod val="175000"/>
                    <a:alpha val="40000"/>
                  </a:schemeClr>
                </a:glow>
              </a:effectLst>
              <a:latin typeface="+mj-lt"/>
            </a:endParaRPr>
          </a:p>
        </p:txBody>
      </p:sp>
      <p:sp>
        <p:nvSpPr>
          <p:cNvPr id="13" name="TextBox 12"/>
          <p:cNvSpPr txBox="1"/>
          <p:nvPr/>
        </p:nvSpPr>
        <p:spPr>
          <a:xfrm>
            <a:off x="5562600" y="1524000"/>
            <a:ext cx="2743200" cy="923330"/>
          </a:xfrm>
          <a:prstGeom prst="rect">
            <a:avLst/>
          </a:prstGeom>
          <a:noFill/>
        </p:spPr>
        <p:txBody>
          <a:bodyPr wrap="square" rtlCol="0">
            <a:spAutoFit/>
          </a:bodyPr>
          <a:lstStyle/>
          <a:p>
            <a:r>
              <a:rPr lang="en-US" dirty="0" smtClean="0">
                <a:effectLst>
                  <a:glow rad="139700">
                    <a:schemeClr val="accent1">
                      <a:satMod val="175000"/>
                      <a:alpha val="40000"/>
                    </a:schemeClr>
                  </a:glow>
                </a:effectLst>
                <a:latin typeface="+mj-lt"/>
              </a:rPr>
              <a:t>Would position, then switch between earth and sky, and then back.</a:t>
            </a:r>
            <a:endParaRPr lang="en-US" dirty="0">
              <a:effectLst>
                <a:glow rad="139700">
                  <a:schemeClr val="accent1">
                    <a:satMod val="175000"/>
                    <a:alpha val="40000"/>
                  </a:schemeClr>
                </a:glow>
              </a:effectLst>
              <a:latin typeface="+mj-lt"/>
            </a:endParaRPr>
          </a:p>
        </p:txBody>
      </p:sp>
      <p:sp>
        <p:nvSpPr>
          <p:cNvPr id="9" name="Rectangle 8"/>
          <p:cNvSpPr/>
          <p:nvPr/>
        </p:nvSpPr>
        <p:spPr>
          <a:xfrm>
            <a:off x="685800" y="685800"/>
            <a:ext cx="5956181" cy="523220"/>
          </a:xfrm>
          <a:prstGeom prst="rect">
            <a:avLst/>
          </a:prstGeom>
          <a:noFill/>
        </p:spPr>
        <p:txBody>
          <a:bodyPr wrap="none" lIns="91440" tIns="45720" rIns="91440" bIns="45720">
            <a:spAutoFit/>
          </a:bodyPr>
          <a:lstStyle/>
          <a:p>
            <a:pPr algn="ctr"/>
            <a:r>
              <a:rPr lang="en-US" sz="2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Original Google Earth Zoom In </a:t>
            </a:r>
            <a:endParaRPr lang="en-US" sz="2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Tree>
  </p:cSld>
  <p:clrMapOvr>
    <a:masterClrMapping/>
  </p:clrMapOvr>
  <p:transition>
    <p:pull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1600200"/>
            <a:ext cx="6858000" cy="1200329"/>
          </a:xfrm>
          <a:prstGeom prst="rect">
            <a:avLst/>
          </a:prstGeom>
          <a:noFill/>
        </p:spPr>
        <p:txBody>
          <a:bodyPr wrap="square" rtlCol="0">
            <a:spAutoFit/>
          </a:bodyPr>
          <a:lstStyle/>
          <a:p>
            <a:r>
              <a:rPr lang="en-US" dirty="0" smtClean="0">
                <a:effectLst>
                  <a:glow rad="139700">
                    <a:schemeClr val="accent1">
                      <a:satMod val="175000"/>
                      <a:alpha val="40000"/>
                    </a:schemeClr>
                  </a:glow>
                </a:effectLst>
                <a:latin typeface="+mj-lt"/>
              </a:rPr>
              <a:t>Google Earth’s incredible detail and accuracy = </a:t>
            </a:r>
            <a:r>
              <a:rPr lang="en-US" dirty="0" smtClean="0">
                <a:effectLst>
                  <a:glow rad="139700">
                    <a:schemeClr val="accent1">
                      <a:satMod val="175000"/>
                      <a:alpha val="40000"/>
                    </a:schemeClr>
                  </a:glow>
                </a:effectLst>
                <a:latin typeface="+mj-lt"/>
              </a:rPr>
              <a:t>too </a:t>
            </a:r>
            <a:r>
              <a:rPr lang="en-US" dirty="0" smtClean="0">
                <a:effectLst>
                  <a:glow rad="139700">
                    <a:schemeClr val="accent1">
                      <a:satMod val="175000"/>
                      <a:alpha val="40000"/>
                    </a:schemeClr>
                  </a:glow>
                </a:effectLst>
                <a:latin typeface="+mj-lt"/>
              </a:rPr>
              <a:t>much memory for the Windows Media Encoder to effectively capture.</a:t>
            </a:r>
          </a:p>
          <a:p>
            <a:endParaRPr lang="en-US" dirty="0"/>
          </a:p>
          <a:p>
            <a:endParaRPr lang="en-US" dirty="0" smtClean="0"/>
          </a:p>
        </p:txBody>
      </p:sp>
      <p:pic>
        <p:nvPicPr>
          <p:cNvPr id="10" name="Picture 9" descr="ScreenHunter_17 Jul. 16 23.35.gif"/>
          <p:cNvPicPr>
            <a:picLocks noChangeAspect="1"/>
          </p:cNvPicPr>
          <p:nvPr/>
        </p:nvPicPr>
        <p:blipFill>
          <a:blip r:embed="rId2"/>
          <a:stretch>
            <a:fillRect/>
          </a:stretch>
        </p:blipFill>
        <p:spPr>
          <a:xfrm>
            <a:off x="5486400" y="2819400"/>
            <a:ext cx="3143102" cy="2590800"/>
          </a:xfrm>
          <a:prstGeom prst="rect">
            <a:avLst/>
          </a:prstGeom>
        </p:spPr>
      </p:pic>
      <p:sp>
        <p:nvSpPr>
          <p:cNvPr id="11" name="TextBox 10"/>
          <p:cNvSpPr txBox="1"/>
          <p:nvPr/>
        </p:nvSpPr>
        <p:spPr>
          <a:xfrm>
            <a:off x="381000" y="3733800"/>
            <a:ext cx="4586127" cy="923330"/>
          </a:xfrm>
          <a:prstGeom prst="rect">
            <a:avLst/>
          </a:prstGeom>
          <a:noFill/>
        </p:spPr>
        <p:txBody>
          <a:bodyPr wrap="none" rtlCol="0">
            <a:spAutoFit/>
          </a:bodyPr>
          <a:lstStyle/>
          <a:p>
            <a:r>
              <a:rPr lang="en-US" dirty="0" smtClean="0">
                <a:effectLst>
                  <a:glow rad="139700">
                    <a:schemeClr val="accent1">
                      <a:satMod val="175000"/>
                      <a:alpha val="40000"/>
                    </a:schemeClr>
                  </a:glow>
                </a:effectLst>
                <a:latin typeface="+mj-lt"/>
              </a:rPr>
              <a:t>Attempted a quality reduction for both Google</a:t>
            </a:r>
          </a:p>
          <a:p>
            <a:r>
              <a:rPr lang="en-US" dirty="0" smtClean="0">
                <a:effectLst>
                  <a:glow rad="139700">
                    <a:schemeClr val="accent1">
                      <a:satMod val="175000"/>
                      <a:alpha val="40000"/>
                    </a:schemeClr>
                  </a:glow>
                </a:effectLst>
                <a:latin typeface="+mj-lt"/>
              </a:rPr>
              <a:t>Earth and Encoder, both of which were </a:t>
            </a:r>
          </a:p>
          <a:p>
            <a:r>
              <a:rPr lang="en-US" dirty="0">
                <a:effectLst>
                  <a:glow rad="139700">
                    <a:schemeClr val="accent1">
                      <a:satMod val="175000"/>
                      <a:alpha val="40000"/>
                    </a:schemeClr>
                  </a:glow>
                </a:effectLst>
                <a:latin typeface="+mj-lt"/>
              </a:rPr>
              <a:t>u</a:t>
            </a:r>
            <a:r>
              <a:rPr lang="en-US" dirty="0" smtClean="0">
                <a:effectLst>
                  <a:glow rad="139700">
                    <a:schemeClr val="accent1">
                      <a:satMod val="175000"/>
                      <a:alpha val="40000"/>
                    </a:schemeClr>
                  </a:glow>
                </a:effectLst>
                <a:latin typeface="+mj-lt"/>
              </a:rPr>
              <a:t>nsuccessful.</a:t>
            </a:r>
            <a:endParaRPr lang="en-US" dirty="0">
              <a:effectLst>
                <a:glow rad="139700">
                  <a:schemeClr val="accent1">
                    <a:satMod val="175000"/>
                    <a:alpha val="40000"/>
                  </a:schemeClr>
                </a:glow>
              </a:effectLst>
              <a:latin typeface="+mj-lt"/>
            </a:endParaRPr>
          </a:p>
        </p:txBody>
      </p:sp>
      <p:sp>
        <p:nvSpPr>
          <p:cNvPr id="6" name="Rectangle 5"/>
          <p:cNvSpPr/>
          <p:nvPr/>
        </p:nvSpPr>
        <p:spPr>
          <a:xfrm>
            <a:off x="533400" y="381000"/>
            <a:ext cx="7673896" cy="646331"/>
          </a:xfrm>
          <a:prstGeom prst="rect">
            <a:avLst/>
          </a:prstGeom>
          <a:noFill/>
        </p:spPr>
        <p:txBody>
          <a:bodyPr wrap="none" lIns="91440" tIns="45720" rIns="91440" bIns="45720">
            <a:spAutoFit/>
          </a:bodyPr>
          <a:lstStyle/>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Extreme Choppiness and Lag</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Tree>
  </p:cSld>
  <p:clrMapOvr>
    <a:masterClrMapping/>
  </p:clrMapOvr>
  <p:transition>
    <p:pull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7467600" cy="4310742"/>
        </p:xfrm>
        <a:graphic>
          <a:graphicData uri="http://schemas.openxmlformats.org/drawingml/2006/table">
            <a:tbl>
              <a:tblPr firstRow="1" bandRow="1">
                <a:tableStyleId>{5C22544A-7EE6-4342-B048-85BDC9FD1C3A}</a:tableStyleId>
              </a:tblPr>
              <a:tblGrid>
                <a:gridCol w="3733800"/>
                <a:gridCol w="3733800"/>
              </a:tblGrid>
              <a:tr h="718457">
                <a:tc>
                  <a:txBody>
                    <a:bodyPr/>
                    <a:lstStyle/>
                    <a:p>
                      <a:pPr algn="ctr"/>
                      <a:r>
                        <a:rPr lang="en-US" sz="2800" dirty="0" smtClean="0">
                          <a:latin typeface="+mj-lt"/>
                        </a:rPr>
                        <a:t>Item</a:t>
                      </a:r>
                      <a:endParaRPr lang="en-US" sz="2800" dirty="0">
                        <a:latin typeface="+mj-lt"/>
                      </a:endParaRPr>
                    </a:p>
                  </a:txBody>
                  <a:tcPr/>
                </a:tc>
                <a:tc>
                  <a:txBody>
                    <a:bodyPr/>
                    <a:lstStyle/>
                    <a:p>
                      <a:pPr algn="ctr"/>
                      <a:r>
                        <a:rPr lang="en-US" sz="2800" dirty="0" smtClean="0">
                          <a:latin typeface="+mj-lt"/>
                        </a:rPr>
                        <a:t>Cost</a:t>
                      </a:r>
                      <a:endParaRPr lang="en-US" sz="2800" dirty="0">
                        <a:latin typeface="+mj-lt"/>
                      </a:endParaRPr>
                    </a:p>
                  </a:txBody>
                  <a:tcPr/>
                </a:tc>
              </a:tr>
              <a:tr h="718457">
                <a:tc>
                  <a:txBody>
                    <a:bodyPr/>
                    <a:lstStyle/>
                    <a:p>
                      <a:r>
                        <a:rPr lang="en-US" dirty="0" smtClean="0"/>
                        <a:t>GOL’s lost revenue for 4</a:t>
                      </a:r>
                      <a:r>
                        <a:rPr lang="en-US" baseline="0" dirty="0" smtClean="0"/>
                        <a:t> days of lost service or lower performance</a:t>
                      </a:r>
                      <a:endParaRPr lang="en-US" dirty="0"/>
                    </a:p>
                  </a:txBody>
                  <a:tcPr/>
                </a:tc>
                <a:tc>
                  <a:txBody>
                    <a:bodyPr/>
                    <a:lstStyle/>
                    <a:p>
                      <a:pPr algn="ctr"/>
                      <a:r>
                        <a:rPr lang="en-US" sz="2800" dirty="0" smtClean="0">
                          <a:latin typeface="+mn-lt"/>
                        </a:rPr>
                        <a:t>$437,000</a:t>
                      </a:r>
                      <a:endParaRPr lang="en-US" sz="2800" dirty="0">
                        <a:latin typeface="+mn-lt"/>
                      </a:endParaRPr>
                    </a:p>
                  </a:txBody>
                  <a:tcPr/>
                </a:tc>
              </a:tr>
              <a:tr h="718457">
                <a:tc>
                  <a:txBody>
                    <a:bodyPr/>
                    <a:lstStyle/>
                    <a:p>
                      <a:r>
                        <a:rPr lang="en-US" dirty="0" smtClean="0"/>
                        <a:t>Loss of customers</a:t>
                      </a:r>
                      <a:r>
                        <a:rPr lang="en-US" baseline="0" dirty="0" smtClean="0"/>
                        <a:t> and sponsorship/ads</a:t>
                      </a:r>
                      <a:endParaRPr lang="en-US" dirty="0"/>
                    </a:p>
                  </a:txBody>
                  <a:tcPr/>
                </a:tc>
                <a:tc>
                  <a:txBody>
                    <a:bodyPr/>
                    <a:lstStyle/>
                    <a:p>
                      <a:pPr algn="ctr"/>
                      <a:r>
                        <a:rPr lang="en-US" sz="2800" dirty="0" smtClean="0"/>
                        <a:t>$300,000</a:t>
                      </a:r>
                      <a:endParaRPr lang="en-US" sz="2800" dirty="0"/>
                    </a:p>
                  </a:txBody>
                  <a:tcPr/>
                </a:tc>
              </a:tr>
              <a:tr h="718457">
                <a:tc>
                  <a:txBody>
                    <a:bodyPr/>
                    <a:lstStyle/>
                    <a:p>
                      <a:r>
                        <a:rPr lang="en-US" dirty="0" smtClean="0"/>
                        <a:t>Expense</a:t>
                      </a:r>
                      <a:r>
                        <a:rPr lang="en-US" baseline="0" dirty="0" smtClean="0"/>
                        <a:t> for  hiring the Network Forensic Experts of SI 2008</a:t>
                      </a:r>
                      <a:endParaRPr lang="en-US" dirty="0"/>
                    </a:p>
                  </a:txBody>
                  <a:tcPr/>
                </a:tc>
                <a:tc>
                  <a:txBody>
                    <a:bodyPr/>
                    <a:lstStyle/>
                    <a:p>
                      <a:pPr algn="ctr"/>
                      <a:r>
                        <a:rPr lang="en-US" sz="2800" dirty="0" smtClean="0"/>
                        <a:t>$200,000</a:t>
                      </a:r>
                      <a:endParaRPr lang="en-US" sz="2800" dirty="0"/>
                    </a:p>
                  </a:txBody>
                  <a:tcPr/>
                </a:tc>
              </a:tr>
              <a:tr h="718457">
                <a:tc>
                  <a:txBody>
                    <a:bodyPr/>
                    <a:lstStyle/>
                    <a:p>
                      <a:r>
                        <a:rPr lang="en-US" dirty="0" smtClean="0"/>
                        <a:t>Court &amp; Lawyer</a:t>
                      </a:r>
                      <a:r>
                        <a:rPr lang="en-US" baseline="0" dirty="0" smtClean="0"/>
                        <a:t> </a:t>
                      </a:r>
                      <a:r>
                        <a:rPr lang="en-US" dirty="0" smtClean="0"/>
                        <a:t>Costs for Civil Proceeding</a:t>
                      </a:r>
                      <a:endParaRPr lang="en-US" dirty="0"/>
                    </a:p>
                  </a:txBody>
                  <a:tcPr/>
                </a:tc>
                <a:tc>
                  <a:txBody>
                    <a:bodyPr/>
                    <a:lstStyle/>
                    <a:p>
                      <a:pPr algn="ctr"/>
                      <a:r>
                        <a:rPr lang="en-US" sz="2800" dirty="0" smtClean="0"/>
                        <a:t>$400,000</a:t>
                      </a:r>
                      <a:endParaRPr lang="en-US" sz="2800" dirty="0"/>
                    </a:p>
                  </a:txBody>
                  <a:tcPr/>
                </a:tc>
              </a:tr>
              <a:tr h="718457">
                <a:tc>
                  <a:txBody>
                    <a:bodyPr/>
                    <a:lstStyle/>
                    <a:p>
                      <a:pPr algn="ctr"/>
                      <a:r>
                        <a:rPr lang="en-US" sz="2800" dirty="0" smtClean="0"/>
                        <a:t>Total Cost</a:t>
                      </a:r>
                      <a:endParaRPr lang="en-US" sz="2800" dirty="0"/>
                    </a:p>
                  </a:txBody>
                  <a:tcPr/>
                </a:tc>
                <a:tc>
                  <a:txBody>
                    <a:bodyPr/>
                    <a:lstStyle/>
                    <a:p>
                      <a:pPr algn="ctr"/>
                      <a:r>
                        <a:rPr lang="en-US" sz="2800" dirty="0" smtClean="0"/>
                        <a:t>$1,337,000</a:t>
                      </a:r>
                      <a:endParaRPr lang="en-US" sz="2800" dirty="0"/>
                    </a:p>
                  </a:txBody>
                  <a:tcPr/>
                </a:tc>
              </a:tr>
            </a:tbl>
          </a:graphicData>
        </a:graphic>
      </p:graphicFrame>
      <p:sp>
        <p:nvSpPr>
          <p:cNvPr id="4" name="Rectangle 3"/>
          <p:cNvSpPr/>
          <p:nvPr/>
        </p:nvSpPr>
        <p:spPr>
          <a:xfrm>
            <a:off x="152400" y="304800"/>
            <a:ext cx="8831264" cy="769441"/>
          </a:xfrm>
          <a:prstGeom prst="rect">
            <a:avLst/>
          </a:prstGeom>
          <a:noFill/>
        </p:spPr>
        <p:txBody>
          <a:bodyPr wrap="none" lIns="91440" tIns="45720" rIns="91440" bIns="45720">
            <a:spAutoFit/>
          </a:bodyPr>
          <a:lstStyle/>
          <a:p>
            <a:pPr algn="ctr"/>
            <a:r>
              <a:rPr lang="en-US" sz="4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Compensation from Hackers</a:t>
            </a:r>
            <a:endParaRPr lang="en-US" sz="4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323439"/>
          </a:xfrm>
          <a:prstGeom prst="rect">
            <a:avLst/>
          </a:prstGeom>
          <a:noFill/>
        </p:spPr>
        <p:txBody>
          <a:bodyPr wrap="square" rtlCol="0">
            <a:spAutoFit/>
          </a:bodyPr>
          <a:lstStyle/>
          <a:p>
            <a:pPr algn="ctr"/>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Conclusion</a:t>
            </a:r>
          </a:p>
          <a:p>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	</a:t>
            </a:r>
            <a:endParaRPr lang="en-US" sz="3600" dirty="0">
              <a:effectLst>
                <a:glow rad="139700">
                  <a:schemeClr val="accent1">
                    <a:satMod val="175000"/>
                    <a:alpha val="40000"/>
                  </a:schemeClr>
                </a:glow>
                <a:outerShdw blurRad="63500" dir="3600000" algn="tl" rotWithShape="0">
                  <a:srgbClr val="000000">
                    <a:alpha val="70000"/>
                  </a:srgbClr>
                </a:outerShdw>
              </a:effectLst>
              <a:latin typeface="+mj-lt"/>
            </a:endParaRPr>
          </a:p>
        </p:txBody>
      </p:sp>
      <p:sp>
        <p:nvSpPr>
          <p:cNvPr id="6" name="TextBox 5"/>
          <p:cNvSpPr txBox="1"/>
          <p:nvPr/>
        </p:nvSpPr>
        <p:spPr>
          <a:xfrm>
            <a:off x="990600" y="1676400"/>
            <a:ext cx="7391400" cy="2862322"/>
          </a:xfrm>
          <a:prstGeom prst="rect">
            <a:avLst/>
          </a:prstGeom>
          <a:noFill/>
        </p:spPr>
        <p:txBody>
          <a:bodyPr wrap="square" rtlCol="0">
            <a:spAutoFit/>
          </a:bodyPr>
          <a:lstStyle/>
          <a:p>
            <a:r>
              <a:rPr lang="en-US" sz="3600" dirty="0" smtClean="0">
                <a:effectLst>
                  <a:glow rad="139700">
                    <a:schemeClr val="accent1">
                      <a:satMod val="175000"/>
                      <a:alpha val="40000"/>
                    </a:schemeClr>
                  </a:glow>
                </a:effectLst>
                <a:latin typeface="+mj-lt"/>
              </a:rPr>
              <a:t>By working with law enforcement and upstream providers our team of network forensic experts successfully tracked and apprehended the attackers.</a:t>
            </a:r>
            <a:endParaRPr lang="en-US" sz="3600" dirty="0">
              <a:latin typeface="+mj-lt"/>
            </a:endParaRPr>
          </a:p>
        </p:txBody>
      </p:sp>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3000" cy="4525963"/>
          </a:xfrm>
        </p:spPr>
        <p:txBody>
          <a:bodyPr/>
          <a:lstStyle/>
          <a:p>
            <a:r>
              <a:rPr lang="en-US" dirty="0" smtClean="0">
                <a:effectLst>
                  <a:glow rad="139700">
                    <a:schemeClr val="accent1">
                      <a:satMod val="175000"/>
                      <a:alpha val="40000"/>
                    </a:schemeClr>
                  </a:glow>
                </a:effectLst>
                <a:latin typeface="+mj-lt"/>
              </a:rPr>
              <a:t>Known as hackers, these people have expertise in finding the vulnerability of other networks and how to exploit these servers for personal gain</a:t>
            </a:r>
          </a:p>
          <a:p>
            <a:r>
              <a:rPr lang="en-US" dirty="0" smtClean="0">
                <a:effectLst>
                  <a:glow rad="139700">
                    <a:schemeClr val="accent1">
                      <a:satMod val="175000"/>
                      <a:alpha val="40000"/>
                    </a:schemeClr>
                  </a:glow>
                </a:effectLst>
                <a:latin typeface="+mj-lt"/>
              </a:rPr>
              <a:t>A Hacker’s Motivations</a:t>
            </a:r>
          </a:p>
          <a:p>
            <a:pPr>
              <a:buNone/>
            </a:pPr>
            <a:r>
              <a:rPr lang="en-US" dirty="0" smtClean="0">
                <a:effectLst>
                  <a:glow rad="139700">
                    <a:schemeClr val="accent1">
                      <a:satMod val="175000"/>
                      <a:alpha val="40000"/>
                    </a:schemeClr>
                  </a:glow>
                </a:effectLst>
                <a:latin typeface="+mj-lt"/>
              </a:rPr>
              <a:t>    - Blackmail (to get money)</a:t>
            </a:r>
          </a:p>
          <a:p>
            <a:pPr>
              <a:buNone/>
            </a:pPr>
            <a:r>
              <a:rPr lang="en-US" dirty="0" smtClean="0">
                <a:effectLst>
                  <a:glow rad="139700">
                    <a:schemeClr val="accent1">
                      <a:satMod val="175000"/>
                      <a:alpha val="40000"/>
                    </a:schemeClr>
                  </a:glow>
                </a:effectLst>
                <a:latin typeface="+mj-lt"/>
              </a:rPr>
              <a:t>    - Loathes Victim</a:t>
            </a:r>
          </a:p>
          <a:p>
            <a:pPr>
              <a:buNone/>
            </a:pPr>
            <a:r>
              <a:rPr lang="en-US" dirty="0" smtClean="0">
                <a:effectLst>
                  <a:glow rad="139700">
                    <a:schemeClr val="accent1">
                      <a:satMod val="175000"/>
                      <a:alpha val="40000"/>
                    </a:schemeClr>
                  </a:glow>
                </a:effectLst>
                <a:latin typeface="+mj-lt"/>
              </a:rPr>
              <a:t>    - Acceptance in the Cyber World</a:t>
            </a:r>
          </a:p>
          <a:p>
            <a:pPr>
              <a:buNone/>
            </a:pPr>
            <a:r>
              <a:rPr lang="en-US" dirty="0" smtClean="0">
                <a:effectLst>
                  <a:glow rad="139700">
                    <a:schemeClr val="accent1">
                      <a:satMod val="175000"/>
                      <a:alpha val="40000"/>
                    </a:schemeClr>
                  </a:glow>
                </a:effectLst>
                <a:latin typeface="+mj-lt"/>
              </a:rPr>
              <a:t>    - “To have a good time!”</a:t>
            </a:r>
          </a:p>
          <a:p>
            <a:pPr>
              <a:buNone/>
            </a:pPr>
            <a:endParaRPr lang="en-US" dirty="0">
              <a:solidFill>
                <a:srgbClr val="92D050"/>
              </a:solidFill>
            </a:endParaRPr>
          </a:p>
        </p:txBody>
      </p:sp>
      <p:sp>
        <p:nvSpPr>
          <p:cNvPr id="4" name="Rectangle 3"/>
          <p:cNvSpPr/>
          <p:nvPr/>
        </p:nvSpPr>
        <p:spPr>
          <a:xfrm>
            <a:off x="1676400" y="304800"/>
            <a:ext cx="6109365"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Cyber-Criminals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lstStyle/>
          <a:p>
            <a:r>
              <a:rPr lang="en-US" dirty="0" smtClean="0"/>
              <a:t>Aaron Lafferty:		Project leader</a:t>
            </a:r>
          </a:p>
          <a:p>
            <a:r>
              <a:rPr lang="en-US" dirty="0" smtClean="0"/>
              <a:t>Prasad </a:t>
            </a:r>
            <a:r>
              <a:rPr lang="en-US" dirty="0" err="1" smtClean="0"/>
              <a:t>Calyam</a:t>
            </a:r>
            <a:r>
              <a:rPr lang="en-US" dirty="0" smtClean="0"/>
              <a:t>:		Project leader</a:t>
            </a:r>
          </a:p>
          <a:p>
            <a:r>
              <a:rPr lang="en-US" dirty="0" smtClean="0"/>
              <a:t>Nathan </a:t>
            </a:r>
            <a:r>
              <a:rPr lang="en-US" dirty="0" err="1" smtClean="0"/>
              <a:t>Howes</a:t>
            </a:r>
            <a:r>
              <a:rPr lang="en-US" dirty="0" smtClean="0"/>
              <a:t> (Q-man):	</a:t>
            </a:r>
            <a:r>
              <a:rPr lang="en-US" smtClean="0"/>
              <a:t>Project assistant</a:t>
            </a:r>
            <a:endParaRPr lang="en-US" dirty="0" smtClean="0"/>
          </a:p>
          <a:p>
            <a:r>
              <a:rPr lang="en-US" dirty="0" smtClean="0"/>
              <a:t>Daniel </a:t>
            </a:r>
            <a:r>
              <a:rPr lang="en-US" dirty="0" err="1" smtClean="0"/>
              <a:t>Eyster</a:t>
            </a:r>
            <a:r>
              <a:rPr lang="en-US" dirty="0" smtClean="0"/>
              <a:t>:		Dorm Supervisor</a:t>
            </a:r>
          </a:p>
          <a:p>
            <a:r>
              <a:rPr lang="en-US" dirty="0" smtClean="0"/>
              <a:t>Brianna Austin:		Dorm Supervisor</a:t>
            </a:r>
          </a:p>
          <a:p>
            <a:r>
              <a:rPr lang="en-US" dirty="0" smtClean="0"/>
              <a:t>Elaine Pritchard:		SI Director</a:t>
            </a:r>
          </a:p>
          <a:p>
            <a:r>
              <a:rPr lang="en-US" dirty="0" smtClean="0"/>
              <a:t>Greg </a:t>
            </a:r>
            <a:r>
              <a:rPr lang="en-US" dirty="0" err="1" smtClean="0"/>
              <a:t>Trueb</a:t>
            </a:r>
            <a:r>
              <a:rPr lang="en-US" dirty="0" smtClean="0"/>
              <a:t>:			Video Assistance</a:t>
            </a:r>
            <a:endParaRPr lang="en-US" dirty="0"/>
          </a:p>
        </p:txBody>
      </p:sp>
      <p:sp>
        <p:nvSpPr>
          <p:cNvPr id="4" name="Rectangle 3"/>
          <p:cNvSpPr/>
          <p:nvPr/>
        </p:nvSpPr>
        <p:spPr>
          <a:xfrm>
            <a:off x="2133600" y="381000"/>
            <a:ext cx="4566763" cy="646331"/>
          </a:xfrm>
          <a:prstGeom prst="rect">
            <a:avLst/>
          </a:prstGeom>
          <a:noFill/>
        </p:spPr>
        <p:txBody>
          <a:bodyPr wrap="none" lIns="91440" tIns="45720" rIns="91440" bIns="45720">
            <a:spAutoFit/>
          </a:bodyPr>
          <a:lstStyle/>
          <a:p>
            <a:pPr algn="ct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Acknowledgements</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3">
                                            <p:txEl>
                                              <p:pRg st="6" end="6"/>
                                            </p:txEl>
                                          </p:spTgt>
                                        </p:tgtEl>
                                        <p:attrNameLst>
                                          <p:attrName>ppt_x</p:attrName>
                                        </p:attrNameLst>
                                      </p:cBhvr>
                                    </p:anim>
                                    <p:anim from="0" to="-1.0" calcmode="lin" valueType="num">
                                      <p:cBhvr>
                                        <p:cTn id="56" dur="200" decel="50000" autoRev="1" fill="hold">
                                          <p:stCondLst>
                                            <p:cond delay="600"/>
                                          </p:stCondLst>
                                        </p:cTn>
                                        <p:tgtEl>
                                          <p:spTgt spid="3">
                                            <p:txEl>
                                              <p:pRg st="6" end="6"/>
                                            </p:txEl>
                                          </p:spTgt>
                                        </p:tgtEl>
                                        <p:attrNameLst>
                                          <p:attrName>xshear</p:attrName>
                                        </p:attrNameLst>
                                      </p:cBhvr>
                                    </p:anim>
                                    <p:animScale>
                                      <p:cBhvr>
                                        <p:cTn id="57" dur="200" decel="100000" autoRev="1" fill="hold">
                                          <p:stCondLst>
                                            <p:cond delay="600"/>
                                          </p:stCondLst>
                                        </p:cTn>
                                        <p:tgtEl>
                                          <p:spTgt spid="3">
                                            <p:txEl>
                                              <p:pRg st="6" end="6"/>
                                            </p:txEl>
                                          </p:spTgt>
                                        </p:tgtEl>
                                      </p:cBhvr>
                                      <p:from x="100000" y="100000"/>
                                      <p:to x="80000" y="100000"/>
                                    </p:animScale>
                                    <p:anim by="(#ppt_h/3+#ppt_w*0.1)" calcmode="lin" valueType="num">
                                      <p:cBhvr additive="sum">
                                        <p:cTn id="58" dur="200" decel="100000" autoRev="1" fill="hold">
                                          <p:stCondLst>
                                            <p:cond delay="600"/>
                                          </p:stCondLst>
                                        </p:cTn>
                                        <p:tgtEl>
                                          <p:spTgt spid="3">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lstStyle/>
          <a:p>
            <a:r>
              <a:rPr lang="en-US" dirty="0" smtClean="0">
                <a:effectLst>
                  <a:glow rad="139700">
                    <a:schemeClr val="accent1">
                      <a:satMod val="175000"/>
                      <a:alpha val="40000"/>
                    </a:schemeClr>
                  </a:glow>
                </a:effectLst>
                <a:latin typeface="+mj-lt"/>
              </a:rPr>
              <a:t>Venomously created situation that gives data to a Domain Name Server (DNS) that was not originally from authoritative DNS sources</a:t>
            </a:r>
          </a:p>
          <a:p>
            <a:r>
              <a:rPr lang="en-US" dirty="0" smtClean="0">
                <a:effectLst>
                  <a:glow rad="139700">
                    <a:schemeClr val="accent1">
                      <a:satMod val="175000"/>
                      <a:alpha val="40000"/>
                    </a:schemeClr>
                  </a:glow>
                </a:effectLst>
                <a:latin typeface="+mj-lt"/>
              </a:rPr>
              <a:t>To perform this attack, the hacker exposes a flaw in the DNS software that allows it to accept incorrect information</a:t>
            </a:r>
          </a:p>
          <a:p>
            <a:r>
              <a:rPr lang="en-US" dirty="0" smtClean="0">
                <a:effectLst>
                  <a:glow rad="139700">
                    <a:schemeClr val="accent1">
                      <a:satMod val="175000"/>
                      <a:alpha val="40000"/>
                    </a:schemeClr>
                  </a:glow>
                </a:effectLst>
                <a:latin typeface="+mj-lt"/>
              </a:rPr>
              <a:t>To prevent these kinds of attacks, DNS servers could be less trusting of information sent by other DNS servers</a:t>
            </a:r>
            <a:endParaRPr lang="en-US" dirty="0">
              <a:effectLst>
                <a:glow rad="139700">
                  <a:schemeClr val="accent1">
                    <a:satMod val="175000"/>
                    <a:alpha val="40000"/>
                  </a:schemeClr>
                </a:glow>
              </a:effectLst>
              <a:latin typeface="+mj-lt"/>
            </a:endParaRPr>
          </a:p>
        </p:txBody>
      </p:sp>
      <p:sp>
        <p:nvSpPr>
          <p:cNvPr id="4" name="Rectangle 3"/>
          <p:cNvSpPr/>
          <p:nvPr/>
        </p:nvSpPr>
        <p:spPr>
          <a:xfrm>
            <a:off x="1752600" y="304800"/>
            <a:ext cx="5686172"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DNS Poisoning</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96200" cy="5105400"/>
          </a:xfrm>
        </p:spPr>
        <p:txBody>
          <a:bodyPr>
            <a:normAutofit/>
          </a:bodyPr>
          <a:lstStyle/>
          <a:p>
            <a:r>
              <a:rPr lang="en-US" dirty="0" smtClean="0">
                <a:effectLst>
                  <a:glow rad="139700">
                    <a:schemeClr val="accent1">
                      <a:satMod val="175000"/>
                      <a:alpha val="40000"/>
                    </a:schemeClr>
                  </a:glow>
                </a:effectLst>
                <a:latin typeface="+mj-lt"/>
              </a:rPr>
              <a:t>Unusual condition where a process attempts to execute data beyond the boundaries of a buffer</a:t>
            </a:r>
          </a:p>
          <a:p>
            <a:r>
              <a:rPr lang="en-US" dirty="0" smtClean="0">
                <a:effectLst>
                  <a:glow rad="139700">
                    <a:schemeClr val="accent1">
                      <a:satMod val="175000"/>
                      <a:alpha val="40000"/>
                    </a:schemeClr>
                  </a:glow>
                </a:effectLst>
                <a:latin typeface="+mj-lt"/>
              </a:rPr>
              <a:t>As a result, the extra data overwrites nearby locations in memory</a:t>
            </a:r>
          </a:p>
          <a:p>
            <a:r>
              <a:rPr lang="en-US" dirty="0" smtClean="0">
                <a:effectLst>
                  <a:glow rad="139700">
                    <a:schemeClr val="accent1">
                      <a:satMod val="175000"/>
                      <a:alpha val="40000"/>
                    </a:schemeClr>
                  </a:glow>
                </a:effectLst>
                <a:latin typeface="+mj-lt"/>
              </a:rPr>
              <a:t>This may cause erratic program behavior, a memory access exception, incorrect results, a crashed computer, or even a possible breach of your computer’s security</a:t>
            </a:r>
            <a:endParaRPr lang="en-US" dirty="0">
              <a:effectLst>
                <a:glow rad="139700">
                  <a:schemeClr val="accent1">
                    <a:satMod val="175000"/>
                    <a:alpha val="40000"/>
                  </a:schemeClr>
                </a:glow>
              </a:effectLst>
              <a:latin typeface="+mj-lt"/>
            </a:endParaRPr>
          </a:p>
        </p:txBody>
      </p:sp>
      <p:sp>
        <p:nvSpPr>
          <p:cNvPr id="4" name="Rectangle 3"/>
          <p:cNvSpPr/>
          <p:nvPr/>
        </p:nvSpPr>
        <p:spPr>
          <a:xfrm>
            <a:off x="1600200" y="228600"/>
            <a:ext cx="595547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Buffer Overflow</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5105400"/>
          </a:xfrm>
        </p:spPr>
        <p:txBody>
          <a:bodyPr>
            <a:normAutofit lnSpcReduction="10000"/>
          </a:bodyPr>
          <a:lstStyle/>
          <a:p>
            <a:r>
              <a:rPr lang="en-US" dirty="0" smtClean="0">
                <a:effectLst>
                  <a:glow rad="139700">
                    <a:schemeClr val="accent1">
                      <a:satMod val="175000"/>
                      <a:alpha val="40000"/>
                    </a:schemeClr>
                  </a:glow>
                </a:effectLst>
                <a:latin typeface="+mj-lt"/>
              </a:rPr>
              <a:t>Simple denial-of-service (</a:t>
            </a:r>
            <a:r>
              <a:rPr lang="en-US" dirty="0" err="1" smtClean="0">
                <a:effectLst>
                  <a:glow rad="139700">
                    <a:schemeClr val="accent1">
                      <a:satMod val="175000"/>
                      <a:alpha val="40000"/>
                    </a:schemeClr>
                  </a:glow>
                </a:effectLst>
                <a:latin typeface="+mj-lt"/>
              </a:rPr>
              <a:t>DoS</a:t>
            </a:r>
            <a:r>
              <a:rPr lang="en-US" dirty="0" smtClean="0">
                <a:effectLst>
                  <a:glow rad="139700">
                    <a:schemeClr val="accent1">
                      <a:satMod val="175000"/>
                      <a:alpha val="40000"/>
                    </a:schemeClr>
                  </a:glow>
                </a:effectLst>
                <a:latin typeface="+mj-lt"/>
              </a:rPr>
              <a:t>) attack</a:t>
            </a:r>
          </a:p>
          <a:p>
            <a:r>
              <a:rPr lang="en-US" dirty="0" smtClean="0">
                <a:effectLst>
                  <a:glow rad="139700">
                    <a:schemeClr val="accent1">
                      <a:satMod val="175000"/>
                      <a:alpha val="40000"/>
                    </a:schemeClr>
                  </a:glow>
                </a:effectLst>
                <a:latin typeface="+mj-lt"/>
              </a:rPr>
              <a:t>Attacker overwhelms the victim with ICMP Echo Request (ping) packets</a:t>
            </a:r>
          </a:p>
          <a:p>
            <a:r>
              <a:rPr lang="en-US" dirty="0" smtClean="0">
                <a:effectLst>
                  <a:glow rad="139700">
                    <a:schemeClr val="accent1">
                      <a:satMod val="175000"/>
                      <a:alpha val="40000"/>
                    </a:schemeClr>
                  </a:glow>
                </a:effectLst>
                <a:latin typeface="+mj-lt"/>
              </a:rPr>
              <a:t>Attacker must have greater bandwidth than victim to succeed in hacking</a:t>
            </a:r>
          </a:p>
          <a:p>
            <a:r>
              <a:rPr lang="en-US" dirty="0" smtClean="0">
                <a:effectLst>
                  <a:glow rad="139700">
                    <a:schemeClr val="accent1">
                      <a:satMod val="175000"/>
                      <a:alpha val="40000"/>
                    </a:schemeClr>
                  </a:glow>
                </a:effectLst>
                <a:latin typeface="+mj-lt"/>
              </a:rPr>
              <a:t>Hacker hopes prey responds with ping reply packets to consume outgoing bandwidth along with incoming server bandwidth</a:t>
            </a:r>
          </a:p>
          <a:p>
            <a:r>
              <a:rPr lang="en-US" dirty="0" smtClean="0">
                <a:effectLst>
                  <a:glow rad="139700">
                    <a:schemeClr val="accent1">
                      <a:satMod val="175000"/>
                      <a:alpha val="40000"/>
                    </a:schemeClr>
                  </a:glow>
                </a:effectLst>
                <a:latin typeface="+mj-lt"/>
              </a:rPr>
              <a:t>To combat the ping flood, people should call their ISP (Internet Service Provider) to  block the pings at their core</a:t>
            </a:r>
          </a:p>
          <a:p>
            <a:endParaRPr lang="en-US" dirty="0">
              <a:solidFill>
                <a:srgbClr val="00B0F0"/>
              </a:solidFill>
            </a:endParaRPr>
          </a:p>
        </p:txBody>
      </p:sp>
      <p:sp>
        <p:nvSpPr>
          <p:cNvPr id="4" name="Rectangle 3"/>
          <p:cNvSpPr/>
          <p:nvPr/>
        </p:nvSpPr>
        <p:spPr>
          <a:xfrm>
            <a:off x="2438400" y="152400"/>
            <a:ext cx="414728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Ping Flood</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86800" cy="5029200"/>
          </a:xfrm>
        </p:spPr>
        <p:txBody>
          <a:bodyPr/>
          <a:lstStyle/>
          <a:p>
            <a:r>
              <a:rPr lang="en-US" dirty="0" smtClean="0">
                <a:effectLst>
                  <a:glow rad="139700">
                    <a:schemeClr val="accent1">
                      <a:satMod val="175000"/>
                      <a:alpha val="40000"/>
                    </a:schemeClr>
                  </a:glow>
                </a:effectLst>
                <a:latin typeface="+mj-lt"/>
              </a:rPr>
              <a:t>Generates loads of network traffic to victim host</a:t>
            </a:r>
          </a:p>
          <a:p>
            <a:r>
              <a:rPr lang="en-US" dirty="0" smtClean="0">
                <a:effectLst>
                  <a:glow rad="139700">
                    <a:schemeClr val="accent1">
                      <a:satMod val="175000"/>
                      <a:alpha val="40000"/>
                    </a:schemeClr>
                  </a:glow>
                </a:effectLst>
                <a:latin typeface="+mj-lt"/>
              </a:rPr>
              <a:t>Denial-of-service attack (</a:t>
            </a:r>
            <a:r>
              <a:rPr lang="en-US" dirty="0" err="1" smtClean="0">
                <a:effectLst>
                  <a:glow rad="139700">
                    <a:schemeClr val="accent1">
                      <a:satMod val="175000"/>
                      <a:alpha val="40000"/>
                    </a:schemeClr>
                  </a:glow>
                </a:effectLst>
                <a:latin typeface="+mj-lt"/>
              </a:rPr>
              <a:t>DoS</a:t>
            </a:r>
            <a:r>
              <a:rPr lang="en-US" dirty="0" smtClean="0">
                <a:effectLst>
                  <a:glow rad="139700">
                    <a:schemeClr val="accent1">
                      <a:satMod val="175000"/>
                      <a:alpha val="40000"/>
                    </a:schemeClr>
                  </a:glow>
                </a:effectLst>
                <a:latin typeface="+mj-lt"/>
              </a:rPr>
              <a:t>)</a:t>
            </a:r>
          </a:p>
          <a:p>
            <a:r>
              <a:rPr lang="en-US" dirty="0" smtClean="0">
                <a:effectLst>
                  <a:glow rad="139700">
                    <a:schemeClr val="accent1">
                      <a:satMod val="175000"/>
                      <a:alpha val="40000"/>
                    </a:schemeClr>
                  </a:glow>
                </a:effectLst>
                <a:latin typeface="+mj-lt"/>
              </a:rPr>
              <a:t>Floods a target system via spoofed broadcast ping messages</a:t>
            </a:r>
          </a:p>
          <a:p>
            <a:r>
              <a:rPr lang="en-US" dirty="0" smtClean="0">
                <a:effectLst>
                  <a:glow rad="139700">
                    <a:schemeClr val="accent1">
                      <a:satMod val="175000"/>
                      <a:alpha val="40000"/>
                    </a:schemeClr>
                  </a:glow>
                </a:effectLst>
                <a:latin typeface="+mj-lt"/>
              </a:rPr>
              <a:t>The pings are sent to many IP (Internet Protocol) addresses, and if they reply, the traffic is multiplied</a:t>
            </a:r>
          </a:p>
          <a:p>
            <a:r>
              <a:rPr lang="en-US" dirty="0" smtClean="0">
                <a:effectLst>
                  <a:glow rad="139700">
                    <a:schemeClr val="accent1">
                      <a:satMod val="175000"/>
                      <a:alpha val="40000"/>
                    </a:schemeClr>
                  </a:glow>
                </a:effectLst>
                <a:latin typeface="+mj-lt"/>
              </a:rPr>
              <a:t>Many Smurf attacks are unsuccessful thanks to routers being configured to ignore pings</a:t>
            </a:r>
          </a:p>
          <a:p>
            <a:endParaRPr lang="en-US" dirty="0">
              <a:solidFill>
                <a:srgbClr val="00B0F0"/>
              </a:solidFill>
            </a:endParaRPr>
          </a:p>
        </p:txBody>
      </p:sp>
      <p:sp>
        <p:nvSpPr>
          <p:cNvPr id="4" name="Rectangle 3"/>
          <p:cNvSpPr/>
          <p:nvPr/>
        </p:nvSpPr>
        <p:spPr>
          <a:xfrm>
            <a:off x="3352800" y="228600"/>
            <a:ext cx="237757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Smurf</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1397</TotalTime>
  <Words>1310</Words>
  <Application>Microsoft Office PowerPoint</Application>
  <PresentationFormat>On-screen Show (4:3)</PresentationFormat>
  <Paragraphs>277</Paragraphs>
  <Slides>50</Slides>
  <Notes>0</Notes>
  <HiddenSlides>1</HiddenSlides>
  <MMClips>1</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Technic</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Perl to MYSQL</vt:lpstr>
      <vt:lpstr>Slide 21</vt:lpstr>
      <vt:lpstr>Slide 22</vt:lpstr>
      <vt:lpstr>Slide 23</vt:lpstr>
      <vt:lpstr>Slide 24</vt:lpstr>
      <vt:lpstr>Database querying</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Animation</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OSC’s Network Forensics Center</dc:title>
  <dc:creator> </dc:creator>
  <cp:lastModifiedBy>OSC User</cp:lastModifiedBy>
  <cp:revision>147</cp:revision>
  <dcterms:created xsi:type="dcterms:W3CDTF">2008-07-14T23:25:04Z</dcterms:created>
  <dcterms:modified xsi:type="dcterms:W3CDTF">2008-07-19T13:43:12Z</dcterms:modified>
</cp:coreProperties>
</file>