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5" r:id="rId3"/>
  </p:sldMasterIdLst>
  <p:notesMasterIdLst>
    <p:notesMasterId r:id="rId14"/>
  </p:notesMasterIdLst>
  <p:sldIdLst>
    <p:sldId id="257" r:id="rId4"/>
    <p:sldId id="258" r:id="rId5"/>
    <p:sldId id="259" r:id="rId6"/>
    <p:sldId id="260" r:id="rId7"/>
    <p:sldId id="271" r:id="rId8"/>
    <p:sldId id="272" r:id="rId9"/>
    <p:sldId id="273" r:id="rId10"/>
    <p:sldId id="274" r:id="rId11"/>
    <p:sldId id="275" r:id="rId12"/>
    <p:sldId id="276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99CC00"/>
    <a:srgbClr val="F0EA00"/>
    <a:srgbClr val="00CC00"/>
    <a:srgbClr val="00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357" autoAdjust="0"/>
    <p:restoredTop sz="94660"/>
  </p:normalViewPr>
  <p:slideViewPr>
    <p:cSldViewPr>
      <p:cViewPr varScale="1">
        <p:scale>
          <a:sx n="62" d="100"/>
          <a:sy n="62" d="100"/>
        </p:scale>
        <p:origin x="-8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layout>
        <c:manualLayout>
          <c:xMode val="edge"/>
          <c:yMode val="edge"/>
          <c:x val="0.18741286699627746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608786547030456"/>
          <c:y val="0.12870925012878071"/>
          <c:w val="0.86984137139108031"/>
          <c:h val="0.5343119083429152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Attacks per Day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bg1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cat>
            <c:strRef>
              <c:f>Sheet1!$A$2:$A$6</c:f>
              <c:strCache>
                <c:ptCount val="5"/>
                <c:pt idx="0">
                  <c:v>Buffer Overflow</c:v>
                </c:pt>
                <c:pt idx="1">
                  <c:v>Smurf</c:v>
                </c:pt>
                <c:pt idx="2">
                  <c:v>Ping Flood</c:v>
                </c:pt>
                <c:pt idx="3">
                  <c:v>DNS Poisoning</c:v>
                </c:pt>
                <c:pt idx="4">
                  <c:v>Dictionary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5</c:v>
                </c:pt>
                <c:pt idx="2">
                  <c:v>7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</c:ser>
        <c:shape val="box"/>
        <c:axId val="94064640"/>
        <c:axId val="94066560"/>
        <c:axId val="92169088"/>
      </c:bar3DChart>
      <c:catAx>
        <c:axId val="9406464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94066560"/>
        <c:crosses val="autoZero"/>
        <c:auto val="1"/>
        <c:lblAlgn val="ctr"/>
        <c:lblOffset val="100"/>
      </c:catAx>
      <c:valAx>
        <c:axId val="94066560"/>
        <c:scaling>
          <c:orientation val="minMax"/>
        </c:scaling>
        <c:axPos val="l"/>
        <c:majorGridlines/>
        <c:numFmt formatCode="General" sourceLinked="1"/>
        <c:tickLblPos val="nextTo"/>
        <c:crossAx val="94064640"/>
        <c:crosses val="autoZero"/>
        <c:crossBetween val="between"/>
      </c:valAx>
      <c:serAx>
        <c:axId val="92169088"/>
        <c:scaling>
          <c:orientation val="minMax"/>
        </c:scaling>
        <c:delete val="1"/>
        <c:axPos val="b"/>
        <c:tickLblPos val="nextTo"/>
        <c:crossAx val="94066560"/>
        <c:crosses val="autoZero"/>
      </c:ser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layout>
        <c:manualLayout>
          <c:xMode val="edge"/>
          <c:yMode val="edge"/>
          <c:x val="0.18741286699627746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6087865470304527"/>
          <c:y val="0.12870925012878071"/>
          <c:w val="0.86984137139108031"/>
          <c:h val="0.5343119083429152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Attacks per Day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bg1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cat>
            <c:strRef>
              <c:f>Sheet1!$A$2:$A$6</c:f>
              <c:strCache>
                <c:ptCount val="5"/>
                <c:pt idx="0">
                  <c:v>Buffer Overflow</c:v>
                </c:pt>
                <c:pt idx="1">
                  <c:v>Smurf</c:v>
                </c:pt>
                <c:pt idx="2">
                  <c:v>Ping Flood</c:v>
                </c:pt>
                <c:pt idx="3">
                  <c:v>DNS Poisoning</c:v>
                </c:pt>
                <c:pt idx="4">
                  <c:v>Dictionary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7</c:v>
                </c:pt>
                <c:pt idx="2">
                  <c:v>13</c:v>
                </c:pt>
                <c:pt idx="3">
                  <c:v>2</c:v>
                </c:pt>
                <c:pt idx="4">
                  <c:v>0</c:v>
                </c:pt>
              </c:numCache>
            </c:numRef>
          </c:val>
        </c:ser>
        <c:shape val="box"/>
        <c:axId val="117353088"/>
        <c:axId val="117383552"/>
        <c:axId val="117355392"/>
      </c:bar3DChart>
      <c:catAx>
        <c:axId val="117353088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17383552"/>
        <c:crosses val="autoZero"/>
        <c:auto val="1"/>
        <c:lblAlgn val="ctr"/>
        <c:lblOffset val="100"/>
      </c:catAx>
      <c:valAx>
        <c:axId val="117383552"/>
        <c:scaling>
          <c:orientation val="minMax"/>
        </c:scaling>
        <c:axPos val="l"/>
        <c:majorGridlines/>
        <c:numFmt formatCode="General" sourceLinked="1"/>
        <c:tickLblPos val="nextTo"/>
        <c:crossAx val="117353088"/>
        <c:crosses val="autoZero"/>
        <c:crossBetween val="between"/>
      </c:valAx>
      <c:serAx>
        <c:axId val="117355392"/>
        <c:scaling>
          <c:orientation val="minMax"/>
        </c:scaling>
        <c:delete val="1"/>
        <c:axPos val="b"/>
        <c:tickLblPos val="nextTo"/>
        <c:crossAx val="117383552"/>
        <c:crosses val="autoZero"/>
      </c:ser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layout>
        <c:manualLayout>
          <c:xMode val="edge"/>
          <c:yMode val="edge"/>
          <c:x val="0.18741286699627746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608786547030453"/>
          <c:y val="0.12870925012878071"/>
          <c:w val="0.86984137139108031"/>
          <c:h val="0.5343119083429152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Attacks per Day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bg1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cat>
            <c:strRef>
              <c:f>Sheet1!$A$2:$A$6</c:f>
              <c:strCache>
                <c:ptCount val="5"/>
                <c:pt idx="0">
                  <c:v>Buffer Overflow</c:v>
                </c:pt>
                <c:pt idx="1">
                  <c:v>Smurf</c:v>
                </c:pt>
                <c:pt idx="2">
                  <c:v>Ping Flood</c:v>
                </c:pt>
                <c:pt idx="3">
                  <c:v>DNS Poisoning</c:v>
                </c:pt>
                <c:pt idx="4">
                  <c:v>Dictionary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8</c:v>
                </c:pt>
                <c:pt idx="1">
                  <c:v>12</c:v>
                </c:pt>
                <c:pt idx="2">
                  <c:v>20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hape val="box"/>
        <c:axId val="120881536"/>
        <c:axId val="120883072"/>
        <c:axId val="117887872"/>
      </c:bar3DChart>
      <c:catAx>
        <c:axId val="120881536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20883072"/>
        <c:crosses val="autoZero"/>
        <c:auto val="1"/>
        <c:lblAlgn val="ctr"/>
        <c:lblOffset val="100"/>
      </c:catAx>
      <c:valAx>
        <c:axId val="120883072"/>
        <c:scaling>
          <c:orientation val="minMax"/>
        </c:scaling>
        <c:axPos val="l"/>
        <c:majorGridlines/>
        <c:numFmt formatCode="General" sourceLinked="1"/>
        <c:tickLblPos val="nextTo"/>
        <c:crossAx val="120881536"/>
        <c:crosses val="autoZero"/>
        <c:crossBetween val="between"/>
      </c:valAx>
      <c:serAx>
        <c:axId val="117887872"/>
        <c:scaling>
          <c:orientation val="minMax"/>
        </c:scaling>
        <c:delete val="1"/>
        <c:axPos val="b"/>
        <c:tickLblPos val="nextTo"/>
        <c:crossAx val="120883072"/>
        <c:crosses val="autoZero"/>
      </c:ser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"/>
  <c:chart>
    <c:title>
      <c:layout>
        <c:manualLayout>
          <c:xMode val="edge"/>
          <c:yMode val="edge"/>
          <c:x val="0.18741286699627746"/>
          <c:y val="0"/>
        </c:manualLayout>
      </c:layout>
    </c:title>
    <c:view3D>
      <c:perspective val="30"/>
    </c:view3D>
    <c:plotArea>
      <c:layout>
        <c:manualLayout>
          <c:layoutTarget val="inner"/>
          <c:xMode val="edge"/>
          <c:yMode val="edge"/>
          <c:x val="0.16087865470304527"/>
          <c:y val="0.12870925012878071"/>
          <c:w val="0.86984137139108031"/>
          <c:h val="0.5343119083429152"/>
        </c:manualLayout>
      </c:layout>
      <c:bar3DChart>
        <c:barDir val="col"/>
        <c:grouping val="standard"/>
        <c:ser>
          <c:idx val="0"/>
          <c:order val="0"/>
          <c:tx>
            <c:strRef>
              <c:f>Sheet1!$B$1</c:f>
              <c:strCache>
                <c:ptCount val="1"/>
                <c:pt idx="0">
                  <c:v>Attacks per Day</c:v>
                </c:pt>
              </c:strCache>
            </c:strRef>
          </c:tx>
          <c:dPt>
            <c:idx val="0"/>
            <c:spPr>
              <a:solidFill>
                <a:srgbClr val="FF0000"/>
              </a:solidFill>
            </c:spPr>
          </c:dPt>
          <c:dPt>
            <c:idx val="1"/>
            <c:spPr>
              <a:solidFill>
                <a:srgbClr val="0070C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Pt>
            <c:idx val="3"/>
            <c:spPr>
              <a:solidFill>
                <a:schemeClr val="bg1"/>
              </a:solidFill>
            </c:spPr>
          </c:dPt>
          <c:dPt>
            <c:idx val="4"/>
            <c:spPr>
              <a:solidFill>
                <a:srgbClr val="00CC00"/>
              </a:solidFill>
            </c:spPr>
          </c:dPt>
          <c:cat>
            <c:strRef>
              <c:f>Sheet1!$A$2:$A$6</c:f>
              <c:strCache>
                <c:ptCount val="5"/>
                <c:pt idx="0">
                  <c:v>Buffer Overflow</c:v>
                </c:pt>
                <c:pt idx="1">
                  <c:v>Smurf</c:v>
                </c:pt>
                <c:pt idx="2">
                  <c:v>Ping Flood</c:v>
                </c:pt>
                <c:pt idx="3">
                  <c:v>DNS Poisoning</c:v>
                </c:pt>
                <c:pt idx="4">
                  <c:v>Dictionary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9</c:v>
                </c:pt>
                <c:pt idx="1">
                  <c:v>14</c:v>
                </c:pt>
                <c:pt idx="2">
                  <c:v>24</c:v>
                </c:pt>
                <c:pt idx="3">
                  <c:v>3</c:v>
                </c:pt>
                <c:pt idx="4">
                  <c:v>2</c:v>
                </c:pt>
              </c:numCache>
            </c:numRef>
          </c:val>
        </c:ser>
        <c:shape val="box"/>
        <c:axId val="130464000"/>
        <c:axId val="130465792"/>
        <c:axId val="121774976"/>
      </c:bar3DChart>
      <c:catAx>
        <c:axId val="130464000"/>
        <c:scaling>
          <c:orientation val="minMax"/>
        </c:scaling>
        <c:axPos val="b"/>
        <c:tickLblPos val="nextTo"/>
        <c:txPr>
          <a:bodyPr/>
          <a:lstStyle/>
          <a:p>
            <a:pPr>
              <a:defRPr sz="1200" baseline="0"/>
            </a:pPr>
            <a:endParaRPr lang="en-US"/>
          </a:p>
        </c:txPr>
        <c:crossAx val="130465792"/>
        <c:crosses val="autoZero"/>
        <c:auto val="1"/>
        <c:lblAlgn val="ctr"/>
        <c:lblOffset val="100"/>
      </c:catAx>
      <c:valAx>
        <c:axId val="130465792"/>
        <c:scaling>
          <c:orientation val="minMax"/>
        </c:scaling>
        <c:axPos val="l"/>
        <c:majorGridlines/>
        <c:numFmt formatCode="General" sourceLinked="1"/>
        <c:tickLblPos val="nextTo"/>
        <c:crossAx val="130464000"/>
        <c:crosses val="autoZero"/>
        <c:crossBetween val="between"/>
      </c:valAx>
      <c:serAx>
        <c:axId val="121774976"/>
        <c:scaling>
          <c:orientation val="minMax"/>
        </c:scaling>
        <c:delete val="1"/>
        <c:axPos val="b"/>
        <c:tickLblPos val="nextTo"/>
        <c:crossAx val="130465792"/>
        <c:crosses val="autoZero"/>
      </c:serAx>
    </c:plotArea>
    <c:plotVisOnly val="1"/>
  </c:chart>
  <c:txPr>
    <a:bodyPr/>
    <a:lstStyle/>
    <a:p>
      <a:pPr>
        <a:defRPr sz="1800"/>
      </a:pPr>
      <a:endParaRPr lang="en-US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BE9B33-2D03-4263-A7B7-3C5D680EC59B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6B7A8E-D389-426E-927C-DE7868F3BB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7A8E-D389-426E-927C-DE7868F3BB1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7A8E-D389-426E-927C-DE7868F3BB1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7A8E-D389-426E-927C-DE7868F3BB1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6B7A8E-D389-426E-927C-DE7868F3BB1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E15D42B5-2AE5-4511-98F4-78F8B3116147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C7A5FBF7-B82A-47C4-B950-612036B243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A380D-2062-4A99-9483-418E691A6CE8}" type="datetimeFigureOut">
              <a:rPr lang="en-US" smtClean="0"/>
              <a:pPr/>
              <a:t>7/19/2008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5097D-5E15-46A5-9D15-EAB95CD93A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.png"/><Relationship Id="rId2" Type="http://schemas.openxmlformats.org/officeDocument/2006/relationships/video" Target="file:///C:\Documents%20and%20Settings\poweruser\Desktop\07152008011_NEW_NEW.wmv" TargetMode="External"/><Relationship Id="rId1" Type="http://schemas.openxmlformats.org/officeDocument/2006/relationships/audio" Target="file:///C:\Documents%20and%20Settings\poweruser\Desktop\Crystal%20Method%20-%20Matrix%20Theme.mp3" TargetMode="External"/><Relationship Id="rId6" Type="http://schemas.openxmlformats.org/officeDocument/2006/relationships/chart" Target="../charts/chart1.xm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Documents%20and%20Settings\poweruser\Desktop\07152008011_NEW_NEW.wmv" TargetMode="External"/><Relationship Id="rId6" Type="http://schemas.openxmlformats.org/officeDocument/2006/relationships/image" Target="../media/image3.jpeg"/><Relationship Id="rId5" Type="http://schemas.openxmlformats.org/officeDocument/2006/relationships/chart" Target="../charts/char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poweruser\Desktop\Dubai%20Final.wmv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28600" y="4191000"/>
            <a:ext cx="937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191000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Impact" pitchFamily="34" charset="0"/>
              </a:rPr>
              <a:t>   ATTACK THREAT METER</a:t>
            </a:r>
            <a:endParaRPr lang="en-US" sz="1500" dirty="0">
              <a:latin typeface="Impact" pitchFamily="34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04800" y="4572000"/>
            <a:ext cx="1524000" cy="2286000"/>
            <a:chOff x="304800" y="4572000"/>
            <a:chExt cx="1524000" cy="2286000"/>
          </a:xfrm>
        </p:grpSpPr>
        <p:sp>
          <p:nvSpPr>
            <p:cNvPr id="23" name="Rounded Rectangle 22"/>
            <p:cNvSpPr/>
            <p:nvPr/>
          </p:nvSpPr>
          <p:spPr>
            <a:xfrm>
              <a:off x="304800" y="4572000"/>
              <a:ext cx="1524000" cy="457200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SEVERE</a:t>
              </a:r>
              <a:endParaRPr lang="en-US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4800" y="5029200"/>
              <a:ext cx="1524000" cy="45720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HIGH</a:t>
              </a:r>
              <a:endParaRPr lang="en-US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4800" y="5943600"/>
              <a:ext cx="1524000" cy="45720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GUARDED</a:t>
              </a:r>
              <a:endParaRPr lang="en-US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800" y="6400800"/>
              <a:ext cx="1524000" cy="457200"/>
            </a:xfrm>
            <a:prstGeom prst="roundRect">
              <a:avLst>
                <a:gd name="adj" fmla="val 20551"/>
              </a:avLst>
            </a:prstGeom>
            <a:solidFill>
              <a:srgbClr val="00B05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LOW</a:t>
              </a:r>
              <a:endParaRPr lang="en-US" b="1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572294" y="5523706"/>
            <a:ext cx="2667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067300" y="56007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 rot="5400000">
            <a:off x="0" y="6477000"/>
            <a:ext cx="3048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Picture2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0600" y="457200"/>
            <a:ext cx="7040298" cy="3565865"/>
          </a:xfrm>
          <a:prstGeom prst="round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0"/>
            <a:ext cx="3048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July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: 06:00:00 AM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Number of Attacks In Last 6 Hours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590800" y="1066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0800" y="1447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31536" y="16764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-228600" y="32004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-228600" y="2590800"/>
            <a:ext cx="54864" cy="54864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38400" y="1143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91000" y="3733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00400" y="23622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76800" y="2383536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00800" y="990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64936" y="1088136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00600" y="2209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74336" y="2383536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76800" y="19812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00800" y="3581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0" name="Chart 49"/>
          <p:cNvGraphicFramePr/>
          <p:nvPr/>
        </p:nvGraphicFramePr>
        <p:xfrm>
          <a:off x="2514600" y="4343400"/>
          <a:ext cx="32766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304800" y="5486400"/>
            <a:ext cx="1524000" cy="457200"/>
          </a:xfrm>
          <a:prstGeom prst="roundRect">
            <a:avLst/>
          </a:prstGeom>
          <a:solidFill>
            <a:srgbClr val="F0EA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0"/>
            </a:lightRig>
          </a:scene3d>
          <a:sp3d prstMaterial="plastic">
            <a:bevelT w="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ELEVATED</a:t>
            </a:r>
            <a:endParaRPr lang="en-US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8626654" y="76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0EA00"/>
                </a:solidFill>
              </a:rPr>
              <a:t>13</a:t>
            </a:r>
            <a:endParaRPr lang="en-US" b="1" dirty="0">
              <a:solidFill>
                <a:srgbClr val="F0EA00"/>
              </a:solidFill>
            </a:endParaRPr>
          </a:p>
        </p:txBody>
      </p:sp>
      <p:pic>
        <p:nvPicPr>
          <p:cNvPr id="37" name="Crystal Method - Matrix Them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9144000" y="2743200"/>
            <a:ext cx="304800" cy="304800"/>
          </a:xfrm>
          <a:prstGeom prst="rect">
            <a:avLst/>
          </a:prstGeom>
        </p:spPr>
      </p:pic>
      <p:pic>
        <p:nvPicPr>
          <p:cNvPr id="51" name="07152008011_NEW_NEW.wmv">
            <a:hlinkClick r:id="" action="ppaction://media"/>
          </p:cNvPr>
          <p:cNvPicPr>
            <a:picLocks noRot="1" noChangeAspect="1"/>
          </p:cNvPicPr>
          <p:nvPr>
            <a:videoFile r:link="rId2"/>
          </p:nvPr>
        </p:nvPicPr>
        <p:blipFill>
          <a:blip r:embed="rId8"/>
          <a:stretch>
            <a:fillRect/>
          </a:stretch>
        </p:blipFill>
        <p:spPr>
          <a:xfrm>
            <a:off x="6477000" y="4191000"/>
            <a:ext cx="2667000" cy="2666999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4000"/>
                            </p:stCondLst>
                            <p:childTnLst>
                              <p:par>
                                <p:cTn id="6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500"/>
                            </p:stCondLst>
                            <p:childTnLst>
                              <p:par>
                                <p:cTn id="7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5000"/>
                            </p:stCondLst>
                            <p:childTnLst>
                              <p:par>
                                <p:cTn id="7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000"/>
                            </p:stCondLst>
                            <p:childTnLst>
                              <p:par>
                                <p:cTn id="9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5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50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7000"/>
                            </p:stCondLst>
                            <p:childTnLst>
                              <p:par>
                                <p:cTn id="10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7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0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8000"/>
                            </p:stCondLst>
                            <p:childTnLst>
                              <p:par>
                                <p:cTn id="1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50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8500"/>
                            </p:stCondLst>
                            <p:childTnLst>
                              <p:par>
                                <p:cTn id="1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0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9000"/>
                            </p:stCondLst>
                            <p:childTnLst>
                              <p:par>
                                <p:cTn id="11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0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9500"/>
                            </p:stCondLst>
                            <p:childTnLst>
                              <p:par>
                                <p:cTn id="122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-0.13334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26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27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28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9" dur="250" autoRev="1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00">
                <p:cTn id="1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video>
              <p:cMediaNode mute="1" numSld="4">
                <p:cTn id="13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33" grpId="0" animBg="1"/>
      <p:bldP spid="18" grpId="0" animBg="1"/>
      <p:bldP spid="19" grpId="0" animBg="1"/>
      <p:bldP spid="20" grpId="0" animBg="1"/>
      <p:bldP spid="36" grpId="0" animBg="1"/>
      <p:bldP spid="38" grpId="0" animBg="1"/>
      <p:bldP spid="39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Graphic spid="50" grpId="0">
        <p:bldSub>
          <a:bldChart bld="category"/>
        </p:bldSub>
      </p:bldGraphic>
      <p:bldP spid="5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28600" y="4191000"/>
            <a:ext cx="937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191000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Impact" pitchFamily="34" charset="0"/>
              </a:rPr>
              <a:t>   ATTACK THREAT METER</a:t>
            </a:r>
            <a:endParaRPr lang="en-US" sz="1500" dirty="0">
              <a:latin typeface="Impact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04800" y="4572000"/>
            <a:ext cx="1524000" cy="2286000"/>
            <a:chOff x="304800" y="4572000"/>
            <a:chExt cx="1524000" cy="2286000"/>
          </a:xfrm>
        </p:grpSpPr>
        <p:sp>
          <p:nvSpPr>
            <p:cNvPr id="23" name="Rounded Rectangle 22"/>
            <p:cNvSpPr/>
            <p:nvPr/>
          </p:nvSpPr>
          <p:spPr>
            <a:xfrm>
              <a:off x="304800" y="4572000"/>
              <a:ext cx="1524000" cy="457200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SEVERE</a:t>
              </a:r>
              <a:endParaRPr lang="en-US" b="1" dirty="0"/>
            </a:p>
          </p:txBody>
        </p:sp>
        <p:sp>
          <p:nvSpPr>
            <p:cNvPr id="25" name="Rounded Rectangle 24"/>
            <p:cNvSpPr/>
            <p:nvPr/>
          </p:nvSpPr>
          <p:spPr>
            <a:xfrm>
              <a:off x="304800" y="5486400"/>
              <a:ext cx="1524000" cy="457200"/>
            </a:xfrm>
            <a:prstGeom prst="roundRect">
              <a:avLst/>
            </a:prstGeom>
            <a:solidFill>
              <a:srgbClr val="F0EA0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ELEVATED</a:t>
              </a:r>
              <a:endParaRPr lang="en-US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4800" y="5943600"/>
              <a:ext cx="1524000" cy="45720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GUARDED</a:t>
              </a:r>
              <a:endParaRPr lang="en-US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800" y="6400800"/>
              <a:ext cx="1524000" cy="457200"/>
            </a:xfrm>
            <a:prstGeom prst="roundRect">
              <a:avLst>
                <a:gd name="adj" fmla="val 20551"/>
              </a:avLst>
            </a:prstGeom>
            <a:solidFill>
              <a:srgbClr val="00B05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LOW</a:t>
              </a:r>
              <a:endParaRPr lang="en-US" b="1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572294" y="5523706"/>
            <a:ext cx="2667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067300" y="56007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 rot="5400000">
            <a:off x="0" y="5562600"/>
            <a:ext cx="3048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Picture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0600" y="457200"/>
            <a:ext cx="7040298" cy="3565865"/>
          </a:xfrm>
          <a:prstGeom prst="round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0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July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: 12:00:00 PM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Number of Attacks In Last 6 Hours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590800" y="1066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0800" y="1447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31536" y="16764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86000" y="10668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-228600" y="2590800"/>
            <a:ext cx="54864" cy="54864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38400" y="1143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91000" y="3733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00400" y="23622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76800" y="2383536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00800" y="990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64936" y="1088136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00600" y="2209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74336" y="2383536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76800" y="19812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00800" y="3581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05400" y="20574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38400" y="13716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057400" y="3733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33600" y="914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95600" y="15240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76600" y="3581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3000" y="25908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096000" y="15240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90800" y="12192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86000" y="14478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60136" y="15240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48400" y="1621536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19400" y="11430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4" name="Chart 63"/>
          <p:cNvGraphicFramePr/>
          <p:nvPr/>
        </p:nvGraphicFramePr>
        <p:xfrm>
          <a:off x="2514600" y="4419600"/>
          <a:ext cx="32766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65" name="Rounded Rectangle 64"/>
          <p:cNvSpPr/>
          <p:nvPr/>
        </p:nvSpPr>
        <p:spPr>
          <a:xfrm>
            <a:off x="304800" y="5029200"/>
            <a:ext cx="1524000" cy="457200"/>
          </a:xfrm>
          <a:prstGeom prst="roundRect">
            <a:avLst/>
          </a:prstGeom>
          <a:solidFill>
            <a:srgbClr val="FFC0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0"/>
            </a:lightRig>
          </a:scene3d>
          <a:sp3d prstMaterial="plastic">
            <a:bevelT w="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HIGH</a:t>
            </a:r>
            <a:endParaRPr lang="en-US" b="1" dirty="0"/>
          </a:p>
        </p:txBody>
      </p:sp>
      <p:sp>
        <p:nvSpPr>
          <p:cNvPr id="50" name="TextBox 49"/>
          <p:cNvSpPr txBox="1"/>
          <p:nvPr/>
        </p:nvSpPr>
        <p:spPr>
          <a:xfrm>
            <a:off x="8610600" y="76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C000"/>
                </a:solidFill>
              </a:rPr>
              <a:t>16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51" name="07152008011_NEW_NEW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477000" y="4191001"/>
            <a:ext cx="2667000" cy="2666999"/>
          </a:xfrm>
          <a:prstGeom prst="rect">
            <a:avLst/>
          </a:prstGeom>
        </p:spPr>
      </p:pic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64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75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64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8000"/>
                            </p:stCondLst>
                            <p:childTnLst>
                              <p:par>
                                <p:cTn id="1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64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8500"/>
                            </p:stCondLst>
                            <p:childTnLst>
                              <p:par>
                                <p:cTn id="1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64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64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9500"/>
                            </p:stCondLst>
                            <p:childTnLst>
                              <p:par>
                                <p:cTn id="1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5" dur="500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7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33333E-6 L 3.33333E-6 -0.06666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0" presetID="27" presetClass="emph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1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32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3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50" autoRev="1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7" dur="1" fill="hold"/>
                                        <p:tgtEl>
                                          <p:spTgt spid="5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mute="1" numSld="3">
                <p:cTn id="138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1"/>
                </p:tgtEl>
              </p:cMediaNode>
            </p:video>
          </p:childTnLst>
        </p:cTn>
      </p:par>
    </p:tnLst>
    <p:bldLst>
      <p:bldP spid="33" grpId="0" animBg="1"/>
      <p:bldP spid="21" grpId="0" animBg="1"/>
      <p:bldP spid="32" grpId="0" animBg="1"/>
      <p:bldP spid="34" grpId="0" animBg="1"/>
      <p:bldP spid="37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2" grpId="0" animBg="1"/>
      <p:bldGraphic spid="64" grpId="0" uiExpand="1">
        <p:bldSub>
          <a:bldChart bld="category"/>
        </p:bldSub>
      </p:bldGraphic>
      <p:bldP spid="6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28600" y="4191000"/>
            <a:ext cx="937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191000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Impact" pitchFamily="34" charset="0"/>
              </a:rPr>
              <a:t>   ATTACK THREAT METER</a:t>
            </a:r>
            <a:endParaRPr lang="en-US" sz="1500" dirty="0">
              <a:latin typeface="Impact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04800" y="4572000"/>
            <a:ext cx="1524000" cy="2286000"/>
            <a:chOff x="304800" y="4572000"/>
            <a:chExt cx="1524000" cy="2286000"/>
          </a:xfrm>
        </p:grpSpPr>
        <p:sp>
          <p:nvSpPr>
            <p:cNvPr id="23" name="Rounded Rectangle 22"/>
            <p:cNvSpPr/>
            <p:nvPr/>
          </p:nvSpPr>
          <p:spPr>
            <a:xfrm>
              <a:off x="304800" y="4572000"/>
              <a:ext cx="1524000" cy="457200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SEVERE</a:t>
              </a:r>
              <a:endParaRPr lang="en-US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4800" y="5029200"/>
              <a:ext cx="1524000" cy="45720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HIGH</a:t>
              </a:r>
              <a:endParaRPr lang="en-US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4800" y="5943600"/>
              <a:ext cx="1524000" cy="45720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GUARDED</a:t>
              </a:r>
              <a:endParaRPr lang="en-US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800" y="6400800"/>
              <a:ext cx="1524000" cy="457200"/>
            </a:xfrm>
            <a:prstGeom prst="roundRect">
              <a:avLst>
                <a:gd name="adj" fmla="val 20551"/>
              </a:avLst>
            </a:prstGeom>
            <a:solidFill>
              <a:srgbClr val="00B05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LOW</a:t>
              </a:r>
              <a:endParaRPr lang="en-US" b="1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572294" y="5523706"/>
            <a:ext cx="2667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067300" y="56007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Isosceles Triangle 32"/>
          <p:cNvSpPr/>
          <p:nvPr/>
        </p:nvSpPr>
        <p:spPr>
          <a:xfrm rot="5400000">
            <a:off x="0" y="5105400"/>
            <a:ext cx="3048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57200"/>
            <a:ext cx="7040298" cy="3565865"/>
          </a:xfrm>
          <a:prstGeom prst="round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0"/>
            <a:ext cx="30652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July 1</a:t>
            </a:r>
            <a:r>
              <a:rPr lang="en-US" sz="2400" baseline="30000" dirty="0" smtClean="0"/>
              <a:t>st</a:t>
            </a:r>
            <a:r>
              <a:rPr lang="en-US" sz="2400" dirty="0" smtClean="0"/>
              <a:t>: 06:00:00 PM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Number of Attacks In Last 6 Hours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590800" y="1066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0800" y="1447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31536" y="16764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86000" y="10668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38400" y="1524000"/>
            <a:ext cx="54864" cy="54864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38400" y="1143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91000" y="3733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00400" y="23622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76800" y="2383536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00800" y="990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64936" y="1088136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00600" y="2209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74336" y="2383536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76800" y="19812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00800" y="3581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05400" y="20574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38400" y="13716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057400" y="3733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33600" y="914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95600" y="15240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76600" y="3581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3000" y="25908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096000" y="15240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90800" y="12192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86000" y="14478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60136" y="15240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48400" y="1621536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19400" y="11430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1" name="Chart 50"/>
          <p:cNvGraphicFramePr/>
          <p:nvPr/>
        </p:nvGraphicFramePr>
        <p:xfrm>
          <a:off x="2514600" y="4343400"/>
          <a:ext cx="32766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1" name="Oval 60"/>
          <p:cNvSpPr/>
          <p:nvPr/>
        </p:nvSpPr>
        <p:spPr>
          <a:xfrm>
            <a:off x="4953000" y="2209800"/>
            <a:ext cx="54864" cy="54864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410200" y="3810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334000" y="1828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95800" y="16002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95400" y="3810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19600" y="1905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86400" y="1752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81600" y="2438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705600" y="1066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76800" y="3733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38400" y="990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057400" y="1066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6000" y="1295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71800" y="12954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04800" y="5486400"/>
            <a:ext cx="1524000" cy="457200"/>
          </a:xfrm>
          <a:prstGeom prst="roundRect">
            <a:avLst/>
          </a:prstGeom>
          <a:solidFill>
            <a:srgbClr val="F0EA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0"/>
            </a:lightRig>
          </a:scene3d>
          <a:sp3d prstMaterial="plastic">
            <a:bevelT w="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ELEVATED</a:t>
            </a:r>
            <a:endParaRPr lang="en-US" b="1" dirty="0"/>
          </a:p>
        </p:txBody>
      </p:sp>
      <p:sp>
        <p:nvSpPr>
          <p:cNvPr id="77" name="TextBox 76"/>
          <p:cNvSpPr txBox="1"/>
          <p:nvPr/>
        </p:nvSpPr>
        <p:spPr>
          <a:xfrm>
            <a:off x="8610600" y="76200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15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500"/>
                            </p:stCondLst>
                            <p:childTnLst>
                              <p:par>
                                <p:cTn id="6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0"/>
                            </p:stCondLst>
                            <p:childTnLst>
                              <p:par>
                                <p:cTn id="7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00"/>
                            </p:stCondLst>
                            <p:childTnLst>
                              <p:par>
                                <p:cTn id="8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6000"/>
                            </p:stCondLst>
                            <p:childTnLst>
                              <p:par>
                                <p:cTn id="8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500"/>
                            </p:stCondLst>
                            <p:childTnLst>
                              <p:par>
                                <p:cTn id="9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7000"/>
                            </p:stCondLst>
                            <p:childTnLst>
                              <p:par>
                                <p:cTn id="10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7500"/>
                            </p:stCondLst>
                            <p:childTnLst>
                              <p:par>
                                <p:cTn id="11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51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3" dur="500"/>
                                        <p:tgtEl>
                                          <p:spTgt spid="51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51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51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51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41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3.33333E-6 0.06666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5000"/>
                            </p:stCondLst>
                            <p:childTnLst>
                              <p:par>
                                <p:cTn id="144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45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146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47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8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28" grpId="0" animBg="1"/>
      <p:bldGraphic spid="51" grpId="0" uiExpand="1">
        <p:bldSub>
          <a:bldChart bld="category"/>
        </p:bldSub>
      </p:bldGraphic>
      <p:bldP spid="61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2" grpId="1" animBg="1"/>
      <p:bldP spid="73" grpId="0" animBg="1"/>
      <p:bldP spid="74" grpId="0" animBg="1"/>
      <p:bldP spid="75" grpId="0" animBg="1"/>
      <p:bldP spid="76" grpId="0" animBg="1"/>
      <p:bldP spid="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-228600" y="4191000"/>
            <a:ext cx="93726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4191000"/>
            <a:ext cx="20574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latin typeface="Impact" pitchFamily="34" charset="0"/>
              </a:rPr>
              <a:t>   ATTACK THREAT METER</a:t>
            </a:r>
            <a:endParaRPr lang="en-US" sz="1500" dirty="0">
              <a:latin typeface="Impact" pitchFamily="34" charset="0"/>
            </a:endParaRPr>
          </a:p>
        </p:txBody>
      </p:sp>
      <p:grpSp>
        <p:nvGrpSpPr>
          <p:cNvPr id="2" name="Group 15"/>
          <p:cNvGrpSpPr/>
          <p:nvPr/>
        </p:nvGrpSpPr>
        <p:grpSpPr>
          <a:xfrm>
            <a:off x="304800" y="4572000"/>
            <a:ext cx="1524000" cy="2286000"/>
            <a:chOff x="304800" y="4572000"/>
            <a:chExt cx="1524000" cy="2286000"/>
          </a:xfrm>
        </p:grpSpPr>
        <p:sp>
          <p:nvSpPr>
            <p:cNvPr id="23" name="Rounded Rectangle 22"/>
            <p:cNvSpPr/>
            <p:nvPr/>
          </p:nvSpPr>
          <p:spPr>
            <a:xfrm>
              <a:off x="304800" y="4572000"/>
              <a:ext cx="1524000" cy="457200"/>
            </a:xfrm>
            <a:prstGeom prst="roundRect">
              <a:avLst/>
            </a:prstGeom>
            <a:solidFill>
              <a:srgbClr val="C0000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SEVERE</a:t>
              </a:r>
              <a:endParaRPr lang="en-US" b="1" dirty="0"/>
            </a:p>
          </p:txBody>
        </p:sp>
        <p:sp>
          <p:nvSpPr>
            <p:cNvPr id="24" name="Rounded Rectangle 23"/>
            <p:cNvSpPr/>
            <p:nvPr/>
          </p:nvSpPr>
          <p:spPr>
            <a:xfrm>
              <a:off x="304800" y="5029200"/>
              <a:ext cx="1524000" cy="457200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HIGH</a:t>
              </a:r>
              <a:endParaRPr lang="en-US" b="1" dirty="0"/>
            </a:p>
          </p:txBody>
        </p:sp>
        <p:sp>
          <p:nvSpPr>
            <p:cNvPr id="26" name="Rounded Rectangle 25"/>
            <p:cNvSpPr/>
            <p:nvPr/>
          </p:nvSpPr>
          <p:spPr>
            <a:xfrm>
              <a:off x="304800" y="5943600"/>
              <a:ext cx="1524000" cy="457200"/>
            </a:xfrm>
            <a:prstGeom prst="roundRect">
              <a:avLst/>
            </a:prstGeom>
            <a:solidFill>
              <a:schemeClr val="accent1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GUARDED</a:t>
              </a:r>
              <a:endParaRPr lang="en-US" b="1" dirty="0"/>
            </a:p>
          </p:txBody>
        </p:sp>
        <p:sp>
          <p:nvSpPr>
            <p:cNvPr id="27" name="Rounded Rectangle 26"/>
            <p:cNvSpPr/>
            <p:nvPr/>
          </p:nvSpPr>
          <p:spPr>
            <a:xfrm>
              <a:off x="304800" y="6400800"/>
              <a:ext cx="1524000" cy="457200"/>
            </a:xfrm>
            <a:prstGeom prst="roundRect">
              <a:avLst>
                <a:gd name="adj" fmla="val 20551"/>
              </a:avLst>
            </a:prstGeom>
            <a:solidFill>
              <a:srgbClr val="00B050"/>
            </a:solidFill>
            <a:ln w="12700">
              <a:solidFill>
                <a:schemeClr val="bg1"/>
              </a:solidFill>
            </a:ln>
            <a:scene3d>
              <a:camera prst="orthographicFront"/>
              <a:lightRig rig="balanced" dir="t">
                <a:rot lat="0" lon="0" rev="0"/>
              </a:lightRig>
            </a:scene3d>
            <a:sp3d prstMaterial="plastic">
              <a:bevelT w="0" h="63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LOW</a:t>
              </a:r>
              <a:endParaRPr lang="en-US" b="1" dirty="0"/>
            </a:p>
          </p:txBody>
        </p:sp>
      </p:grpSp>
      <p:cxnSp>
        <p:nvCxnSpPr>
          <p:cNvPr id="29" name="Straight Connector 28"/>
          <p:cNvCxnSpPr/>
          <p:nvPr/>
        </p:nvCxnSpPr>
        <p:spPr>
          <a:xfrm rot="5400000" flipH="1" flipV="1">
            <a:off x="572294" y="5523706"/>
            <a:ext cx="26670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 rot="5400000">
            <a:off x="5067300" y="5600700"/>
            <a:ext cx="2819400" cy="15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Picture 39" descr="Picture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457200"/>
            <a:ext cx="7040298" cy="3565865"/>
          </a:xfrm>
          <a:prstGeom prst="round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0" y="0"/>
            <a:ext cx="31155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July 2</a:t>
            </a:r>
            <a:r>
              <a:rPr lang="en-US" sz="2400" baseline="30000" dirty="0" smtClean="0"/>
              <a:t>nd</a:t>
            </a:r>
            <a:r>
              <a:rPr lang="en-US" sz="2400" dirty="0" smtClean="0"/>
              <a:t>: 12:00:00 AM</a:t>
            </a:r>
            <a:endParaRPr lang="en-US" sz="2400" dirty="0"/>
          </a:p>
        </p:txBody>
      </p:sp>
      <p:sp>
        <p:nvSpPr>
          <p:cNvPr id="42" name="TextBox 41"/>
          <p:cNvSpPr txBox="1"/>
          <p:nvPr/>
        </p:nvSpPr>
        <p:spPr>
          <a:xfrm>
            <a:off x="4038600" y="0"/>
            <a:ext cx="510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Total Number of Attacks In Last 6 Hours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sp>
        <p:nvSpPr>
          <p:cNvPr id="18" name="Oval 17"/>
          <p:cNvSpPr/>
          <p:nvPr/>
        </p:nvSpPr>
        <p:spPr>
          <a:xfrm>
            <a:off x="2590800" y="1066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0800" y="1447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431536" y="16764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286000" y="10668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2438400" y="1524000"/>
            <a:ext cx="54864" cy="54864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438400" y="1143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191000" y="3733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3200400" y="23622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876800" y="2383536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6400800" y="990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964936" y="1088136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800600" y="2209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4974336" y="2383536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876800" y="19812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6400800" y="3581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105400" y="20574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2438400" y="13716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057400" y="3733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2133600" y="914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2895600" y="15240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3276600" y="3581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4953000" y="25908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6096000" y="15240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2590800" y="12192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2286000" y="14478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60136" y="15240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6248400" y="1621536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819400" y="11430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4953000" y="2209800"/>
            <a:ext cx="54864" cy="54864"/>
          </a:xfrm>
          <a:prstGeom prst="ellipse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410200" y="3810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334000" y="1828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4495800" y="16002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1295400" y="3810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4419600" y="1905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5486400" y="1752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5181600" y="2438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6705600" y="1066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4876800" y="3733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2438400" y="990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2057400" y="1066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2286000" y="1295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2971800" y="1295400"/>
            <a:ext cx="54864" cy="5486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Rounded Rectangle 75"/>
          <p:cNvSpPr/>
          <p:nvPr/>
        </p:nvSpPr>
        <p:spPr>
          <a:xfrm>
            <a:off x="304800" y="5486400"/>
            <a:ext cx="1524000" cy="457200"/>
          </a:xfrm>
          <a:prstGeom prst="roundRect">
            <a:avLst/>
          </a:prstGeom>
          <a:solidFill>
            <a:srgbClr val="F0EA00"/>
          </a:solidFill>
          <a:ln w="12700">
            <a:solidFill>
              <a:schemeClr val="bg1"/>
            </a:solidFill>
          </a:ln>
          <a:scene3d>
            <a:camera prst="orthographicFront"/>
            <a:lightRig rig="balanced" dir="t">
              <a:rot lat="0" lon="0" rev="0"/>
            </a:lightRig>
          </a:scene3d>
          <a:sp3d prstMaterial="plastic">
            <a:bevelT w="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ELEVATED</a:t>
            </a:r>
            <a:endParaRPr lang="en-US" b="1" dirty="0"/>
          </a:p>
        </p:txBody>
      </p:sp>
      <p:sp>
        <p:nvSpPr>
          <p:cNvPr id="33" name="Isosceles Triangle 32"/>
          <p:cNvSpPr/>
          <p:nvPr/>
        </p:nvSpPr>
        <p:spPr>
          <a:xfrm rot="5400000">
            <a:off x="0" y="5562600"/>
            <a:ext cx="304800" cy="3048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7" name="Chart 76"/>
          <p:cNvGraphicFramePr/>
          <p:nvPr/>
        </p:nvGraphicFramePr>
        <p:xfrm>
          <a:off x="2514600" y="4343400"/>
          <a:ext cx="3276600" cy="271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8" name="Oval 77"/>
          <p:cNvSpPr/>
          <p:nvPr/>
        </p:nvSpPr>
        <p:spPr>
          <a:xfrm>
            <a:off x="3352800" y="22098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7467600" y="3810000"/>
            <a:ext cx="54864" cy="54864"/>
          </a:xfrm>
          <a:prstGeom prst="ellipse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57800" y="1676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6248400" y="14478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800600" y="17526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2514600" y="914400"/>
            <a:ext cx="54864" cy="54864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2743200" y="1371600"/>
            <a:ext cx="54864" cy="5486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5" name="TextBox 84"/>
          <p:cNvSpPr txBox="1"/>
          <p:nvPr/>
        </p:nvSpPr>
        <p:spPr>
          <a:xfrm>
            <a:off x="8610600" y="76200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7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000"/>
                            </p:stCondLst>
                            <p:childTnLst>
                              <p:par>
                                <p:cTn id="4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7">
                                            <p:graphicEl>
                                              <a:chart seriesIdx="-4" categoryIdx="0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7">
                                            <p:graphicEl>
                                              <a:chart seriesIdx="-4" categoryIdx="1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77">
                                            <p:graphicEl>
                                              <a:chart seriesIdx="-4" categoryIdx="2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0"/>
                            </p:stCondLst>
                            <p:childTnLst>
                              <p:par>
                                <p:cTn id="6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77">
                                            <p:graphicEl>
                                              <a:chart seriesIdx="-4" categoryIdx="3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7">
                                            <p:graphicEl>
                                              <a:chart seriesIdx="-4" categoryIdx="4" bldStep="category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0"/>
                            </p:stCondLst>
                            <p:childTnLst>
                              <p:par>
                                <p:cTn id="7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6500"/>
                            </p:stCondLst>
                            <p:childTnLst>
                              <p:par>
                                <p:cTn id="78" presetID="27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9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80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0" animBg="1"/>
      <p:bldGraphic spid="77" grpId="0" uiExpand="1">
        <p:bldSub>
          <a:bldChart bld="category"/>
        </p:bldSub>
      </p:bldGraphic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9CC00"/>
                </a:solidFill>
              </a:rPr>
              <a:t> </a:t>
            </a:r>
            <a:r>
              <a:rPr lang="en-US" dirty="0" smtClean="0">
                <a:solidFill>
                  <a:srgbClr val="99CC00"/>
                </a:solidFill>
              </a:rPr>
              <a:t>hackertrackers@laptop5:~$  fatal error 0x3fa45c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 hackertrackers@laptop5:~$  SHUTTING DOWN SYSTEM NOW!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 hackertrackers@laptop5:~$ killing processes				done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 hackertrackers@laptop5:~$ init </a:t>
            </a:r>
            <a:r>
              <a:rPr lang="en-US" dirty="0" err="1" smtClean="0">
                <a:solidFill>
                  <a:srgbClr val="99CC00"/>
                </a:solidFill>
              </a:rPr>
              <a:t>runlevel</a:t>
            </a:r>
            <a:r>
              <a:rPr lang="en-US" dirty="0" smtClean="0">
                <a:solidFill>
                  <a:srgbClr val="99CC00"/>
                </a:solidFill>
              </a:rPr>
              <a:t> 0				done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…</a:t>
            </a:r>
          </a:p>
          <a:p>
            <a:endParaRPr lang="en-US" dirty="0">
              <a:solidFill>
                <a:srgbClr val="99CC00"/>
              </a:solidFill>
            </a:endParaRPr>
          </a:p>
          <a:p>
            <a:endParaRPr lang="en-US" dirty="0" smtClean="0">
              <a:solidFill>
                <a:srgbClr val="99CC00"/>
              </a:solidFill>
            </a:endParaRPr>
          </a:p>
          <a:p>
            <a:endParaRPr lang="en-US" dirty="0">
              <a:solidFill>
                <a:srgbClr val="99CC00"/>
              </a:solidFill>
            </a:endParaRPr>
          </a:p>
          <a:p>
            <a:endParaRPr lang="en-US" dirty="0" smtClean="0">
              <a:solidFill>
                <a:srgbClr val="99CC00"/>
              </a:solidFill>
            </a:endParaRPr>
          </a:p>
          <a:p>
            <a:endParaRPr lang="en-US" dirty="0">
              <a:solidFill>
                <a:srgbClr val="99CC00"/>
              </a:solidFill>
            </a:endParaRPr>
          </a:p>
          <a:p>
            <a:endParaRPr lang="en-US" dirty="0" smtClean="0">
              <a:solidFill>
                <a:srgbClr val="99CC00"/>
              </a:solidFill>
            </a:endParaRPr>
          </a:p>
          <a:p>
            <a:endParaRPr lang="en-US" dirty="0">
              <a:solidFill>
                <a:srgbClr val="99CC00"/>
              </a:solidFill>
            </a:endParaRPr>
          </a:p>
          <a:p>
            <a:endParaRPr lang="en-US" dirty="0" smtClean="0">
              <a:solidFill>
                <a:srgbClr val="99CC00"/>
              </a:solidFill>
            </a:endParaRPr>
          </a:p>
          <a:p>
            <a:r>
              <a:rPr lang="en-US" dirty="0" smtClean="0">
                <a:solidFill>
                  <a:srgbClr val="99CC00"/>
                </a:solidFill>
              </a:rPr>
              <a:t> hackertrackers@laptop5:~$ </a:t>
            </a:r>
            <a:r>
              <a:rPr lang="en-US" dirty="0" err="1" smtClean="0">
                <a:solidFill>
                  <a:srgbClr val="99CC00"/>
                </a:solidFill>
              </a:rPr>
              <a:t>cd</a:t>
            </a:r>
            <a:r>
              <a:rPr lang="en-US" dirty="0" smtClean="0">
                <a:solidFill>
                  <a:srgbClr val="99CC00"/>
                </a:solidFill>
              </a:rPr>
              <a:t> /etc/logs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 hackertrackers@laptop5:~$ snort.log | more</a:t>
            </a:r>
          </a:p>
          <a:p>
            <a:endParaRPr lang="en-US" dirty="0" smtClean="0">
              <a:solidFill>
                <a:srgbClr val="99CC00"/>
              </a:solidFill>
            </a:endParaRPr>
          </a:p>
          <a:p>
            <a:r>
              <a:rPr lang="en-US" dirty="0" smtClean="0">
                <a:solidFill>
                  <a:srgbClr val="99CC00"/>
                </a:solidFill>
              </a:rPr>
              <a:t>Timestamp	Source IP		Destination IP	Attack Type</a:t>
            </a:r>
            <a:endParaRPr lang="en-US" dirty="0">
              <a:solidFill>
                <a:srgbClr val="99CC00"/>
              </a:solidFill>
            </a:endParaRPr>
          </a:p>
          <a:p>
            <a:r>
              <a:rPr lang="en-US" dirty="0" smtClean="0">
                <a:solidFill>
                  <a:srgbClr val="99CC00"/>
                </a:solidFill>
              </a:rPr>
              <a:t>200807170435	24.56.34.89	31.45.68.27	DNS Poisoning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200807140435	24.56.34.89	31.45.68.27	DNS Poisoning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200807140436	24.56.34.89	31.45.68.27	DNS Poisoning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200807140437	24.56.34.89	31.45.68.27	DNS Poisoning</a:t>
            </a:r>
          </a:p>
          <a:p>
            <a:r>
              <a:rPr lang="en-US" dirty="0" smtClean="0">
                <a:solidFill>
                  <a:srgbClr val="99CC00"/>
                </a:solidFill>
              </a:rPr>
              <a:t>200807140440	24.56.34.89	31.45.68.27	DNS Poisoning</a:t>
            </a:r>
          </a:p>
          <a:p>
            <a:endParaRPr lang="en-US" dirty="0" smtClean="0">
              <a:solidFill>
                <a:srgbClr val="99CC00"/>
              </a:solidFill>
            </a:endParaRPr>
          </a:p>
          <a:p>
            <a:r>
              <a:rPr lang="en-US" dirty="0" smtClean="0">
                <a:solidFill>
                  <a:srgbClr val="99CC00"/>
                </a:solidFill>
              </a:rPr>
              <a:t>-MORE-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Tm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7" presetClass="entr" presetSubtype="0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8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000"/>
                            </p:stCondLst>
                            <p:childTnLst>
                              <p:par>
                                <p:cTn id="4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000"/>
                            </p:stCondLst>
                            <p:childTnLst>
                              <p:par>
                                <p:cTn id="5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5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6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500"/>
                            </p:stCondLst>
                            <p:childTnLst>
                              <p:par>
                                <p:cTn id="5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500"/>
                                        <p:tgtEl>
                                          <p:spTgt spid="4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0"/>
                            </p:stCondLst>
                            <p:childTnLst>
                              <p:par>
                                <p:cTn id="6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7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500"/>
                                        <p:tgtEl>
                                          <p:spTgt spid="4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500"/>
                            </p:stCondLst>
                            <p:childTnLst>
                              <p:par>
                                <p:cTn id="7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3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4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000"/>
                            </p:stCondLst>
                            <p:childTnLst>
                              <p:par>
                                <p:cTn id="7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9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500"/>
                                        <p:tgtEl>
                                          <p:spTgt spid="4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1500"/>
                            </p:stCondLst>
                            <p:childTnLst>
                              <p:par>
                                <p:cTn id="8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6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500"/>
                                        <p:tgtEl>
                                          <p:spTgt spid="4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Tracing Incoming Attack…</a:t>
            </a:r>
            <a:endParaRPr lang="en-US" dirty="0"/>
          </a:p>
        </p:txBody>
      </p:sp>
      <p:pic>
        <p:nvPicPr>
          <p:cNvPr id="4" name="Content Placeholder 3" descr="World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057400"/>
            <a:ext cx="7467600" cy="3146208"/>
          </a:xfrm>
        </p:spPr>
      </p:pic>
      <p:cxnSp>
        <p:nvCxnSpPr>
          <p:cNvPr id="6" name="AutoShape 8"/>
          <p:cNvCxnSpPr>
            <a:cxnSpLocks noChangeShapeType="1"/>
          </p:cNvCxnSpPr>
          <p:nvPr/>
        </p:nvCxnSpPr>
        <p:spPr bwMode="auto">
          <a:xfrm>
            <a:off x="2590800" y="3429000"/>
            <a:ext cx="228600" cy="3048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7" name="AutoShape 13"/>
          <p:cNvCxnSpPr>
            <a:cxnSpLocks noChangeShapeType="1"/>
          </p:cNvCxnSpPr>
          <p:nvPr/>
        </p:nvCxnSpPr>
        <p:spPr bwMode="auto">
          <a:xfrm flipV="1">
            <a:off x="2819400" y="2590800"/>
            <a:ext cx="609600" cy="10668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8" name="AutoShape 16"/>
          <p:cNvCxnSpPr>
            <a:cxnSpLocks noChangeShapeType="1"/>
          </p:cNvCxnSpPr>
          <p:nvPr/>
        </p:nvCxnSpPr>
        <p:spPr bwMode="auto">
          <a:xfrm>
            <a:off x="3505200" y="2514600"/>
            <a:ext cx="1981200" cy="2286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9" name="AutoShape 18"/>
          <p:cNvCxnSpPr>
            <a:cxnSpLocks noChangeShapeType="1"/>
          </p:cNvCxnSpPr>
          <p:nvPr/>
        </p:nvCxnSpPr>
        <p:spPr bwMode="auto">
          <a:xfrm flipH="1">
            <a:off x="4800600" y="2819400"/>
            <a:ext cx="685800" cy="4572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10" name="AutoShape 20"/>
          <p:cNvCxnSpPr>
            <a:cxnSpLocks noChangeShapeType="1"/>
          </p:cNvCxnSpPr>
          <p:nvPr/>
        </p:nvCxnSpPr>
        <p:spPr bwMode="auto">
          <a:xfrm flipH="1">
            <a:off x="3962400" y="3352800"/>
            <a:ext cx="762000" cy="1524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11" name="AutoShape 22"/>
          <p:cNvCxnSpPr>
            <a:cxnSpLocks noChangeShapeType="1"/>
          </p:cNvCxnSpPr>
          <p:nvPr/>
        </p:nvCxnSpPr>
        <p:spPr bwMode="auto">
          <a:xfrm>
            <a:off x="3962400" y="3581400"/>
            <a:ext cx="381000" cy="9906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12" name="AutoShape 24"/>
          <p:cNvCxnSpPr>
            <a:cxnSpLocks noChangeShapeType="1"/>
          </p:cNvCxnSpPr>
          <p:nvPr/>
        </p:nvCxnSpPr>
        <p:spPr bwMode="auto">
          <a:xfrm flipH="1">
            <a:off x="4419600" y="3581400"/>
            <a:ext cx="838200" cy="100965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</p:cxnSp>
      <p:cxnSp>
        <p:nvCxnSpPr>
          <p:cNvPr id="13" name="AutoShape 26"/>
          <p:cNvCxnSpPr>
            <a:cxnSpLocks noChangeShapeType="1"/>
          </p:cNvCxnSpPr>
          <p:nvPr/>
        </p:nvCxnSpPr>
        <p:spPr bwMode="auto">
          <a:xfrm flipV="1">
            <a:off x="4876800" y="3505200"/>
            <a:ext cx="381000" cy="76200"/>
          </a:xfrm>
          <a:prstGeom prst="straightConnector1">
            <a:avLst/>
          </a:prstGeom>
          <a:noFill/>
          <a:ln w="9525">
            <a:solidFill>
              <a:srgbClr val="FF0000"/>
            </a:solidFill>
            <a:prstDash val="lgDash"/>
            <a:round/>
            <a:headEnd/>
            <a:tailEnd/>
          </a:ln>
          <a:effectLst/>
        </p:spPr>
      </p:cxnSp>
      <p:sp>
        <p:nvSpPr>
          <p:cNvPr id="14" name="Oval 30"/>
          <p:cNvSpPr>
            <a:spLocks noChangeArrowheads="1"/>
          </p:cNvSpPr>
          <p:nvPr/>
        </p:nvSpPr>
        <p:spPr bwMode="auto">
          <a:xfrm>
            <a:off x="2438400" y="32766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Oval 31"/>
          <p:cNvSpPr>
            <a:spLocks noChangeArrowheads="1"/>
          </p:cNvSpPr>
          <p:nvPr/>
        </p:nvSpPr>
        <p:spPr bwMode="auto">
          <a:xfrm>
            <a:off x="2743200" y="3581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Oval 32"/>
          <p:cNvSpPr>
            <a:spLocks noChangeArrowheads="1"/>
          </p:cNvSpPr>
          <p:nvPr/>
        </p:nvSpPr>
        <p:spPr bwMode="auto">
          <a:xfrm>
            <a:off x="3352800" y="2438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33"/>
          <p:cNvSpPr>
            <a:spLocks noChangeArrowheads="1"/>
          </p:cNvSpPr>
          <p:nvPr/>
        </p:nvSpPr>
        <p:spPr bwMode="auto">
          <a:xfrm>
            <a:off x="5410200" y="2667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34"/>
          <p:cNvSpPr>
            <a:spLocks noChangeArrowheads="1"/>
          </p:cNvSpPr>
          <p:nvPr/>
        </p:nvSpPr>
        <p:spPr bwMode="auto">
          <a:xfrm>
            <a:off x="4648200" y="32004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9" name="Oval 35"/>
          <p:cNvSpPr>
            <a:spLocks noChangeArrowheads="1"/>
          </p:cNvSpPr>
          <p:nvPr/>
        </p:nvSpPr>
        <p:spPr bwMode="auto">
          <a:xfrm>
            <a:off x="3810000" y="3429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Oval 36"/>
          <p:cNvSpPr>
            <a:spLocks noChangeArrowheads="1"/>
          </p:cNvSpPr>
          <p:nvPr/>
        </p:nvSpPr>
        <p:spPr bwMode="auto">
          <a:xfrm>
            <a:off x="4267200" y="44958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Oval 37"/>
          <p:cNvSpPr>
            <a:spLocks noChangeArrowheads="1"/>
          </p:cNvSpPr>
          <p:nvPr/>
        </p:nvSpPr>
        <p:spPr bwMode="auto">
          <a:xfrm>
            <a:off x="5181600" y="34290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Oval 38"/>
          <p:cNvSpPr>
            <a:spLocks noChangeArrowheads="1"/>
          </p:cNvSpPr>
          <p:nvPr/>
        </p:nvSpPr>
        <p:spPr bwMode="auto">
          <a:xfrm>
            <a:off x="4724400" y="3505200"/>
            <a:ext cx="228600" cy="228600"/>
          </a:xfrm>
          <a:prstGeom prst="ellipse">
            <a:avLst/>
          </a:prstGeom>
          <a:solidFill>
            <a:srgbClr val="00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3" name="Text Box 41"/>
          <p:cNvSpPr txBox="1">
            <a:spLocks noChangeArrowheads="1"/>
          </p:cNvSpPr>
          <p:nvPr/>
        </p:nvSpPr>
        <p:spPr bwMode="auto">
          <a:xfrm>
            <a:off x="0" y="5181600"/>
            <a:ext cx="9144000" cy="176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4400" i="1" dirty="0">
                <a:solidFill>
                  <a:srgbClr val="FF0000"/>
                </a:solidFill>
                <a:latin typeface="Californian FB" pitchFamily="18" charset="0"/>
              </a:rPr>
              <a:t>Location Confirmed: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400" i="1" dirty="0">
                <a:solidFill>
                  <a:srgbClr val="FF0000"/>
                </a:solidFill>
                <a:latin typeface="Californian FB" pitchFamily="18" charset="0"/>
              </a:rPr>
              <a:t>Dubai, United Arab Emirates</a:t>
            </a:r>
          </a:p>
        </p:txBody>
      </p:sp>
    </p:spTree>
  </p:cSld>
  <p:clrMapOvr>
    <a:masterClrMapping/>
  </p:clrMapOvr>
  <p:transition spd="slow" advTm="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0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10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2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3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4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600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000"/>
                            </p:stCondLst>
                            <p:childTnLst>
                              <p:par>
                                <p:cTn id="7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Dubai Final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-533400"/>
            <a:ext cx="9144000" cy="8153400"/>
          </a:xfrm>
          <a:prstGeom prst="rect">
            <a:avLst/>
          </a:prstGeom>
        </p:spPr>
      </p:pic>
    </p:spTree>
  </p:cSld>
  <p:clrMapOvr>
    <a:masterClrMapping/>
  </p:clrMapOvr>
  <p:transition advTm="1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99CC00"/>
                </a:solidFill>
              </a:rPr>
              <a:t>hackertrackers@laptop5:~$ “24.56.34.89” &gt; /etc/snort/</a:t>
            </a:r>
            <a:r>
              <a:rPr lang="en-US" dirty="0" err="1" smtClean="0">
                <a:solidFill>
                  <a:srgbClr val="99CC00"/>
                </a:solidFill>
              </a:rPr>
              <a:t>conf.d</a:t>
            </a:r>
            <a:endParaRPr lang="en-US" dirty="0" smtClean="0">
              <a:solidFill>
                <a:srgbClr val="99CC00"/>
              </a:solidFill>
            </a:endParaRPr>
          </a:p>
          <a:p>
            <a:r>
              <a:rPr lang="en-US" dirty="0" smtClean="0">
                <a:solidFill>
                  <a:srgbClr val="99CC00"/>
                </a:solidFill>
              </a:rPr>
              <a:t>hackertrackers@laptop5:~$ /etc/logs/</a:t>
            </a:r>
            <a:r>
              <a:rPr lang="en-US" dirty="0" err="1" smtClean="0">
                <a:solidFill>
                  <a:srgbClr val="99CC00"/>
                </a:solidFill>
              </a:rPr>
              <a:t>snortstatus</a:t>
            </a:r>
            <a:r>
              <a:rPr lang="en-US" dirty="0" smtClean="0">
                <a:solidFill>
                  <a:srgbClr val="99CC00"/>
                </a:solidFill>
              </a:rPr>
              <a:t> | more</a:t>
            </a:r>
          </a:p>
          <a:p>
            <a:endParaRPr lang="en-US" dirty="0" smtClean="0">
              <a:solidFill>
                <a:srgbClr val="99CC00"/>
              </a:solidFill>
            </a:endParaRPr>
          </a:p>
          <a:p>
            <a:r>
              <a:rPr lang="en-US" dirty="0" smtClean="0">
                <a:solidFill>
                  <a:srgbClr val="99CC00"/>
                </a:solidFill>
              </a:rPr>
              <a:t>ATTACK RESOLVED!  W00T!!!1!!!!!!</a:t>
            </a:r>
          </a:p>
          <a:p>
            <a:endParaRPr lang="en-US" dirty="0" smtClean="0">
              <a:solidFill>
                <a:srgbClr val="99CC00"/>
              </a:solidFill>
            </a:endParaRPr>
          </a:p>
          <a:p>
            <a:r>
              <a:rPr lang="en-US" dirty="0" smtClean="0">
                <a:solidFill>
                  <a:srgbClr val="99CC00"/>
                </a:solidFill>
              </a:rPr>
              <a:t>hackertrackers@laptop5:~$ clear</a:t>
            </a:r>
          </a:p>
        </p:txBody>
      </p:sp>
    </p:spTree>
  </p:cSld>
  <p:clrMapOvr>
    <a:masterClrMapping/>
  </p:clrMapOvr>
  <p:transition spd="slow" advTm="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99CC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hackertrackers@laptop5:~$</a:t>
            </a:r>
          </a:p>
        </p:txBody>
      </p:sp>
    </p:spTree>
  </p:cSld>
  <p:clrMapOvr>
    <a:masterClrMapping/>
  </p:clrMapOvr>
  <p:transition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66FF66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FF66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2071</TotalTime>
  <Words>169</Words>
  <Application>Microsoft Office PowerPoint</Application>
  <PresentationFormat>On-screen Show (4:3)</PresentationFormat>
  <Paragraphs>78</Paragraphs>
  <Slides>10</Slides>
  <Notes>4</Notes>
  <HiddenSlides>0</HiddenSlides>
  <MMClips>4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Technic</vt:lpstr>
      <vt:lpstr>Office Theme</vt:lpstr>
      <vt:lpstr>1_Office Theme</vt:lpstr>
      <vt:lpstr>Slide 1</vt:lpstr>
      <vt:lpstr>Slide 2</vt:lpstr>
      <vt:lpstr>Slide 3</vt:lpstr>
      <vt:lpstr>Slide 4</vt:lpstr>
      <vt:lpstr>Slide 5</vt:lpstr>
      <vt:lpstr>Tracing Incoming Attack…</vt:lpstr>
      <vt:lpstr>Slide 7</vt:lpstr>
      <vt:lpstr>Slide 8</vt:lpstr>
      <vt:lpstr>Slide 9</vt:lpstr>
      <vt:lpstr>Slide 10</vt:lpstr>
    </vt:vector>
  </TitlesOfParts>
  <Company>OSC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OSC User</dc:creator>
  <cp:lastModifiedBy>OSC User</cp:lastModifiedBy>
  <cp:revision>134</cp:revision>
  <dcterms:created xsi:type="dcterms:W3CDTF">2008-07-15T13:47:26Z</dcterms:created>
  <dcterms:modified xsi:type="dcterms:W3CDTF">2008-07-19T12:55:45Z</dcterms:modified>
</cp:coreProperties>
</file>