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1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ale-storage.ovl.osc.edu\SI\YWSI2010\Groups\Group5\excel_Stillwater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ale-storage.ovl.osc.edu\SI\YWSI2010\Groups\Group5\excel_Stillwater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ale-storage.ovl.osc.edu\SI\YWSI2010\Groups\Group5\excel_Stillwater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bale-storage.ovl.osc.edu\SI\YWSI2010\Groups\Group5\excel_Stillwater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bale-storage.ovl.osc.edu\SI\YWSI2010\Groups\Group5\excel_Stillwat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/>
          <a:lstStyle/>
          <a:p>
            <a:pPr>
              <a:defRPr/>
            </a:pPr>
            <a:r>
              <a:rPr lang="en-US" dirty="0"/>
              <a:t>Habitat Quality Compared to Forest Land Use</a:t>
            </a:r>
          </a:p>
        </c:rich>
      </c:tx>
      <c:layout>
        <c:manualLayout>
          <c:xMode val="edge"/>
          <c:yMode val="edge"/>
          <c:x val="0.13462587303705667"/>
          <c:y val="1.0046158023350544E-3"/>
        </c:manualLayout>
      </c:layout>
    </c:title>
    <c:plotArea>
      <c:layout>
        <c:manualLayout>
          <c:layoutTarget val="inner"/>
          <c:xMode val="edge"/>
          <c:yMode val="edge"/>
          <c:x val="0.1707215623470795"/>
          <c:y val="0.16557830271216109"/>
          <c:w val="0.77773900084523329"/>
          <c:h val="0.68528018372703392"/>
        </c:manualLayout>
      </c:layout>
      <c:scatterChart>
        <c:scatterStyle val="lineMarker"/>
        <c:ser>
          <c:idx val="0"/>
          <c:order val="0"/>
          <c:tx>
            <c:strRef>
              <c:f>Stillwater!$AE$263</c:f>
              <c:strCache>
                <c:ptCount val="1"/>
                <c:pt idx="0">
                  <c:v>AvQHEI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/>
            </c:spPr>
            <c:trendlineType val="linear"/>
          </c:trendline>
          <c:xVal>
            <c:numRef>
              <c:f>Stillwater!$AD$264:$AD$378</c:f>
              <c:numCache>
                <c:formatCode>0.0%</c:formatCode>
                <c:ptCount val="115"/>
                <c:pt idx="0">
                  <c:v>3.5474292858259183E-2</c:v>
                </c:pt>
                <c:pt idx="1">
                  <c:v>1.5131943162945192E-2</c:v>
                </c:pt>
                <c:pt idx="2">
                  <c:v>1.5131943162945192E-2</c:v>
                </c:pt>
                <c:pt idx="3">
                  <c:v>3.9624924379915348E-2</c:v>
                </c:pt>
                <c:pt idx="4">
                  <c:v>3.9624924379915348E-2</c:v>
                </c:pt>
                <c:pt idx="5">
                  <c:v>3.9624924379915348E-2</c:v>
                </c:pt>
                <c:pt idx="6">
                  <c:v>3.9624924379915348E-2</c:v>
                </c:pt>
                <c:pt idx="7">
                  <c:v>3.9624924379915348E-2</c:v>
                </c:pt>
                <c:pt idx="8">
                  <c:v>3.9624924379915348E-2</c:v>
                </c:pt>
                <c:pt idx="9">
                  <c:v>2.9983792544570557E-2</c:v>
                </c:pt>
                <c:pt idx="10">
                  <c:v>2.9983792544570557E-2</c:v>
                </c:pt>
                <c:pt idx="11">
                  <c:v>0.12340884573894291</c:v>
                </c:pt>
                <c:pt idx="12">
                  <c:v>0.12340884573894291</c:v>
                </c:pt>
                <c:pt idx="13">
                  <c:v>6.2711864406779713E-2</c:v>
                </c:pt>
                <c:pt idx="14">
                  <c:v>6.2711864406779713E-2</c:v>
                </c:pt>
                <c:pt idx="15">
                  <c:v>6.2711864406779713E-2</c:v>
                </c:pt>
                <c:pt idx="16">
                  <c:v>6.2711864406779713E-2</c:v>
                </c:pt>
                <c:pt idx="17">
                  <c:v>7.9574687017664347E-2</c:v>
                </c:pt>
                <c:pt idx="18">
                  <c:v>7.9574687017664347E-2</c:v>
                </c:pt>
                <c:pt idx="19">
                  <c:v>0.23017562533262367</c:v>
                </c:pt>
                <c:pt idx="20">
                  <c:v>0.23017562533262367</c:v>
                </c:pt>
                <c:pt idx="21">
                  <c:v>0.23017562533262367</c:v>
                </c:pt>
                <c:pt idx="22">
                  <c:v>0.23017562533262367</c:v>
                </c:pt>
                <c:pt idx="23">
                  <c:v>6.2364793868595211E-2</c:v>
                </c:pt>
                <c:pt idx="24">
                  <c:v>6.2364793868595211E-2</c:v>
                </c:pt>
                <c:pt idx="25">
                  <c:v>6.2364793868595211E-2</c:v>
                </c:pt>
                <c:pt idx="26">
                  <c:v>6.2364793868595211E-2</c:v>
                </c:pt>
                <c:pt idx="27">
                  <c:v>6.2364793868595211E-2</c:v>
                </c:pt>
                <c:pt idx="28">
                  <c:v>6.2364793868595211E-2</c:v>
                </c:pt>
                <c:pt idx="29">
                  <c:v>6.2364793868595211E-2</c:v>
                </c:pt>
                <c:pt idx="30">
                  <c:v>3.9777844491143854E-2</c:v>
                </c:pt>
                <c:pt idx="31">
                  <c:v>3.9777844491143854E-2</c:v>
                </c:pt>
                <c:pt idx="32">
                  <c:v>3.9777844491143854E-2</c:v>
                </c:pt>
                <c:pt idx="33">
                  <c:v>3.9777844491143854E-2</c:v>
                </c:pt>
                <c:pt idx="34">
                  <c:v>3.9777844491143854E-2</c:v>
                </c:pt>
                <c:pt idx="35">
                  <c:v>3.9777844491143854E-2</c:v>
                </c:pt>
                <c:pt idx="36">
                  <c:v>0.14160305343511451</c:v>
                </c:pt>
                <c:pt idx="37">
                  <c:v>0.14160305343511451</c:v>
                </c:pt>
                <c:pt idx="38">
                  <c:v>0.14160305343511451</c:v>
                </c:pt>
                <c:pt idx="39">
                  <c:v>0.29776925406278376</c:v>
                </c:pt>
                <c:pt idx="40">
                  <c:v>0.29776925406278376</c:v>
                </c:pt>
                <c:pt idx="41">
                  <c:v>0.29776925406278376</c:v>
                </c:pt>
                <c:pt idx="42">
                  <c:v>0.29776925406278376</c:v>
                </c:pt>
                <c:pt idx="43">
                  <c:v>0.29776925406278376</c:v>
                </c:pt>
                <c:pt idx="44">
                  <c:v>0.13394305944829643</c:v>
                </c:pt>
                <c:pt idx="45">
                  <c:v>0.13394305944829643</c:v>
                </c:pt>
                <c:pt idx="46">
                  <c:v>0.13394305944829643</c:v>
                </c:pt>
                <c:pt idx="47">
                  <c:v>9.8490294751977028E-2</c:v>
                </c:pt>
                <c:pt idx="48">
                  <c:v>9.8490294751977028E-2</c:v>
                </c:pt>
                <c:pt idx="49">
                  <c:v>9.8490294751977028E-2</c:v>
                </c:pt>
                <c:pt idx="50">
                  <c:v>9.8490294751977028E-2</c:v>
                </c:pt>
                <c:pt idx="51">
                  <c:v>9.8490294751977028E-2</c:v>
                </c:pt>
                <c:pt idx="52">
                  <c:v>0.23164426059979343</c:v>
                </c:pt>
                <c:pt idx="53">
                  <c:v>0.23164426059979343</c:v>
                </c:pt>
                <c:pt idx="54">
                  <c:v>0.23164426059979343</c:v>
                </c:pt>
                <c:pt idx="55">
                  <c:v>7.2432432432432581E-2</c:v>
                </c:pt>
                <c:pt idx="56">
                  <c:v>7.2432432432432581E-2</c:v>
                </c:pt>
                <c:pt idx="57">
                  <c:v>0.17438438903515571</c:v>
                </c:pt>
                <c:pt idx="58">
                  <c:v>0.24547483263079611</c:v>
                </c:pt>
                <c:pt idx="59">
                  <c:v>0.24547483263079611</c:v>
                </c:pt>
                <c:pt idx="60">
                  <c:v>0.24547483263079611</c:v>
                </c:pt>
                <c:pt idx="61">
                  <c:v>0.24547483263079611</c:v>
                </c:pt>
                <c:pt idx="62">
                  <c:v>0.11094301563287949</c:v>
                </c:pt>
                <c:pt idx="63">
                  <c:v>0.11094301563287949</c:v>
                </c:pt>
                <c:pt idx="64">
                  <c:v>0.28218465539661941</c:v>
                </c:pt>
                <c:pt idx="65">
                  <c:v>0.28218465539661941</c:v>
                </c:pt>
                <c:pt idx="66">
                  <c:v>0.28218465539661941</c:v>
                </c:pt>
                <c:pt idx="67">
                  <c:v>9.9007788328176805E-2</c:v>
                </c:pt>
                <c:pt idx="68">
                  <c:v>9.9007788328176805E-2</c:v>
                </c:pt>
                <c:pt idx="69">
                  <c:v>5.2680221811460377E-2</c:v>
                </c:pt>
                <c:pt idx="70">
                  <c:v>0.24432388989351014</c:v>
                </c:pt>
                <c:pt idx="71">
                  <c:v>0.24432388989351014</c:v>
                </c:pt>
                <c:pt idx="72">
                  <c:v>0.24432388989351014</c:v>
                </c:pt>
                <c:pt idx="73">
                  <c:v>8.9511041009463832E-2</c:v>
                </c:pt>
                <c:pt idx="74">
                  <c:v>0.22044013427825457</c:v>
                </c:pt>
                <c:pt idx="75">
                  <c:v>0.22044013427825457</c:v>
                </c:pt>
                <c:pt idx="76">
                  <c:v>0.22044013427825457</c:v>
                </c:pt>
                <c:pt idx="77">
                  <c:v>8.4086629001883267E-2</c:v>
                </c:pt>
                <c:pt idx="78">
                  <c:v>8.4086629001883267E-2</c:v>
                </c:pt>
                <c:pt idx="79">
                  <c:v>8.4086629001883267E-2</c:v>
                </c:pt>
                <c:pt idx="80">
                  <c:v>8.4086629001883267E-2</c:v>
                </c:pt>
                <c:pt idx="81">
                  <c:v>8.4086629001883267E-2</c:v>
                </c:pt>
                <c:pt idx="82">
                  <c:v>4.0398293029872079E-2</c:v>
                </c:pt>
                <c:pt idx="83">
                  <c:v>4.0398293029872079E-2</c:v>
                </c:pt>
                <c:pt idx="84">
                  <c:v>0.26953338007322575</c:v>
                </c:pt>
                <c:pt idx="85">
                  <c:v>0.26953338007322575</c:v>
                </c:pt>
                <c:pt idx="86">
                  <c:v>0.26953338007322575</c:v>
                </c:pt>
                <c:pt idx="87">
                  <c:v>0.26953338007322575</c:v>
                </c:pt>
                <c:pt idx="88">
                  <c:v>0.19693328756150638</c:v>
                </c:pt>
                <c:pt idx="89">
                  <c:v>0.19693328756150638</c:v>
                </c:pt>
                <c:pt idx="90">
                  <c:v>0.19693328756150638</c:v>
                </c:pt>
                <c:pt idx="91">
                  <c:v>0.19693328756150638</c:v>
                </c:pt>
                <c:pt idx="92">
                  <c:v>8.9739248222147086E-2</c:v>
                </c:pt>
                <c:pt idx="93">
                  <c:v>8.9739248222147086E-2</c:v>
                </c:pt>
                <c:pt idx="94">
                  <c:v>8.9739248222147086E-2</c:v>
                </c:pt>
                <c:pt idx="95">
                  <c:v>8.9739248222147086E-2</c:v>
                </c:pt>
                <c:pt idx="96">
                  <c:v>8.9739248222147086E-2</c:v>
                </c:pt>
                <c:pt idx="97">
                  <c:v>0.31047528966658788</c:v>
                </c:pt>
                <c:pt idx="98">
                  <c:v>0.31047528966658788</c:v>
                </c:pt>
                <c:pt idx="99">
                  <c:v>0.31047528966658788</c:v>
                </c:pt>
                <c:pt idx="100">
                  <c:v>0.31047528966658788</c:v>
                </c:pt>
                <c:pt idx="101">
                  <c:v>0.31047528966658788</c:v>
                </c:pt>
                <c:pt idx="102">
                  <c:v>0.24740663900414941</c:v>
                </c:pt>
                <c:pt idx="103">
                  <c:v>0.24740663900414941</c:v>
                </c:pt>
                <c:pt idx="104">
                  <c:v>0.24740663900414941</c:v>
                </c:pt>
                <c:pt idx="105">
                  <c:v>0.23442967109867038</c:v>
                </c:pt>
                <c:pt idx="106">
                  <c:v>0.23442967109867038</c:v>
                </c:pt>
                <c:pt idx="107">
                  <c:v>0.23442967109867038</c:v>
                </c:pt>
                <c:pt idx="108">
                  <c:v>0.23442967109867038</c:v>
                </c:pt>
                <c:pt idx="109">
                  <c:v>0.23442967109867038</c:v>
                </c:pt>
                <c:pt idx="110">
                  <c:v>0.23442967109867038</c:v>
                </c:pt>
                <c:pt idx="111">
                  <c:v>0.4658000242983843</c:v>
                </c:pt>
                <c:pt idx="112">
                  <c:v>0.4658000242983843</c:v>
                </c:pt>
                <c:pt idx="113">
                  <c:v>0.4658000242983843</c:v>
                </c:pt>
                <c:pt idx="114">
                  <c:v>0.4658000242983843</c:v>
                </c:pt>
              </c:numCache>
            </c:numRef>
          </c:xVal>
          <c:yVal>
            <c:numRef>
              <c:f>Stillwater!$AE$264:$AE$378</c:f>
              <c:numCache>
                <c:formatCode>0.0</c:formatCode>
                <c:ptCount val="115"/>
                <c:pt idx="0">
                  <c:v>35.75</c:v>
                </c:pt>
                <c:pt idx="1">
                  <c:v>43.5</c:v>
                </c:pt>
                <c:pt idx="2">
                  <c:v>34.166666666666579</c:v>
                </c:pt>
                <c:pt idx="3">
                  <c:v>29</c:v>
                </c:pt>
                <c:pt idx="4">
                  <c:v>26</c:v>
                </c:pt>
                <c:pt idx="5">
                  <c:v>52</c:v>
                </c:pt>
                <c:pt idx="6">
                  <c:v>47</c:v>
                </c:pt>
                <c:pt idx="7">
                  <c:v>35.75</c:v>
                </c:pt>
                <c:pt idx="8">
                  <c:v>48.5</c:v>
                </c:pt>
                <c:pt idx="9">
                  <c:v>51</c:v>
                </c:pt>
                <c:pt idx="11">
                  <c:v>51.166666666666579</c:v>
                </c:pt>
                <c:pt idx="12">
                  <c:v>45.6</c:v>
                </c:pt>
                <c:pt idx="13">
                  <c:v>37.5</c:v>
                </c:pt>
                <c:pt idx="14">
                  <c:v>28</c:v>
                </c:pt>
                <c:pt idx="15">
                  <c:v>29.8</c:v>
                </c:pt>
                <c:pt idx="17">
                  <c:v>42.625000000000043</c:v>
                </c:pt>
                <c:pt idx="19">
                  <c:v>72.75</c:v>
                </c:pt>
                <c:pt idx="20">
                  <c:v>67</c:v>
                </c:pt>
                <c:pt idx="21">
                  <c:v>77</c:v>
                </c:pt>
                <c:pt idx="22">
                  <c:v>64.166666666666671</c:v>
                </c:pt>
                <c:pt idx="23">
                  <c:v>42</c:v>
                </c:pt>
                <c:pt idx="24">
                  <c:v>39</c:v>
                </c:pt>
                <c:pt idx="26">
                  <c:v>41.25</c:v>
                </c:pt>
                <c:pt idx="27">
                  <c:v>37.1</c:v>
                </c:pt>
                <c:pt idx="29">
                  <c:v>43.5</c:v>
                </c:pt>
                <c:pt idx="30">
                  <c:v>37.5</c:v>
                </c:pt>
                <c:pt idx="31">
                  <c:v>40</c:v>
                </c:pt>
                <c:pt idx="32">
                  <c:v>52</c:v>
                </c:pt>
                <c:pt idx="33">
                  <c:v>40</c:v>
                </c:pt>
                <c:pt idx="34">
                  <c:v>38.166666666666579</c:v>
                </c:pt>
                <c:pt idx="36">
                  <c:v>38</c:v>
                </c:pt>
                <c:pt idx="37">
                  <c:v>62</c:v>
                </c:pt>
                <c:pt idx="38">
                  <c:v>41.833333333333336</c:v>
                </c:pt>
                <c:pt idx="39">
                  <c:v>73.874999999999986</c:v>
                </c:pt>
                <c:pt idx="40">
                  <c:v>81</c:v>
                </c:pt>
                <c:pt idx="41">
                  <c:v>81</c:v>
                </c:pt>
                <c:pt idx="42">
                  <c:v>80.5</c:v>
                </c:pt>
                <c:pt idx="43">
                  <c:v>72.7</c:v>
                </c:pt>
                <c:pt idx="44">
                  <c:v>78.5</c:v>
                </c:pt>
                <c:pt idx="45">
                  <c:v>61.666666666666579</c:v>
                </c:pt>
                <c:pt idx="46">
                  <c:v>49</c:v>
                </c:pt>
                <c:pt idx="47">
                  <c:v>51.4</c:v>
                </c:pt>
                <c:pt idx="49">
                  <c:v>62.166666666666579</c:v>
                </c:pt>
                <c:pt idx="50">
                  <c:v>50.57142857142852</c:v>
                </c:pt>
                <c:pt idx="52">
                  <c:v>64</c:v>
                </c:pt>
                <c:pt idx="53">
                  <c:v>83.5</c:v>
                </c:pt>
                <c:pt idx="54">
                  <c:v>68.5</c:v>
                </c:pt>
                <c:pt idx="55">
                  <c:v>41</c:v>
                </c:pt>
                <c:pt idx="56">
                  <c:v>48.333333333333336</c:v>
                </c:pt>
                <c:pt idx="57">
                  <c:v>60.5</c:v>
                </c:pt>
                <c:pt idx="58">
                  <c:v>68.75</c:v>
                </c:pt>
                <c:pt idx="60">
                  <c:v>68</c:v>
                </c:pt>
                <c:pt idx="61">
                  <c:v>58.833333333333336</c:v>
                </c:pt>
                <c:pt idx="62">
                  <c:v>56.875</c:v>
                </c:pt>
                <c:pt idx="63">
                  <c:v>54.5</c:v>
                </c:pt>
                <c:pt idx="64">
                  <c:v>56.625000000000043</c:v>
                </c:pt>
                <c:pt idx="65">
                  <c:v>71.3</c:v>
                </c:pt>
                <c:pt idx="66">
                  <c:v>54.5</c:v>
                </c:pt>
                <c:pt idx="67">
                  <c:v>61.5</c:v>
                </c:pt>
                <c:pt idx="68">
                  <c:v>44.92857142857148</c:v>
                </c:pt>
                <c:pt idx="69">
                  <c:v>39</c:v>
                </c:pt>
                <c:pt idx="70">
                  <c:v>66.8125</c:v>
                </c:pt>
                <c:pt idx="71">
                  <c:v>83</c:v>
                </c:pt>
                <c:pt idx="72">
                  <c:v>64.833333333333258</c:v>
                </c:pt>
                <c:pt idx="73">
                  <c:v>40.5</c:v>
                </c:pt>
                <c:pt idx="74">
                  <c:v>72</c:v>
                </c:pt>
                <c:pt idx="75">
                  <c:v>88</c:v>
                </c:pt>
                <c:pt idx="76">
                  <c:v>81</c:v>
                </c:pt>
                <c:pt idx="77">
                  <c:v>52.57142857142852</c:v>
                </c:pt>
                <c:pt idx="79">
                  <c:v>58.583333333333336</c:v>
                </c:pt>
                <c:pt idx="80">
                  <c:v>42.666666666666579</c:v>
                </c:pt>
                <c:pt idx="81">
                  <c:v>41.1</c:v>
                </c:pt>
                <c:pt idx="82">
                  <c:v>43</c:v>
                </c:pt>
                <c:pt idx="84">
                  <c:v>75.599999999999994</c:v>
                </c:pt>
                <c:pt idx="85">
                  <c:v>80.25</c:v>
                </c:pt>
                <c:pt idx="86">
                  <c:v>77</c:v>
                </c:pt>
                <c:pt idx="87">
                  <c:v>76.5</c:v>
                </c:pt>
                <c:pt idx="88">
                  <c:v>72.25</c:v>
                </c:pt>
                <c:pt idx="89">
                  <c:v>64.714285714285722</c:v>
                </c:pt>
                <c:pt idx="91">
                  <c:v>70.599999999999994</c:v>
                </c:pt>
                <c:pt idx="93">
                  <c:v>72</c:v>
                </c:pt>
                <c:pt idx="94">
                  <c:v>62.75</c:v>
                </c:pt>
                <c:pt idx="95">
                  <c:v>58</c:v>
                </c:pt>
                <c:pt idx="97">
                  <c:v>71.124999999999986</c:v>
                </c:pt>
                <c:pt idx="98">
                  <c:v>85.25</c:v>
                </c:pt>
                <c:pt idx="99">
                  <c:v>81.25</c:v>
                </c:pt>
                <c:pt idx="100">
                  <c:v>70.833333333333258</c:v>
                </c:pt>
                <c:pt idx="101">
                  <c:v>83.5</c:v>
                </c:pt>
                <c:pt idx="102">
                  <c:v>62</c:v>
                </c:pt>
                <c:pt idx="103">
                  <c:v>63</c:v>
                </c:pt>
                <c:pt idx="105">
                  <c:v>68.75</c:v>
                </c:pt>
                <c:pt idx="106">
                  <c:v>82</c:v>
                </c:pt>
                <c:pt idx="107">
                  <c:v>66.599999999999994</c:v>
                </c:pt>
                <c:pt idx="108">
                  <c:v>61.25</c:v>
                </c:pt>
                <c:pt idx="109">
                  <c:v>53.2</c:v>
                </c:pt>
                <c:pt idx="112">
                  <c:v>72.3</c:v>
                </c:pt>
                <c:pt idx="113">
                  <c:v>83.3</c:v>
                </c:pt>
                <c:pt idx="114">
                  <c:v>77.75</c:v>
                </c:pt>
              </c:numCache>
            </c:numRef>
          </c:yVal>
        </c:ser>
        <c:axId val="40451456"/>
        <c:axId val="40707200"/>
      </c:scatterChart>
      <c:valAx>
        <c:axId val="40451456"/>
        <c:scaling>
          <c:orientation val="minMax"/>
        </c:scaling>
        <c:axPos val="b"/>
        <c:majorGridlines/>
        <c:numFmt formatCode="0%" sourceLinked="0"/>
        <c:majorTickMark val="none"/>
        <c:tickLblPos val="nextTo"/>
        <c:txPr>
          <a:bodyPr rot="0" vert="horz"/>
          <a:lstStyle/>
          <a:p>
            <a:pPr>
              <a:defRPr baseline="0">
                <a:latin typeface="Comic Sans MS" pitchFamily="66" charset="0"/>
              </a:defRPr>
            </a:pPr>
            <a:endParaRPr lang="en-US"/>
          </a:p>
        </c:txPr>
        <c:crossAx val="40707200"/>
        <c:crosses val="autoZero"/>
        <c:crossBetween val="midCat"/>
        <c:majorUnit val="0.1"/>
      </c:valAx>
      <c:valAx>
        <c:axId val="40707200"/>
        <c:scaling>
          <c:orientation val="minMax"/>
        </c:scaling>
        <c:axPos val="l"/>
        <c:majorGridlines/>
        <c:numFmt formatCode="0" sourceLinked="0"/>
        <c:majorTickMark val="none"/>
        <c:tickLblPos val="nextTo"/>
        <c:txPr>
          <a:bodyPr/>
          <a:lstStyle/>
          <a:p>
            <a:pPr>
              <a:defRPr baseline="0">
                <a:latin typeface="Comic Sans MS" pitchFamily="66" charset="0"/>
              </a:defRPr>
            </a:pPr>
            <a:endParaRPr lang="en-US"/>
          </a:p>
        </c:txPr>
        <c:crossAx val="40451456"/>
        <c:crosses val="autoZero"/>
        <c:crossBetween val="midCat"/>
        <c:majorUnit val="20"/>
      </c:valAx>
      <c:spPr>
        <a:ln w="38100"/>
      </c:spPr>
    </c:plotArea>
    <c:plotVisOnly val="1"/>
    <c:dispBlanksAs val="gap"/>
  </c:chart>
  <c:spPr>
    <a:solidFill>
      <a:prstClr val="white"/>
    </a:solidFill>
    <a:ln w="38100">
      <a:solidFill>
        <a:prstClr val="black"/>
      </a:solidFill>
    </a:ln>
  </c:spPr>
  <c:txPr>
    <a:bodyPr/>
    <a:lstStyle/>
    <a:p>
      <a:pPr>
        <a:defRPr sz="1200" baseline="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2"/>
  <c:chart>
    <c:autoTitleDeleted val="1"/>
    <c:plotArea>
      <c:layout>
        <c:manualLayout>
          <c:layoutTarget val="inner"/>
          <c:xMode val="edge"/>
          <c:yMode val="edge"/>
          <c:x val="0.19064054493188337"/>
          <c:y val="0.13286014955677727"/>
          <c:w val="0.67822025729659763"/>
          <c:h val="0.71651859142607188"/>
        </c:manualLayout>
      </c:layout>
      <c:scatterChart>
        <c:scatterStyle val="lineMarker"/>
        <c:ser>
          <c:idx val="0"/>
          <c:order val="0"/>
          <c:tx>
            <c:strRef>
              <c:f>Stillwater!$AI$263</c:f>
              <c:strCache>
                <c:ptCount val="1"/>
                <c:pt idx="0">
                  <c:v>AvQHEI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6"/>
          </c:marker>
          <c:trendline>
            <c:spPr>
              <a:ln w="25400"/>
            </c:spPr>
            <c:trendlineType val="linear"/>
          </c:trendline>
          <c:xVal>
            <c:numRef>
              <c:f>Stillwater!$AH$264:$AH$378</c:f>
              <c:numCache>
                <c:formatCode>0.0%</c:formatCode>
                <c:ptCount val="115"/>
                <c:pt idx="0">
                  <c:v>0.96296296296296191</c:v>
                </c:pt>
                <c:pt idx="1">
                  <c:v>0.98376084148366849</c:v>
                </c:pt>
                <c:pt idx="2">
                  <c:v>0.98376084148366849</c:v>
                </c:pt>
                <c:pt idx="3">
                  <c:v>0.95220810647308041</c:v>
                </c:pt>
                <c:pt idx="4">
                  <c:v>0.95220810647308041</c:v>
                </c:pt>
                <c:pt idx="5">
                  <c:v>0.95220810647308041</c:v>
                </c:pt>
                <c:pt idx="6">
                  <c:v>0.95220810647308041</c:v>
                </c:pt>
                <c:pt idx="7">
                  <c:v>0.95220810647308041</c:v>
                </c:pt>
                <c:pt idx="8">
                  <c:v>0.95220810647308041</c:v>
                </c:pt>
                <c:pt idx="9">
                  <c:v>0.96495137763371275</c:v>
                </c:pt>
                <c:pt idx="10">
                  <c:v>0.96495137763371275</c:v>
                </c:pt>
                <c:pt idx="11">
                  <c:v>0.84724919093851225</c:v>
                </c:pt>
                <c:pt idx="12">
                  <c:v>0.84724919093851225</c:v>
                </c:pt>
                <c:pt idx="13">
                  <c:v>0.92865213882162967</c:v>
                </c:pt>
                <c:pt idx="14">
                  <c:v>0.92865213882162967</c:v>
                </c:pt>
                <c:pt idx="15">
                  <c:v>0.92865213882162967</c:v>
                </c:pt>
                <c:pt idx="16">
                  <c:v>0.92865213882162967</c:v>
                </c:pt>
                <c:pt idx="17">
                  <c:v>0.9101354827645346</c:v>
                </c:pt>
                <c:pt idx="18">
                  <c:v>0.9101354827645346</c:v>
                </c:pt>
                <c:pt idx="19">
                  <c:v>0.75957956359765832</c:v>
                </c:pt>
                <c:pt idx="20">
                  <c:v>0.75957956359765832</c:v>
                </c:pt>
                <c:pt idx="21">
                  <c:v>0.75957956359765832</c:v>
                </c:pt>
                <c:pt idx="22">
                  <c:v>0.75957956359765832</c:v>
                </c:pt>
                <c:pt idx="23">
                  <c:v>0.92249211941405529</c:v>
                </c:pt>
                <c:pt idx="24">
                  <c:v>0.92249211941405529</c:v>
                </c:pt>
                <c:pt idx="25">
                  <c:v>0.92249211941405529</c:v>
                </c:pt>
                <c:pt idx="26">
                  <c:v>0.92249211941405529</c:v>
                </c:pt>
                <c:pt idx="27">
                  <c:v>0.92249211941405529</c:v>
                </c:pt>
                <c:pt idx="28">
                  <c:v>0.92249211941405529</c:v>
                </c:pt>
                <c:pt idx="29">
                  <c:v>0.92249211941405529</c:v>
                </c:pt>
                <c:pt idx="30">
                  <c:v>0.95069048333833783</c:v>
                </c:pt>
                <c:pt idx="31">
                  <c:v>0.95069048333833783</c:v>
                </c:pt>
                <c:pt idx="32">
                  <c:v>0.95069048333833783</c:v>
                </c:pt>
                <c:pt idx="33">
                  <c:v>0.95069048333833783</c:v>
                </c:pt>
                <c:pt idx="34">
                  <c:v>0.95069048333833783</c:v>
                </c:pt>
                <c:pt idx="35">
                  <c:v>0.95069048333833783</c:v>
                </c:pt>
                <c:pt idx="36">
                  <c:v>0.8454198473282446</c:v>
                </c:pt>
                <c:pt idx="37">
                  <c:v>0.8454198473282446</c:v>
                </c:pt>
                <c:pt idx="38">
                  <c:v>0.8454198473282446</c:v>
                </c:pt>
                <c:pt idx="39">
                  <c:v>0.66195619259109806</c:v>
                </c:pt>
                <c:pt idx="40">
                  <c:v>0.66195619259109806</c:v>
                </c:pt>
                <c:pt idx="41">
                  <c:v>0.66195619259109806</c:v>
                </c:pt>
                <c:pt idx="42">
                  <c:v>0.66195619259109806</c:v>
                </c:pt>
                <c:pt idx="43">
                  <c:v>0.66195619259109806</c:v>
                </c:pt>
                <c:pt idx="44">
                  <c:v>0.86251659536804837</c:v>
                </c:pt>
                <c:pt idx="45">
                  <c:v>0.86251659536804837</c:v>
                </c:pt>
                <c:pt idx="46">
                  <c:v>0.86251659536804837</c:v>
                </c:pt>
                <c:pt idx="47">
                  <c:v>0.87976276060388281</c:v>
                </c:pt>
                <c:pt idx="48">
                  <c:v>0.87976276060388281</c:v>
                </c:pt>
                <c:pt idx="49">
                  <c:v>0.87976276060388281</c:v>
                </c:pt>
                <c:pt idx="50">
                  <c:v>0.87976276060388281</c:v>
                </c:pt>
                <c:pt idx="51">
                  <c:v>0.87976276060388281</c:v>
                </c:pt>
                <c:pt idx="52">
                  <c:v>0.68924508790072381</c:v>
                </c:pt>
                <c:pt idx="53">
                  <c:v>0.68924508790072381</c:v>
                </c:pt>
                <c:pt idx="54">
                  <c:v>0.68924508790072381</c:v>
                </c:pt>
                <c:pt idx="55">
                  <c:v>0.84216216216216155</c:v>
                </c:pt>
                <c:pt idx="56">
                  <c:v>0.84216216216216155</c:v>
                </c:pt>
                <c:pt idx="57">
                  <c:v>0.7799287594858304</c:v>
                </c:pt>
                <c:pt idx="58">
                  <c:v>0.74386312918422959</c:v>
                </c:pt>
                <c:pt idx="59">
                  <c:v>0.74386312918422959</c:v>
                </c:pt>
                <c:pt idx="60">
                  <c:v>0.74386312918422959</c:v>
                </c:pt>
                <c:pt idx="61">
                  <c:v>0.74386312918422959</c:v>
                </c:pt>
                <c:pt idx="62">
                  <c:v>0.87733232476046319</c:v>
                </c:pt>
                <c:pt idx="63">
                  <c:v>0.87733232476046319</c:v>
                </c:pt>
                <c:pt idx="64">
                  <c:v>0.54421326397919378</c:v>
                </c:pt>
                <c:pt idx="65">
                  <c:v>0.54421326397919378</c:v>
                </c:pt>
                <c:pt idx="66">
                  <c:v>0.54421326397919378</c:v>
                </c:pt>
                <c:pt idx="67">
                  <c:v>0.85682278886162311</c:v>
                </c:pt>
                <c:pt idx="68">
                  <c:v>0.85682278886162311</c:v>
                </c:pt>
                <c:pt idx="69">
                  <c:v>0.88955637707948243</c:v>
                </c:pt>
                <c:pt idx="70">
                  <c:v>0.72614024512758779</c:v>
                </c:pt>
                <c:pt idx="71">
                  <c:v>0.72614024512758779</c:v>
                </c:pt>
                <c:pt idx="72">
                  <c:v>0.72614024512758779</c:v>
                </c:pt>
                <c:pt idx="73">
                  <c:v>0.9045741324921136</c:v>
                </c:pt>
                <c:pt idx="74">
                  <c:v>0.65124953375606165</c:v>
                </c:pt>
                <c:pt idx="75">
                  <c:v>0.65124953375606165</c:v>
                </c:pt>
                <c:pt idx="76">
                  <c:v>0.65124953375606165</c:v>
                </c:pt>
                <c:pt idx="77">
                  <c:v>0.88587570621469014</c:v>
                </c:pt>
                <c:pt idx="78">
                  <c:v>0.88587570621469014</c:v>
                </c:pt>
                <c:pt idx="79">
                  <c:v>0.88587570621469014</c:v>
                </c:pt>
                <c:pt idx="80">
                  <c:v>0.88587570621469014</c:v>
                </c:pt>
                <c:pt idx="81">
                  <c:v>0.88587570621469014</c:v>
                </c:pt>
                <c:pt idx="82">
                  <c:v>0.95561877667140915</c:v>
                </c:pt>
                <c:pt idx="83">
                  <c:v>0.95561877667140915</c:v>
                </c:pt>
                <c:pt idx="84">
                  <c:v>0.69159460933239869</c:v>
                </c:pt>
                <c:pt idx="85">
                  <c:v>0.69159460933239869</c:v>
                </c:pt>
                <c:pt idx="86">
                  <c:v>0.69159460933239869</c:v>
                </c:pt>
                <c:pt idx="87">
                  <c:v>0.69159460933239869</c:v>
                </c:pt>
                <c:pt idx="88">
                  <c:v>0.79665865659686574</c:v>
                </c:pt>
                <c:pt idx="89">
                  <c:v>0.79665865659686574</c:v>
                </c:pt>
                <c:pt idx="90">
                  <c:v>0.79665865659686574</c:v>
                </c:pt>
                <c:pt idx="91">
                  <c:v>0.79665865659686574</c:v>
                </c:pt>
                <c:pt idx="92">
                  <c:v>0.89671520487639689</c:v>
                </c:pt>
                <c:pt idx="93">
                  <c:v>0.89671520487639689</c:v>
                </c:pt>
                <c:pt idx="94">
                  <c:v>0.89671520487639689</c:v>
                </c:pt>
                <c:pt idx="95">
                  <c:v>0.89671520487639689</c:v>
                </c:pt>
                <c:pt idx="96">
                  <c:v>0.89671520487639689</c:v>
                </c:pt>
                <c:pt idx="97">
                  <c:v>0.53038543390872561</c:v>
                </c:pt>
                <c:pt idx="98">
                  <c:v>0.53038543390872561</c:v>
                </c:pt>
                <c:pt idx="99">
                  <c:v>0.53038543390872561</c:v>
                </c:pt>
                <c:pt idx="100">
                  <c:v>0.53038543390872561</c:v>
                </c:pt>
                <c:pt idx="101">
                  <c:v>0.53038543390872561</c:v>
                </c:pt>
                <c:pt idx="102">
                  <c:v>0.73936721991701249</c:v>
                </c:pt>
                <c:pt idx="103">
                  <c:v>0.73936721991701249</c:v>
                </c:pt>
                <c:pt idx="104">
                  <c:v>0.73936721991701249</c:v>
                </c:pt>
                <c:pt idx="105">
                  <c:v>0.56787963610916881</c:v>
                </c:pt>
                <c:pt idx="106">
                  <c:v>0.56787963610916881</c:v>
                </c:pt>
                <c:pt idx="107">
                  <c:v>0.56787963610916881</c:v>
                </c:pt>
                <c:pt idx="108">
                  <c:v>0.56787963610916881</c:v>
                </c:pt>
                <c:pt idx="109">
                  <c:v>0.56787963610916881</c:v>
                </c:pt>
                <c:pt idx="110">
                  <c:v>0.56787963610916881</c:v>
                </c:pt>
                <c:pt idx="111">
                  <c:v>0.25780585591058192</c:v>
                </c:pt>
                <c:pt idx="112">
                  <c:v>0.25780585591058192</c:v>
                </c:pt>
                <c:pt idx="113">
                  <c:v>0.25780585591058192</c:v>
                </c:pt>
                <c:pt idx="114">
                  <c:v>0.25780585591058192</c:v>
                </c:pt>
              </c:numCache>
            </c:numRef>
          </c:xVal>
          <c:yVal>
            <c:numRef>
              <c:f>Stillwater!$AI$264:$AI$378</c:f>
              <c:numCache>
                <c:formatCode>0.0</c:formatCode>
                <c:ptCount val="115"/>
                <c:pt idx="0">
                  <c:v>35.75</c:v>
                </c:pt>
                <c:pt idx="1">
                  <c:v>43.5</c:v>
                </c:pt>
                <c:pt idx="2">
                  <c:v>34.166666666666579</c:v>
                </c:pt>
                <c:pt idx="3">
                  <c:v>29</c:v>
                </c:pt>
                <c:pt idx="4">
                  <c:v>26</c:v>
                </c:pt>
                <c:pt idx="5">
                  <c:v>52</c:v>
                </c:pt>
                <c:pt idx="6">
                  <c:v>47</c:v>
                </c:pt>
                <c:pt idx="7">
                  <c:v>35.75</c:v>
                </c:pt>
                <c:pt idx="8">
                  <c:v>48.5</c:v>
                </c:pt>
                <c:pt idx="9">
                  <c:v>51</c:v>
                </c:pt>
                <c:pt idx="11">
                  <c:v>51.166666666666579</c:v>
                </c:pt>
                <c:pt idx="12">
                  <c:v>45.6</c:v>
                </c:pt>
                <c:pt idx="13">
                  <c:v>37.5</c:v>
                </c:pt>
                <c:pt idx="14">
                  <c:v>28</c:v>
                </c:pt>
                <c:pt idx="15">
                  <c:v>29.8</c:v>
                </c:pt>
                <c:pt idx="17">
                  <c:v>42.625000000000043</c:v>
                </c:pt>
                <c:pt idx="19">
                  <c:v>72.75</c:v>
                </c:pt>
                <c:pt idx="20">
                  <c:v>67</c:v>
                </c:pt>
                <c:pt idx="21">
                  <c:v>77</c:v>
                </c:pt>
                <c:pt idx="22">
                  <c:v>64.166666666666671</c:v>
                </c:pt>
                <c:pt idx="23">
                  <c:v>42</c:v>
                </c:pt>
                <c:pt idx="24">
                  <c:v>39</c:v>
                </c:pt>
                <c:pt idx="26">
                  <c:v>41.25</c:v>
                </c:pt>
                <c:pt idx="27">
                  <c:v>37.1</c:v>
                </c:pt>
                <c:pt idx="29">
                  <c:v>43.5</c:v>
                </c:pt>
                <c:pt idx="30">
                  <c:v>37.5</c:v>
                </c:pt>
                <c:pt idx="31">
                  <c:v>40</c:v>
                </c:pt>
                <c:pt idx="32">
                  <c:v>52</c:v>
                </c:pt>
                <c:pt idx="33">
                  <c:v>40</c:v>
                </c:pt>
                <c:pt idx="34">
                  <c:v>38.166666666666579</c:v>
                </c:pt>
                <c:pt idx="36">
                  <c:v>38</c:v>
                </c:pt>
                <c:pt idx="37">
                  <c:v>62</c:v>
                </c:pt>
                <c:pt idx="38">
                  <c:v>41.833333333333336</c:v>
                </c:pt>
                <c:pt idx="39">
                  <c:v>73.874999999999986</c:v>
                </c:pt>
                <c:pt idx="40">
                  <c:v>81</c:v>
                </c:pt>
                <c:pt idx="41">
                  <c:v>81</c:v>
                </c:pt>
                <c:pt idx="42">
                  <c:v>80.5</c:v>
                </c:pt>
                <c:pt idx="43">
                  <c:v>72.7</c:v>
                </c:pt>
                <c:pt idx="44">
                  <c:v>78.5</c:v>
                </c:pt>
                <c:pt idx="45">
                  <c:v>61.666666666666579</c:v>
                </c:pt>
                <c:pt idx="46">
                  <c:v>49</c:v>
                </c:pt>
                <c:pt idx="47">
                  <c:v>51.4</c:v>
                </c:pt>
                <c:pt idx="49">
                  <c:v>62.166666666666579</c:v>
                </c:pt>
                <c:pt idx="50">
                  <c:v>50.57142857142852</c:v>
                </c:pt>
                <c:pt idx="52">
                  <c:v>64</c:v>
                </c:pt>
                <c:pt idx="53">
                  <c:v>83.5</c:v>
                </c:pt>
                <c:pt idx="54">
                  <c:v>68.5</c:v>
                </c:pt>
                <c:pt idx="55">
                  <c:v>41</c:v>
                </c:pt>
                <c:pt idx="56">
                  <c:v>48.333333333333336</c:v>
                </c:pt>
                <c:pt idx="57">
                  <c:v>60.5</c:v>
                </c:pt>
                <c:pt idx="58">
                  <c:v>68.75</c:v>
                </c:pt>
                <c:pt idx="60">
                  <c:v>68</c:v>
                </c:pt>
                <c:pt idx="61">
                  <c:v>58.833333333333336</c:v>
                </c:pt>
                <c:pt idx="62">
                  <c:v>56.875</c:v>
                </c:pt>
                <c:pt idx="63">
                  <c:v>54.5</c:v>
                </c:pt>
                <c:pt idx="64">
                  <c:v>56.625000000000043</c:v>
                </c:pt>
                <c:pt idx="65">
                  <c:v>71.3</c:v>
                </c:pt>
                <c:pt idx="66">
                  <c:v>54.5</c:v>
                </c:pt>
                <c:pt idx="67">
                  <c:v>61.5</c:v>
                </c:pt>
                <c:pt idx="68">
                  <c:v>44.92857142857148</c:v>
                </c:pt>
                <c:pt idx="69">
                  <c:v>39</c:v>
                </c:pt>
                <c:pt idx="70">
                  <c:v>66.8125</c:v>
                </c:pt>
                <c:pt idx="71">
                  <c:v>83</c:v>
                </c:pt>
                <c:pt idx="72">
                  <c:v>64.833333333333258</c:v>
                </c:pt>
                <c:pt idx="73">
                  <c:v>40.5</c:v>
                </c:pt>
                <c:pt idx="74">
                  <c:v>72</c:v>
                </c:pt>
                <c:pt idx="75">
                  <c:v>88</c:v>
                </c:pt>
                <c:pt idx="76">
                  <c:v>81</c:v>
                </c:pt>
                <c:pt idx="77">
                  <c:v>52.57142857142852</c:v>
                </c:pt>
                <c:pt idx="79">
                  <c:v>58.583333333333336</c:v>
                </c:pt>
                <c:pt idx="80">
                  <c:v>42.666666666666579</c:v>
                </c:pt>
                <c:pt idx="81">
                  <c:v>41.1</c:v>
                </c:pt>
                <c:pt idx="82">
                  <c:v>43</c:v>
                </c:pt>
                <c:pt idx="84">
                  <c:v>75.599999999999994</c:v>
                </c:pt>
                <c:pt idx="85">
                  <c:v>80.25</c:v>
                </c:pt>
                <c:pt idx="86">
                  <c:v>77</c:v>
                </c:pt>
                <c:pt idx="87">
                  <c:v>76.5</c:v>
                </c:pt>
                <c:pt idx="88">
                  <c:v>72.25</c:v>
                </c:pt>
                <c:pt idx="89">
                  <c:v>64.714285714285722</c:v>
                </c:pt>
                <c:pt idx="91">
                  <c:v>70.599999999999994</c:v>
                </c:pt>
                <c:pt idx="93">
                  <c:v>72</c:v>
                </c:pt>
                <c:pt idx="94">
                  <c:v>62.75</c:v>
                </c:pt>
                <c:pt idx="95">
                  <c:v>58</c:v>
                </c:pt>
                <c:pt idx="97">
                  <c:v>71.124999999999986</c:v>
                </c:pt>
                <c:pt idx="98">
                  <c:v>85.25</c:v>
                </c:pt>
                <c:pt idx="99">
                  <c:v>81.25</c:v>
                </c:pt>
                <c:pt idx="100">
                  <c:v>70.833333333333258</c:v>
                </c:pt>
                <c:pt idx="101">
                  <c:v>83.5</c:v>
                </c:pt>
                <c:pt idx="102">
                  <c:v>62</c:v>
                </c:pt>
                <c:pt idx="103">
                  <c:v>63</c:v>
                </c:pt>
                <c:pt idx="105">
                  <c:v>68.75</c:v>
                </c:pt>
                <c:pt idx="106">
                  <c:v>82</c:v>
                </c:pt>
                <c:pt idx="107">
                  <c:v>66.599999999999994</c:v>
                </c:pt>
                <c:pt idx="108">
                  <c:v>61.25</c:v>
                </c:pt>
                <c:pt idx="109">
                  <c:v>53.2</c:v>
                </c:pt>
                <c:pt idx="112">
                  <c:v>72.3</c:v>
                </c:pt>
                <c:pt idx="113">
                  <c:v>83.3</c:v>
                </c:pt>
                <c:pt idx="114">
                  <c:v>77.75</c:v>
                </c:pt>
              </c:numCache>
            </c:numRef>
          </c:yVal>
        </c:ser>
        <c:axId val="40756352"/>
        <c:axId val="40758272"/>
      </c:scatterChart>
      <c:valAx>
        <c:axId val="40756352"/>
        <c:scaling>
          <c:orientation val="minMax"/>
          <c:max val="1"/>
        </c:scaling>
        <c:axPos val="b"/>
        <c:majorGridlines/>
        <c:title>
          <c:tx>
            <c:rich>
              <a:bodyPr/>
              <a:lstStyle/>
              <a:p>
                <a:pPr>
                  <a:defRPr sz="1200" b="0">
                    <a:latin typeface="Comic Sans MS" pitchFamily="66" charset="0"/>
                  </a:defRPr>
                </a:pPr>
                <a:r>
                  <a:rPr lang="en-US" sz="1400" b="0" dirty="0">
                    <a:latin typeface="Comic Sans MS" pitchFamily="66" charset="0"/>
                  </a:rPr>
                  <a:t>Percent of Agricultural </a:t>
                </a:r>
                <a:r>
                  <a:rPr lang="en-US" sz="1400" b="0" dirty="0" smtClean="0">
                    <a:latin typeface="Comic Sans MS" pitchFamily="66" charset="0"/>
                  </a:rPr>
                  <a:t>Land Use </a:t>
                </a:r>
                <a:endParaRPr lang="en-US" sz="1400" b="0" dirty="0">
                  <a:latin typeface="Comic Sans MS" pitchFamily="66" charset="0"/>
                </a:endParaRPr>
              </a:p>
            </c:rich>
          </c:tx>
          <c:layout>
            <c:manualLayout>
              <c:xMode val="edge"/>
              <c:yMode val="edge"/>
              <c:x val="0.23178520717697187"/>
              <c:y val="0.9357611548556426"/>
            </c:manualLayout>
          </c:layout>
        </c:title>
        <c:numFmt formatCode="0%" sourceLinked="0"/>
        <c:tickLblPos val="nextTo"/>
        <c:txPr>
          <a:bodyPr rot="0" vert="horz"/>
          <a:lstStyle/>
          <a:p>
            <a:pPr>
              <a:defRPr sz="1200" baseline="0">
                <a:latin typeface="Comic Sans MS" pitchFamily="66" charset="0"/>
              </a:defRPr>
            </a:pPr>
            <a:endParaRPr lang="en-US"/>
          </a:p>
        </c:txPr>
        <c:crossAx val="40758272"/>
        <c:crosses val="autoZero"/>
        <c:crossBetween val="midCat"/>
        <c:majorUnit val="0.2"/>
      </c:valAx>
      <c:valAx>
        <c:axId val="40758272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Comic Sans MS" pitchFamily="66" charset="0"/>
                  </a:defRPr>
                </a:pPr>
                <a:r>
                  <a:rPr lang="en-US" sz="1400" b="0" dirty="0">
                    <a:latin typeface="Comic Sans MS" pitchFamily="66" charset="0"/>
                  </a:rPr>
                  <a:t>QHEI Score </a:t>
                </a:r>
              </a:p>
            </c:rich>
          </c:tx>
          <c:layout>
            <c:manualLayout>
              <c:xMode val="edge"/>
              <c:yMode val="edge"/>
              <c:x val="2.8885872024617665E-2"/>
              <c:y val="0.4231743673550246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 baseline="0">
                <a:latin typeface="Comic Sans MS" pitchFamily="66" charset="0"/>
              </a:defRPr>
            </a:pPr>
            <a:endParaRPr lang="en-US"/>
          </a:p>
        </c:txPr>
        <c:crossAx val="40756352"/>
        <c:crossesAt val="0"/>
        <c:crossBetween val="midCat"/>
        <c:majorUnit val="20"/>
      </c:valAx>
    </c:plotArea>
    <c:plotVisOnly val="1"/>
    <c:dispBlanksAs val="gap"/>
  </c:chart>
  <c:spPr>
    <a:solidFill>
      <a:schemeClr val="bg1"/>
    </a:solidFill>
    <a:ln w="38100" cmpd="sng">
      <a:solidFill>
        <a:schemeClr val="tx1"/>
      </a:solidFill>
    </a:ln>
  </c:spPr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2"/>
  <c:chart>
    <c:autoTitleDeleted val="1"/>
    <c:plotArea>
      <c:layout>
        <c:manualLayout>
          <c:layoutTarget val="inner"/>
          <c:xMode val="edge"/>
          <c:yMode val="edge"/>
          <c:x val="0.16003897950656049"/>
          <c:y val="0.15764341957255354"/>
          <c:w val="0.73467075182938968"/>
          <c:h val="0.65090821980585811"/>
        </c:manualLayout>
      </c:layout>
      <c:scatterChart>
        <c:scatterStyle val="lineMarker"/>
        <c:ser>
          <c:idx val="0"/>
          <c:order val="0"/>
          <c:tx>
            <c:strRef>
              <c:f>Stillwater!$AQ$263</c:f>
              <c:strCache>
                <c:ptCount val="1"/>
                <c:pt idx="0">
                  <c:v>AvSecchi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25400"/>
            </c:spPr>
            <c:trendlineType val="linear"/>
          </c:trendline>
          <c:xVal>
            <c:numRef>
              <c:f>Stillwater!$AP$264:$AP$378</c:f>
              <c:numCache>
                <c:formatCode>0.0%</c:formatCode>
                <c:ptCount val="115"/>
                <c:pt idx="0">
                  <c:v>0.96296296296296235</c:v>
                </c:pt>
                <c:pt idx="1">
                  <c:v>0.98376084148366849</c:v>
                </c:pt>
                <c:pt idx="2">
                  <c:v>0.98376084148366849</c:v>
                </c:pt>
                <c:pt idx="3">
                  <c:v>0.95220810647307996</c:v>
                </c:pt>
                <c:pt idx="4">
                  <c:v>0.95220810647307996</c:v>
                </c:pt>
                <c:pt idx="5">
                  <c:v>0.95220810647307996</c:v>
                </c:pt>
                <c:pt idx="6">
                  <c:v>0.95220810647307996</c:v>
                </c:pt>
                <c:pt idx="7">
                  <c:v>0.95220810647307996</c:v>
                </c:pt>
                <c:pt idx="8">
                  <c:v>0.95220810647307996</c:v>
                </c:pt>
                <c:pt idx="9">
                  <c:v>0.9649513776337123</c:v>
                </c:pt>
                <c:pt idx="10">
                  <c:v>0.9649513776337123</c:v>
                </c:pt>
                <c:pt idx="11">
                  <c:v>0.84724919093851203</c:v>
                </c:pt>
                <c:pt idx="12">
                  <c:v>0.84724919093851203</c:v>
                </c:pt>
                <c:pt idx="13">
                  <c:v>0.92865213882162989</c:v>
                </c:pt>
                <c:pt idx="14">
                  <c:v>0.92865213882162989</c:v>
                </c:pt>
                <c:pt idx="15">
                  <c:v>0.92865213882162989</c:v>
                </c:pt>
                <c:pt idx="16">
                  <c:v>0.92865213882162989</c:v>
                </c:pt>
                <c:pt idx="17">
                  <c:v>0.9101354827645346</c:v>
                </c:pt>
                <c:pt idx="18">
                  <c:v>0.9101354827645346</c:v>
                </c:pt>
                <c:pt idx="19">
                  <c:v>0.75957956359765832</c:v>
                </c:pt>
                <c:pt idx="20">
                  <c:v>0.75957956359765832</c:v>
                </c:pt>
                <c:pt idx="21">
                  <c:v>0.75957956359765832</c:v>
                </c:pt>
                <c:pt idx="22">
                  <c:v>0.75957956359765832</c:v>
                </c:pt>
                <c:pt idx="23">
                  <c:v>0.92249211941405529</c:v>
                </c:pt>
                <c:pt idx="24">
                  <c:v>0.92249211941405529</c:v>
                </c:pt>
                <c:pt idx="25">
                  <c:v>0.92249211941405529</c:v>
                </c:pt>
                <c:pt idx="26">
                  <c:v>0.92249211941405529</c:v>
                </c:pt>
                <c:pt idx="27">
                  <c:v>0.92249211941405529</c:v>
                </c:pt>
                <c:pt idx="28">
                  <c:v>0.92249211941405529</c:v>
                </c:pt>
                <c:pt idx="29">
                  <c:v>0.92249211941405529</c:v>
                </c:pt>
                <c:pt idx="30">
                  <c:v>0.9506904833383375</c:v>
                </c:pt>
                <c:pt idx="31">
                  <c:v>0.9506904833383375</c:v>
                </c:pt>
                <c:pt idx="32">
                  <c:v>0.9506904833383375</c:v>
                </c:pt>
                <c:pt idx="33">
                  <c:v>0.9506904833383375</c:v>
                </c:pt>
                <c:pt idx="34">
                  <c:v>0.9506904833383375</c:v>
                </c:pt>
                <c:pt idx="35">
                  <c:v>0.9506904833383375</c:v>
                </c:pt>
                <c:pt idx="36">
                  <c:v>0.8454198473282446</c:v>
                </c:pt>
                <c:pt idx="37">
                  <c:v>0.8454198473282446</c:v>
                </c:pt>
                <c:pt idx="38">
                  <c:v>0.8454198473282446</c:v>
                </c:pt>
                <c:pt idx="39">
                  <c:v>0.66195619259109784</c:v>
                </c:pt>
                <c:pt idx="40">
                  <c:v>0.66195619259109784</c:v>
                </c:pt>
                <c:pt idx="41">
                  <c:v>0.66195619259109784</c:v>
                </c:pt>
                <c:pt idx="42">
                  <c:v>0.66195619259109784</c:v>
                </c:pt>
                <c:pt idx="43">
                  <c:v>0.66195619259109784</c:v>
                </c:pt>
                <c:pt idx="44">
                  <c:v>0.86251659536804837</c:v>
                </c:pt>
                <c:pt idx="45">
                  <c:v>0.86251659536804837</c:v>
                </c:pt>
                <c:pt idx="46">
                  <c:v>0.86251659536804837</c:v>
                </c:pt>
                <c:pt idx="47">
                  <c:v>0.87976276060388237</c:v>
                </c:pt>
                <c:pt idx="48">
                  <c:v>0.87976276060388237</c:v>
                </c:pt>
                <c:pt idx="49">
                  <c:v>0.87976276060388237</c:v>
                </c:pt>
                <c:pt idx="50">
                  <c:v>0.87976276060388237</c:v>
                </c:pt>
                <c:pt idx="51">
                  <c:v>0.87976276060388237</c:v>
                </c:pt>
                <c:pt idx="52">
                  <c:v>0.68924508790072381</c:v>
                </c:pt>
                <c:pt idx="53">
                  <c:v>0.68924508790072381</c:v>
                </c:pt>
                <c:pt idx="54">
                  <c:v>0.68924508790072381</c:v>
                </c:pt>
                <c:pt idx="55">
                  <c:v>0.84216216216216178</c:v>
                </c:pt>
                <c:pt idx="56">
                  <c:v>0.84216216216216178</c:v>
                </c:pt>
                <c:pt idx="57">
                  <c:v>0.77992875948582996</c:v>
                </c:pt>
                <c:pt idx="58">
                  <c:v>0.7438631291842297</c:v>
                </c:pt>
                <c:pt idx="59">
                  <c:v>0.7438631291842297</c:v>
                </c:pt>
                <c:pt idx="60">
                  <c:v>0.7438631291842297</c:v>
                </c:pt>
                <c:pt idx="61">
                  <c:v>0.7438631291842297</c:v>
                </c:pt>
                <c:pt idx="62">
                  <c:v>0.87733232476046341</c:v>
                </c:pt>
                <c:pt idx="63">
                  <c:v>0.87733232476046341</c:v>
                </c:pt>
                <c:pt idx="64">
                  <c:v>0.54421326397919378</c:v>
                </c:pt>
                <c:pt idx="65">
                  <c:v>0.54421326397919378</c:v>
                </c:pt>
                <c:pt idx="66">
                  <c:v>0.54421326397919378</c:v>
                </c:pt>
                <c:pt idx="67">
                  <c:v>0.85682278886162333</c:v>
                </c:pt>
                <c:pt idx="68">
                  <c:v>0.85682278886162333</c:v>
                </c:pt>
                <c:pt idx="69">
                  <c:v>0.88955637707948243</c:v>
                </c:pt>
                <c:pt idx="70">
                  <c:v>0.72614024512758746</c:v>
                </c:pt>
                <c:pt idx="71">
                  <c:v>0.72614024512758746</c:v>
                </c:pt>
                <c:pt idx="72">
                  <c:v>0.72614024512758746</c:v>
                </c:pt>
                <c:pt idx="73">
                  <c:v>0.9045741324921136</c:v>
                </c:pt>
                <c:pt idx="74">
                  <c:v>0.65124953375606154</c:v>
                </c:pt>
                <c:pt idx="75">
                  <c:v>0.65124953375606154</c:v>
                </c:pt>
                <c:pt idx="76">
                  <c:v>0.65124953375606154</c:v>
                </c:pt>
                <c:pt idx="77">
                  <c:v>0.88587570621468992</c:v>
                </c:pt>
                <c:pt idx="78">
                  <c:v>0.88587570621468992</c:v>
                </c:pt>
                <c:pt idx="79">
                  <c:v>0.88587570621468992</c:v>
                </c:pt>
                <c:pt idx="80">
                  <c:v>0.88587570621468992</c:v>
                </c:pt>
                <c:pt idx="81">
                  <c:v>0.88587570621468992</c:v>
                </c:pt>
                <c:pt idx="82">
                  <c:v>0.95561877667140893</c:v>
                </c:pt>
                <c:pt idx="83">
                  <c:v>0.95561877667140893</c:v>
                </c:pt>
                <c:pt idx="84">
                  <c:v>0.69159460933239869</c:v>
                </c:pt>
                <c:pt idx="85">
                  <c:v>0.69159460933239869</c:v>
                </c:pt>
                <c:pt idx="86">
                  <c:v>0.69159460933239869</c:v>
                </c:pt>
                <c:pt idx="87">
                  <c:v>0.69159460933239869</c:v>
                </c:pt>
                <c:pt idx="88">
                  <c:v>0.7966586565968653</c:v>
                </c:pt>
                <c:pt idx="89">
                  <c:v>0.7966586565968653</c:v>
                </c:pt>
                <c:pt idx="90">
                  <c:v>0.7966586565968653</c:v>
                </c:pt>
                <c:pt idx="91">
                  <c:v>0.7966586565968653</c:v>
                </c:pt>
                <c:pt idx="92">
                  <c:v>0.89671520487639689</c:v>
                </c:pt>
                <c:pt idx="93">
                  <c:v>0.89671520487639689</c:v>
                </c:pt>
                <c:pt idx="94">
                  <c:v>0.89671520487639689</c:v>
                </c:pt>
                <c:pt idx="95">
                  <c:v>0.89671520487639689</c:v>
                </c:pt>
                <c:pt idx="96">
                  <c:v>0.89671520487639689</c:v>
                </c:pt>
                <c:pt idx="97">
                  <c:v>0.53038543390872561</c:v>
                </c:pt>
                <c:pt idx="98">
                  <c:v>0.53038543390872561</c:v>
                </c:pt>
                <c:pt idx="99">
                  <c:v>0.53038543390872561</c:v>
                </c:pt>
                <c:pt idx="100">
                  <c:v>0.53038543390872561</c:v>
                </c:pt>
                <c:pt idx="101">
                  <c:v>0.53038543390872561</c:v>
                </c:pt>
                <c:pt idx="102">
                  <c:v>0.73936721991701249</c:v>
                </c:pt>
                <c:pt idx="103">
                  <c:v>0.73936721991701249</c:v>
                </c:pt>
                <c:pt idx="104">
                  <c:v>0.73936721991701249</c:v>
                </c:pt>
                <c:pt idx="105">
                  <c:v>0.56787963610916825</c:v>
                </c:pt>
                <c:pt idx="106">
                  <c:v>0.56787963610916825</c:v>
                </c:pt>
                <c:pt idx="107">
                  <c:v>0.56787963610916825</c:v>
                </c:pt>
                <c:pt idx="108">
                  <c:v>0.56787963610916825</c:v>
                </c:pt>
                <c:pt idx="109">
                  <c:v>0.56787963610916825</c:v>
                </c:pt>
                <c:pt idx="110">
                  <c:v>0.56787963610916825</c:v>
                </c:pt>
                <c:pt idx="111">
                  <c:v>0.25780585591058192</c:v>
                </c:pt>
                <c:pt idx="112">
                  <c:v>0.25780585591058192</c:v>
                </c:pt>
                <c:pt idx="113">
                  <c:v>0.25780585591058192</c:v>
                </c:pt>
                <c:pt idx="114">
                  <c:v>0.25780585591058192</c:v>
                </c:pt>
              </c:numCache>
            </c:numRef>
          </c:xVal>
          <c:yVal>
            <c:numRef>
              <c:f>Stillwater!$AQ$264:$AQ$378</c:f>
              <c:numCache>
                <c:formatCode>0.0</c:formatCode>
                <c:ptCount val="115"/>
                <c:pt idx="0">
                  <c:v>6.666666666666667</c:v>
                </c:pt>
                <c:pt idx="1">
                  <c:v>0</c:v>
                </c:pt>
                <c:pt idx="2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22">
                  <c:v>9</c:v>
                </c:pt>
                <c:pt idx="25">
                  <c:v>0</c:v>
                </c:pt>
                <c:pt idx="26">
                  <c:v>0</c:v>
                </c:pt>
                <c:pt idx="27">
                  <c:v>3.3333333333333335</c:v>
                </c:pt>
                <c:pt idx="28">
                  <c:v>0</c:v>
                </c:pt>
                <c:pt idx="29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8">
                  <c:v>8.8333333333333357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2.7272727272727288</c:v>
                </c:pt>
                <c:pt idx="51">
                  <c:v>0</c:v>
                </c:pt>
                <c:pt idx="54">
                  <c:v>0</c:v>
                </c:pt>
                <c:pt idx="56">
                  <c:v>0</c:v>
                </c:pt>
                <c:pt idx="57">
                  <c:v>0</c:v>
                </c:pt>
                <c:pt idx="61">
                  <c:v>35.333333333333336</c:v>
                </c:pt>
                <c:pt idx="62">
                  <c:v>22.5</c:v>
                </c:pt>
                <c:pt idx="63">
                  <c:v>0</c:v>
                </c:pt>
                <c:pt idx="66">
                  <c:v>16</c:v>
                </c:pt>
                <c:pt idx="68">
                  <c:v>0</c:v>
                </c:pt>
                <c:pt idx="69">
                  <c:v>0</c:v>
                </c:pt>
                <c:pt idx="72">
                  <c:v>16.733333333333302</c:v>
                </c:pt>
                <c:pt idx="73">
                  <c:v>0</c:v>
                </c:pt>
                <c:pt idx="76">
                  <c:v>25</c:v>
                </c:pt>
                <c:pt idx="80">
                  <c:v>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6">
                  <c:v>17.857142857142843</c:v>
                </c:pt>
                <c:pt idx="87">
                  <c:v>35</c:v>
                </c:pt>
                <c:pt idx="89">
                  <c:v>0</c:v>
                </c:pt>
                <c:pt idx="90">
                  <c:v>0</c:v>
                </c:pt>
                <c:pt idx="91">
                  <c:v>11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9">
                  <c:v>55</c:v>
                </c:pt>
                <c:pt idx="100">
                  <c:v>24</c:v>
                </c:pt>
                <c:pt idx="101">
                  <c:v>22.5</c:v>
                </c:pt>
                <c:pt idx="103">
                  <c:v>0</c:v>
                </c:pt>
                <c:pt idx="104">
                  <c:v>0</c:v>
                </c:pt>
                <c:pt idx="107">
                  <c:v>41.818181818181849</c:v>
                </c:pt>
                <c:pt idx="108">
                  <c:v>33.75</c:v>
                </c:pt>
                <c:pt idx="109">
                  <c:v>0</c:v>
                </c:pt>
                <c:pt idx="110">
                  <c:v>0</c:v>
                </c:pt>
                <c:pt idx="114">
                  <c:v>28.75</c:v>
                </c:pt>
              </c:numCache>
            </c:numRef>
          </c:yVal>
        </c:ser>
        <c:axId val="52568064"/>
        <c:axId val="52569984"/>
      </c:scatterChart>
      <c:valAx>
        <c:axId val="52568064"/>
        <c:scaling>
          <c:orientation val="minMax"/>
          <c:max val="1"/>
        </c:scaling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dirty="0">
                    <a:latin typeface="Comic Sans MS" pitchFamily="66" charset="0"/>
                  </a:rPr>
                  <a:t>Percent of</a:t>
                </a:r>
                <a:r>
                  <a:rPr lang="en-US" sz="1600" b="0" baseline="0" dirty="0">
                    <a:latin typeface="Comic Sans MS" pitchFamily="66" charset="0"/>
                  </a:rPr>
                  <a:t> Agricultural land use</a:t>
                </a:r>
                <a:endParaRPr lang="en-US" sz="1600" b="0" dirty="0">
                  <a:latin typeface="Comic Sans MS" pitchFamily="66" charset="0"/>
                </a:endParaRPr>
              </a:p>
            </c:rich>
          </c:tx>
          <c:layout/>
        </c:title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en-US"/>
          </a:p>
        </c:txPr>
        <c:crossAx val="52569984"/>
        <c:crosses val="autoZero"/>
        <c:crossBetween val="midCat"/>
        <c:majorUnit val="0.1"/>
      </c:valAx>
      <c:valAx>
        <c:axId val="52569984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dirty="0">
                    <a:latin typeface="Comic Sans MS" pitchFamily="66" charset="0"/>
                  </a:rPr>
                  <a:t>Secchi</a:t>
                </a:r>
                <a:r>
                  <a:rPr lang="en-US" sz="1600" b="0" baseline="0" dirty="0">
                    <a:latin typeface="Comic Sans MS" pitchFamily="66" charset="0"/>
                  </a:rPr>
                  <a:t> Depth in Inches</a:t>
                </a:r>
                <a:endParaRPr lang="en-US" sz="1600" b="0" dirty="0">
                  <a:latin typeface="Comic Sans MS" pitchFamily="66" charset="0"/>
                </a:endParaRPr>
              </a:p>
            </c:rich>
          </c:tx>
          <c:layout>
            <c:manualLayout>
              <c:xMode val="edge"/>
              <c:yMode val="edge"/>
              <c:x val="5.1574791608308322E-2"/>
              <c:y val="0.28943652876723741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en-US"/>
          </a:p>
        </c:txPr>
        <c:crossAx val="52568064"/>
        <c:crosses val="autoZero"/>
        <c:crossBetween val="midCat"/>
      </c:valAx>
    </c:plotArea>
    <c:plotVisOnly val="1"/>
    <c:dispBlanksAs val="gap"/>
  </c:chart>
  <c:spPr>
    <a:solidFill>
      <a:schemeClr val="bg1"/>
    </a:solidFill>
    <a:ln w="44450">
      <a:solidFill>
        <a:prstClr val="black"/>
      </a:solidFill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>
      <c:tx>
        <c:rich>
          <a:bodyPr/>
          <a:lstStyle/>
          <a:p>
            <a:pPr>
              <a:defRPr/>
            </a:pPr>
            <a:r>
              <a:rPr lang="en-US" sz="1600" b="0" dirty="0">
                <a:latin typeface="Comic Sans MS" pitchFamily="66" charset="0"/>
              </a:rPr>
              <a:t>Fish Diversity Compared to Habitat Quality </a:t>
            </a:r>
          </a:p>
        </c:rich>
      </c:tx>
      <c:layout>
        <c:manualLayout>
          <c:xMode val="edge"/>
          <c:yMode val="edge"/>
          <c:x val="0.17823854294582273"/>
          <c:y val="2.216565610342066E-2"/>
        </c:manualLayout>
      </c:layout>
    </c:title>
    <c:plotArea>
      <c:layout>
        <c:manualLayout>
          <c:layoutTarget val="inner"/>
          <c:xMode val="edge"/>
          <c:yMode val="edge"/>
          <c:x val="0.194755958554229"/>
          <c:y val="0.20598116587944401"/>
          <c:w val="0.68427468604491415"/>
          <c:h val="0.59926027422412553"/>
        </c:manualLayout>
      </c:layout>
      <c:scatterChart>
        <c:scatterStyle val="lineMarker"/>
        <c:ser>
          <c:idx val="0"/>
          <c:order val="0"/>
          <c:tx>
            <c:strRef>
              <c:f>Stillwater!$AD$381</c:f>
              <c:strCache>
                <c:ptCount val="1"/>
                <c:pt idx="0">
                  <c:v>AvIBI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/>
            </c:spPr>
            <c:trendlineType val="linear"/>
          </c:trendline>
          <c:xVal>
            <c:numRef>
              <c:f>Stillwater!$AC$382:$AC$496</c:f>
              <c:numCache>
                <c:formatCode>0.0</c:formatCode>
                <c:ptCount val="115"/>
                <c:pt idx="0">
                  <c:v>35.75</c:v>
                </c:pt>
                <c:pt idx="1">
                  <c:v>43.5</c:v>
                </c:pt>
                <c:pt idx="2">
                  <c:v>34.166666666666607</c:v>
                </c:pt>
                <c:pt idx="3">
                  <c:v>29</c:v>
                </c:pt>
                <c:pt idx="4">
                  <c:v>26</c:v>
                </c:pt>
                <c:pt idx="5">
                  <c:v>52</c:v>
                </c:pt>
                <c:pt idx="6">
                  <c:v>47</c:v>
                </c:pt>
                <c:pt idx="7">
                  <c:v>35.75</c:v>
                </c:pt>
                <c:pt idx="8">
                  <c:v>48.5</c:v>
                </c:pt>
                <c:pt idx="9">
                  <c:v>51</c:v>
                </c:pt>
                <c:pt idx="11">
                  <c:v>51.166666666666607</c:v>
                </c:pt>
                <c:pt idx="12">
                  <c:v>45.6</c:v>
                </c:pt>
                <c:pt idx="13">
                  <c:v>37.5</c:v>
                </c:pt>
                <c:pt idx="14">
                  <c:v>28</c:v>
                </c:pt>
                <c:pt idx="15">
                  <c:v>29.8</c:v>
                </c:pt>
                <c:pt idx="17">
                  <c:v>42.625000000000028</c:v>
                </c:pt>
                <c:pt idx="19">
                  <c:v>72.75</c:v>
                </c:pt>
                <c:pt idx="20">
                  <c:v>67</c:v>
                </c:pt>
                <c:pt idx="21">
                  <c:v>77</c:v>
                </c:pt>
                <c:pt idx="22">
                  <c:v>64.166666666666671</c:v>
                </c:pt>
                <c:pt idx="23">
                  <c:v>42</c:v>
                </c:pt>
                <c:pt idx="24">
                  <c:v>39</c:v>
                </c:pt>
                <c:pt idx="26">
                  <c:v>41.25</c:v>
                </c:pt>
                <c:pt idx="27">
                  <c:v>37.1</c:v>
                </c:pt>
                <c:pt idx="29">
                  <c:v>43.5</c:v>
                </c:pt>
                <c:pt idx="30">
                  <c:v>37.5</c:v>
                </c:pt>
                <c:pt idx="31">
                  <c:v>40</c:v>
                </c:pt>
                <c:pt idx="32">
                  <c:v>52</c:v>
                </c:pt>
                <c:pt idx="33">
                  <c:v>40</c:v>
                </c:pt>
                <c:pt idx="34">
                  <c:v>38.166666666666607</c:v>
                </c:pt>
                <c:pt idx="36">
                  <c:v>38</c:v>
                </c:pt>
                <c:pt idx="37">
                  <c:v>62</c:v>
                </c:pt>
                <c:pt idx="38">
                  <c:v>41.833333333333336</c:v>
                </c:pt>
                <c:pt idx="39">
                  <c:v>73.874999999999986</c:v>
                </c:pt>
                <c:pt idx="40">
                  <c:v>81</c:v>
                </c:pt>
                <c:pt idx="41">
                  <c:v>81</c:v>
                </c:pt>
                <c:pt idx="42">
                  <c:v>80.5</c:v>
                </c:pt>
                <c:pt idx="43">
                  <c:v>72.7</c:v>
                </c:pt>
                <c:pt idx="44">
                  <c:v>78.5</c:v>
                </c:pt>
                <c:pt idx="45">
                  <c:v>61.666666666666607</c:v>
                </c:pt>
                <c:pt idx="46">
                  <c:v>49</c:v>
                </c:pt>
                <c:pt idx="47">
                  <c:v>51.4</c:v>
                </c:pt>
                <c:pt idx="49">
                  <c:v>62.166666666666607</c:v>
                </c:pt>
                <c:pt idx="50">
                  <c:v>50.571428571428534</c:v>
                </c:pt>
                <c:pt idx="52">
                  <c:v>64</c:v>
                </c:pt>
                <c:pt idx="53">
                  <c:v>83.5</c:v>
                </c:pt>
                <c:pt idx="54">
                  <c:v>68.5</c:v>
                </c:pt>
                <c:pt idx="55">
                  <c:v>41</c:v>
                </c:pt>
                <c:pt idx="56">
                  <c:v>48.333333333333336</c:v>
                </c:pt>
                <c:pt idx="57">
                  <c:v>60.5</c:v>
                </c:pt>
                <c:pt idx="58">
                  <c:v>68.75</c:v>
                </c:pt>
                <c:pt idx="60">
                  <c:v>68</c:v>
                </c:pt>
                <c:pt idx="61">
                  <c:v>58.833333333333336</c:v>
                </c:pt>
                <c:pt idx="62">
                  <c:v>56.875</c:v>
                </c:pt>
                <c:pt idx="63">
                  <c:v>54.5</c:v>
                </c:pt>
                <c:pt idx="64">
                  <c:v>56.625000000000028</c:v>
                </c:pt>
                <c:pt idx="65">
                  <c:v>71.3</c:v>
                </c:pt>
                <c:pt idx="66">
                  <c:v>54.5</c:v>
                </c:pt>
                <c:pt idx="67">
                  <c:v>61.5</c:v>
                </c:pt>
                <c:pt idx="68">
                  <c:v>44.928571428571466</c:v>
                </c:pt>
                <c:pt idx="69">
                  <c:v>39</c:v>
                </c:pt>
                <c:pt idx="70">
                  <c:v>66.8125</c:v>
                </c:pt>
                <c:pt idx="71">
                  <c:v>83</c:v>
                </c:pt>
                <c:pt idx="72">
                  <c:v>64.833333333333272</c:v>
                </c:pt>
                <c:pt idx="73">
                  <c:v>40.5</c:v>
                </c:pt>
                <c:pt idx="74">
                  <c:v>72</c:v>
                </c:pt>
                <c:pt idx="75">
                  <c:v>88</c:v>
                </c:pt>
                <c:pt idx="76">
                  <c:v>81</c:v>
                </c:pt>
                <c:pt idx="77">
                  <c:v>52.571428571428534</c:v>
                </c:pt>
                <c:pt idx="79">
                  <c:v>58.583333333333336</c:v>
                </c:pt>
                <c:pt idx="80">
                  <c:v>42.666666666666607</c:v>
                </c:pt>
                <c:pt idx="81">
                  <c:v>41.1</c:v>
                </c:pt>
                <c:pt idx="82">
                  <c:v>43</c:v>
                </c:pt>
                <c:pt idx="84">
                  <c:v>75.599999999999994</c:v>
                </c:pt>
                <c:pt idx="85">
                  <c:v>80.25</c:v>
                </c:pt>
                <c:pt idx="86">
                  <c:v>77</c:v>
                </c:pt>
                <c:pt idx="87">
                  <c:v>76.5</c:v>
                </c:pt>
                <c:pt idx="88">
                  <c:v>72.25</c:v>
                </c:pt>
                <c:pt idx="89">
                  <c:v>64.714285714285722</c:v>
                </c:pt>
                <c:pt idx="91">
                  <c:v>70.599999999999994</c:v>
                </c:pt>
                <c:pt idx="93">
                  <c:v>72</c:v>
                </c:pt>
                <c:pt idx="94">
                  <c:v>62.75</c:v>
                </c:pt>
                <c:pt idx="95">
                  <c:v>58</c:v>
                </c:pt>
                <c:pt idx="97">
                  <c:v>71.124999999999986</c:v>
                </c:pt>
                <c:pt idx="98">
                  <c:v>85.25</c:v>
                </c:pt>
                <c:pt idx="99">
                  <c:v>81.25</c:v>
                </c:pt>
                <c:pt idx="100">
                  <c:v>70.833333333333272</c:v>
                </c:pt>
                <c:pt idx="101">
                  <c:v>83.5</c:v>
                </c:pt>
                <c:pt idx="102">
                  <c:v>62</c:v>
                </c:pt>
                <c:pt idx="103">
                  <c:v>63</c:v>
                </c:pt>
                <c:pt idx="105">
                  <c:v>68.75</c:v>
                </c:pt>
                <c:pt idx="106">
                  <c:v>82</c:v>
                </c:pt>
                <c:pt idx="107">
                  <c:v>66.599999999999994</c:v>
                </c:pt>
                <c:pt idx="108">
                  <c:v>61.25</c:v>
                </c:pt>
                <c:pt idx="109">
                  <c:v>53.2</c:v>
                </c:pt>
                <c:pt idx="112">
                  <c:v>72.3</c:v>
                </c:pt>
                <c:pt idx="113">
                  <c:v>83.3</c:v>
                </c:pt>
                <c:pt idx="114">
                  <c:v>77.75</c:v>
                </c:pt>
              </c:numCache>
            </c:numRef>
          </c:xVal>
          <c:yVal>
            <c:numRef>
              <c:f>Stillwater!$AD$382:$AD$496</c:f>
              <c:numCache>
                <c:formatCode>0.0</c:formatCode>
                <c:ptCount val="115"/>
                <c:pt idx="0">
                  <c:v>32.666666666666607</c:v>
                </c:pt>
                <c:pt idx="1">
                  <c:v>38</c:v>
                </c:pt>
                <c:pt idx="2">
                  <c:v>35.333333333333336</c:v>
                </c:pt>
                <c:pt idx="3">
                  <c:v>28</c:v>
                </c:pt>
                <c:pt idx="4">
                  <c:v>30</c:v>
                </c:pt>
                <c:pt idx="5">
                  <c:v>38.5</c:v>
                </c:pt>
                <c:pt idx="6">
                  <c:v>31</c:v>
                </c:pt>
                <c:pt idx="7">
                  <c:v>29.5</c:v>
                </c:pt>
                <c:pt idx="8">
                  <c:v>36</c:v>
                </c:pt>
                <c:pt idx="9">
                  <c:v>43</c:v>
                </c:pt>
                <c:pt idx="10">
                  <c:v>46</c:v>
                </c:pt>
                <c:pt idx="11">
                  <c:v>33.555555555555557</c:v>
                </c:pt>
                <c:pt idx="12">
                  <c:v>36.5</c:v>
                </c:pt>
                <c:pt idx="13">
                  <c:v>25.666666666666668</c:v>
                </c:pt>
                <c:pt idx="14">
                  <c:v>28</c:v>
                </c:pt>
                <c:pt idx="15">
                  <c:v>22</c:v>
                </c:pt>
                <c:pt idx="16">
                  <c:v>38</c:v>
                </c:pt>
                <c:pt idx="17">
                  <c:v>33.5</c:v>
                </c:pt>
                <c:pt idx="18">
                  <c:v>40</c:v>
                </c:pt>
                <c:pt idx="19">
                  <c:v>34.333333333333336</c:v>
                </c:pt>
                <c:pt idx="20">
                  <c:v>44.666666666666607</c:v>
                </c:pt>
                <c:pt idx="21">
                  <c:v>37.5</c:v>
                </c:pt>
                <c:pt idx="22">
                  <c:v>46.4</c:v>
                </c:pt>
                <c:pt idx="23">
                  <c:v>25</c:v>
                </c:pt>
                <c:pt idx="24">
                  <c:v>25</c:v>
                </c:pt>
                <c:pt idx="25">
                  <c:v>30.142857142857157</c:v>
                </c:pt>
                <c:pt idx="26">
                  <c:v>31.5</c:v>
                </c:pt>
                <c:pt idx="27">
                  <c:v>25.6</c:v>
                </c:pt>
                <c:pt idx="28">
                  <c:v>37</c:v>
                </c:pt>
                <c:pt idx="29">
                  <c:v>32</c:v>
                </c:pt>
                <c:pt idx="30">
                  <c:v>25</c:v>
                </c:pt>
                <c:pt idx="31">
                  <c:v>23.333333333333304</c:v>
                </c:pt>
                <c:pt idx="32">
                  <c:v>32</c:v>
                </c:pt>
                <c:pt idx="33">
                  <c:v>32</c:v>
                </c:pt>
                <c:pt idx="34">
                  <c:v>30.8</c:v>
                </c:pt>
                <c:pt idx="35">
                  <c:v>42</c:v>
                </c:pt>
                <c:pt idx="36">
                  <c:v>27</c:v>
                </c:pt>
                <c:pt idx="37">
                  <c:v>33</c:v>
                </c:pt>
                <c:pt idx="38">
                  <c:v>36</c:v>
                </c:pt>
                <c:pt idx="39">
                  <c:v>40.166666666666607</c:v>
                </c:pt>
                <c:pt idx="40">
                  <c:v>42.666666666666607</c:v>
                </c:pt>
                <c:pt idx="41">
                  <c:v>46.5</c:v>
                </c:pt>
                <c:pt idx="42">
                  <c:v>46</c:v>
                </c:pt>
                <c:pt idx="43">
                  <c:v>44.75</c:v>
                </c:pt>
                <c:pt idx="44">
                  <c:v>48</c:v>
                </c:pt>
                <c:pt idx="45">
                  <c:v>43.333333333333336</c:v>
                </c:pt>
                <c:pt idx="46">
                  <c:v>40.666666666666607</c:v>
                </c:pt>
                <c:pt idx="47">
                  <c:v>30.4</c:v>
                </c:pt>
                <c:pt idx="48">
                  <c:v>30.375</c:v>
                </c:pt>
                <c:pt idx="49">
                  <c:v>34.666666666666607</c:v>
                </c:pt>
                <c:pt idx="50">
                  <c:v>32.363636363636317</c:v>
                </c:pt>
                <c:pt idx="51">
                  <c:v>36</c:v>
                </c:pt>
                <c:pt idx="52">
                  <c:v>52.666666666666607</c:v>
                </c:pt>
                <c:pt idx="53">
                  <c:v>53</c:v>
                </c:pt>
                <c:pt idx="54">
                  <c:v>50</c:v>
                </c:pt>
                <c:pt idx="55">
                  <c:v>36.666666666666607</c:v>
                </c:pt>
                <c:pt idx="56">
                  <c:v>32.666666666666607</c:v>
                </c:pt>
                <c:pt idx="57">
                  <c:v>46.666666666666607</c:v>
                </c:pt>
                <c:pt idx="58">
                  <c:v>34.800000000000004</c:v>
                </c:pt>
                <c:pt idx="59">
                  <c:v>34.666666666666607</c:v>
                </c:pt>
                <c:pt idx="60">
                  <c:v>51</c:v>
                </c:pt>
                <c:pt idx="61">
                  <c:v>47.666666666666607</c:v>
                </c:pt>
                <c:pt idx="62">
                  <c:v>50</c:v>
                </c:pt>
                <c:pt idx="63">
                  <c:v>56</c:v>
                </c:pt>
                <c:pt idx="64">
                  <c:v>32.666666666666607</c:v>
                </c:pt>
                <c:pt idx="65">
                  <c:v>34.800000000000004</c:v>
                </c:pt>
                <c:pt idx="66">
                  <c:v>38.6</c:v>
                </c:pt>
                <c:pt idx="67">
                  <c:v>42.5</c:v>
                </c:pt>
                <c:pt idx="68">
                  <c:v>46.333333333333336</c:v>
                </c:pt>
                <c:pt idx="69">
                  <c:v>38</c:v>
                </c:pt>
                <c:pt idx="70">
                  <c:v>34.583333333333336</c:v>
                </c:pt>
                <c:pt idx="71">
                  <c:v>37.142857142857153</c:v>
                </c:pt>
                <c:pt idx="72">
                  <c:v>44.93333333333333</c:v>
                </c:pt>
                <c:pt idx="73">
                  <c:v>48</c:v>
                </c:pt>
                <c:pt idx="74">
                  <c:v>45.333333333333336</c:v>
                </c:pt>
                <c:pt idx="75">
                  <c:v>50.666666666666607</c:v>
                </c:pt>
                <c:pt idx="76">
                  <c:v>54</c:v>
                </c:pt>
                <c:pt idx="77">
                  <c:v>28.714285714285737</c:v>
                </c:pt>
                <c:pt idx="78">
                  <c:v>26</c:v>
                </c:pt>
                <c:pt idx="79">
                  <c:v>32.800000000000004</c:v>
                </c:pt>
                <c:pt idx="80">
                  <c:v>28.333333333333304</c:v>
                </c:pt>
                <c:pt idx="81">
                  <c:v>24.8</c:v>
                </c:pt>
                <c:pt idx="82">
                  <c:v>30</c:v>
                </c:pt>
                <c:pt idx="83">
                  <c:v>36</c:v>
                </c:pt>
                <c:pt idx="84">
                  <c:v>50.93333333333333</c:v>
                </c:pt>
                <c:pt idx="85">
                  <c:v>53.666666666666607</c:v>
                </c:pt>
                <c:pt idx="86">
                  <c:v>56.571428571428534</c:v>
                </c:pt>
                <c:pt idx="87">
                  <c:v>52</c:v>
                </c:pt>
                <c:pt idx="88">
                  <c:v>35.5</c:v>
                </c:pt>
                <c:pt idx="89">
                  <c:v>39</c:v>
                </c:pt>
                <c:pt idx="90">
                  <c:v>40</c:v>
                </c:pt>
                <c:pt idx="91">
                  <c:v>23.8</c:v>
                </c:pt>
                <c:pt idx="92">
                  <c:v>22.5</c:v>
                </c:pt>
                <c:pt idx="93">
                  <c:v>25.333333333333304</c:v>
                </c:pt>
                <c:pt idx="94">
                  <c:v>29</c:v>
                </c:pt>
                <c:pt idx="95">
                  <c:v>39</c:v>
                </c:pt>
                <c:pt idx="96">
                  <c:v>24</c:v>
                </c:pt>
                <c:pt idx="97">
                  <c:v>47.07692307692308</c:v>
                </c:pt>
                <c:pt idx="98">
                  <c:v>52.666666666666607</c:v>
                </c:pt>
                <c:pt idx="99">
                  <c:v>54</c:v>
                </c:pt>
                <c:pt idx="100">
                  <c:v>52</c:v>
                </c:pt>
                <c:pt idx="101">
                  <c:v>53</c:v>
                </c:pt>
                <c:pt idx="102">
                  <c:v>46</c:v>
                </c:pt>
                <c:pt idx="103">
                  <c:v>41</c:v>
                </c:pt>
                <c:pt idx="104">
                  <c:v>32</c:v>
                </c:pt>
                <c:pt idx="105">
                  <c:v>45</c:v>
                </c:pt>
                <c:pt idx="106">
                  <c:v>48</c:v>
                </c:pt>
                <c:pt idx="107">
                  <c:v>33.636363636363626</c:v>
                </c:pt>
                <c:pt idx="108">
                  <c:v>30.75</c:v>
                </c:pt>
                <c:pt idx="109">
                  <c:v>38.666666666666607</c:v>
                </c:pt>
                <c:pt idx="110">
                  <c:v>56</c:v>
                </c:pt>
                <c:pt idx="111">
                  <c:v>34</c:v>
                </c:pt>
                <c:pt idx="112">
                  <c:v>48.8</c:v>
                </c:pt>
                <c:pt idx="113">
                  <c:v>45.733333333333363</c:v>
                </c:pt>
                <c:pt idx="114">
                  <c:v>48.75</c:v>
                </c:pt>
              </c:numCache>
            </c:numRef>
          </c:yVal>
        </c:ser>
        <c:axId val="52636288"/>
        <c:axId val="52658560"/>
      </c:scatterChart>
      <c:valAx>
        <c:axId val="52636288"/>
        <c:scaling>
          <c:orientation val="minMax"/>
        </c:scaling>
        <c:axPos val="b"/>
        <c:majorGridlines/>
        <c:numFmt formatCode="0" sourceLinked="0"/>
        <c:majorTickMark val="none"/>
        <c:tickLblPos val="nextTo"/>
        <c:txPr>
          <a:bodyPr rot="0" vert="horz"/>
          <a:lstStyle/>
          <a:p>
            <a:pPr>
              <a:defRPr sz="1200" baseline="0">
                <a:latin typeface="Comic Sans MS" pitchFamily="66" charset="0"/>
              </a:defRPr>
            </a:pPr>
            <a:endParaRPr lang="en-US"/>
          </a:p>
        </c:txPr>
        <c:crossAx val="52658560"/>
        <c:crosses val="autoZero"/>
        <c:crossBetween val="midCat"/>
        <c:majorUnit val="10"/>
      </c:valAx>
      <c:valAx>
        <c:axId val="52658560"/>
        <c:scaling>
          <c:orientation val="minMax"/>
        </c:scaling>
        <c:axPos val="l"/>
        <c:majorGridlines/>
        <c:numFmt formatCode="0" sourceLinked="0"/>
        <c:majorTickMark val="none"/>
        <c:tickLblPos val="nextTo"/>
        <c:txPr>
          <a:bodyPr/>
          <a:lstStyle/>
          <a:p>
            <a:pPr>
              <a:defRPr sz="1200" baseline="0">
                <a:latin typeface="Comic Sans MS" pitchFamily="66" charset="0"/>
              </a:defRPr>
            </a:pPr>
            <a:endParaRPr lang="en-US"/>
          </a:p>
        </c:txPr>
        <c:crossAx val="52636288"/>
        <c:crosses val="autoZero"/>
        <c:crossBetween val="midCat"/>
      </c:valAx>
    </c:plotArea>
    <c:plotVisOnly val="1"/>
    <c:dispBlanksAs val="gap"/>
  </c:chart>
  <c:spPr>
    <a:solidFill>
      <a:schemeClr val="bg1"/>
    </a:solidFill>
    <a:ln w="38100">
      <a:solidFill>
        <a:schemeClr val="tx1"/>
      </a:solidFill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2"/>
  <c:chart>
    <c:autoTitleDeleted val="1"/>
    <c:plotArea>
      <c:layout>
        <c:manualLayout>
          <c:layoutTarget val="inner"/>
          <c:xMode val="edge"/>
          <c:yMode val="edge"/>
          <c:x val="0.20124939428360689"/>
          <c:y val="0.19285568483363952"/>
          <c:w val="0.72156909482919285"/>
          <c:h val="0.63111173575068868"/>
        </c:manualLayout>
      </c:layout>
      <c:scatterChart>
        <c:scatterStyle val="lineMarker"/>
        <c:ser>
          <c:idx val="0"/>
          <c:order val="0"/>
          <c:tx>
            <c:strRef>
              <c:f>Stillwater!$K$146</c:f>
              <c:strCache>
                <c:ptCount val="1"/>
                <c:pt idx="0">
                  <c:v>AvIBI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6"/>
          </c:marker>
          <c:trendline>
            <c:spPr>
              <a:ln w="25400"/>
            </c:spPr>
            <c:trendlineType val="linear"/>
          </c:trendline>
          <c:xVal>
            <c:numRef>
              <c:f>Stillwater!$J$147:$J$261</c:f>
              <c:numCache>
                <c:formatCode>0.0</c:formatCode>
                <c:ptCount val="115"/>
                <c:pt idx="0">
                  <c:v>9.5</c:v>
                </c:pt>
                <c:pt idx="1">
                  <c:v>15</c:v>
                </c:pt>
                <c:pt idx="2">
                  <c:v>9.166666666666675</c:v>
                </c:pt>
                <c:pt idx="3">
                  <c:v>5</c:v>
                </c:pt>
                <c:pt idx="4">
                  <c:v>6</c:v>
                </c:pt>
                <c:pt idx="5">
                  <c:v>14</c:v>
                </c:pt>
                <c:pt idx="6">
                  <c:v>14</c:v>
                </c:pt>
                <c:pt idx="7">
                  <c:v>13.25</c:v>
                </c:pt>
                <c:pt idx="8">
                  <c:v>17</c:v>
                </c:pt>
                <c:pt idx="9">
                  <c:v>14.25</c:v>
                </c:pt>
                <c:pt idx="11">
                  <c:v>13</c:v>
                </c:pt>
                <c:pt idx="12">
                  <c:v>12</c:v>
                </c:pt>
                <c:pt idx="13">
                  <c:v>11</c:v>
                </c:pt>
                <c:pt idx="14">
                  <c:v>8</c:v>
                </c:pt>
                <c:pt idx="15">
                  <c:v>10.7</c:v>
                </c:pt>
                <c:pt idx="17">
                  <c:v>9.8750000000000071</c:v>
                </c:pt>
                <c:pt idx="19">
                  <c:v>16.5</c:v>
                </c:pt>
                <c:pt idx="20">
                  <c:v>12</c:v>
                </c:pt>
                <c:pt idx="21">
                  <c:v>16</c:v>
                </c:pt>
                <c:pt idx="22">
                  <c:v>14.166666666666675</c:v>
                </c:pt>
                <c:pt idx="23">
                  <c:v>5</c:v>
                </c:pt>
                <c:pt idx="24">
                  <c:v>8</c:v>
                </c:pt>
                <c:pt idx="26">
                  <c:v>8.5</c:v>
                </c:pt>
                <c:pt idx="27">
                  <c:v>11.8</c:v>
                </c:pt>
                <c:pt idx="29">
                  <c:v>12</c:v>
                </c:pt>
                <c:pt idx="30">
                  <c:v>6</c:v>
                </c:pt>
                <c:pt idx="31">
                  <c:v>6</c:v>
                </c:pt>
                <c:pt idx="32">
                  <c:v>14</c:v>
                </c:pt>
                <c:pt idx="33">
                  <c:v>6</c:v>
                </c:pt>
                <c:pt idx="34">
                  <c:v>9.8333333333333357</c:v>
                </c:pt>
                <c:pt idx="36">
                  <c:v>9.3333333333333357</c:v>
                </c:pt>
                <c:pt idx="37">
                  <c:v>16</c:v>
                </c:pt>
                <c:pt idx="38">
                  <c:v>12.833333333333334</c:v>
                </c:pt>
                <c:pt idx="39">
                  <c:v>17.5</c:v>
                </c:pt>
                <c:pt idx="40">
                  <c:v>11</c:v>
                </c:pt>
                <c:pt idx="41">
                  <c:v>16.5</c:v>
                </c:pt>
                <c:pt idx="42">
                  <c:v>15</c:v>
                </c:pt>
                <c:pt idx="43">
                  <c:v>16.399999999999999</c:v>
                </c:pt>
                <c:pt idx="44">
                  <c:v>21</c:v>
                </c:pt>
                <c:pt idx="45">
                  <c:v>16.5</c:v>
                </c:pt>
                <c:pt idx="46">
                  <c:v>11.5</c:v>
                </c:pt>
                <c:pt idx="47">
                  <c:v>10</c:v>
                </c:pt>
                <c:pt idx="49">
                  <c:v>12.666666666666675</c:v>
                </c:pt>
                <c:pt idx="50">
                  <c:v>10.357142857142872</c:v>
                </c:pt>
                <c:pt idx="52">
                  <c:v>11</c:v>
                </c:pt>
                <c:pt idx="53">
                  <c:v>14</c:v>
                </c:pt>
                <c:pt idx="54">
                  <c:v>15.75</c:v>
                </c:pt>
                <c:pt idx="55">
                  <c:v>7</c:v>
                </c:pt>
                <c:pt idx="56">
                  <c:v>11</c:v>
                </c:pt>
                <c:pt idx="57">
                  <c:v>14.75</c:v>
                </c:pt>
                <c:pt idx="58">
                  <c:v>13.5</c:v>
                </c:pt>
                <c:pt idx="60">
                  <c:v>13</c:v>
                </c:pt>
                <c:pt idx="61">
                  <c:v>15.666666666666675</c:v>
                </c:pt>
                <c:pt idx="62">
                  <c:v>14.375000000000007</c:v>
                </c:pt>
                <c:pt idx="63">
                  <c:v>16.5</c:v>
                </c:pt>
                <c:pt idx="64">
                  <c:v>12.125</c:v>
                </c:pt>
                <c:pt idx="65">
                  <c:v>15.8</c:v>
                </c:pt>
                <c:pt idx="66">
                  <c:v>15</c:v>
                </c:pt>
                <c:pt idx="67">
                  <c:v>11.5</c:v>
                </c:pt>
                <c:pt idx="68">
                  <c:v>10.357142857142872</c:v>
                </c:pt>
                <c:pt idx="69">
                  <c:v>12</c:v>
                </c:pt>
                <c:pt idx="70">
                  <c:v>13.625</c:v>
                </c:pt>
                <c:pt idx="71">
                  <c:v>15.8</c:v>
                </c:pt>
                <c:pt idx="72">
                  <c:v>15.555555555555564</c:v>
                </c:pt>
                <c:pt idx="73">
                  <c:v>14.5</c:v>
                </c:pt>
                <c:pt idx="74">
                  <c:v>19</c:v>
                </c:pt>
                <c:pt idx="75">
                  <c:v>19</c:v>
                </c:pt>
                <c:pt idx="76">
                  <c:v>17</c:v>
                </c:pt>
                <c:pt idx="77">
                  <c:v>12.285714285714286</c:v>
                </c:pt>
                <c:pt idx="79">
                  <c:v>15.166666666666675</c:v>
                </c:pt>
                <c:pt idx="80">
                  <c:v>8.666666666666675</c:v>
                </c:pt>
                <c:pt idx="81">
                  <c:v>10.6</c:v>
                </c:pt>
                <c:pt idx="82">
                  <c:v>13.25</c:v>
                </c:pt>
                <c:pt idx="84">
                  <c:v>16</c:v>
                </c:pt>
                <c:pt idx="85">
                  <c:v>16</c:v>
                </c:pt>
                <c:pt idx="86">
                  <c:v>16.125</c:v>
                </c:pt>
                <c:pt idx="87">
                  <c:v>15</c:v>
                </c:pt>
                <c:pt idx="88">
                  <c:v>19</c:v>
                </c:pt>
                <c:pt idx="89">
                  <c:v>14.928571428571416</c:v>
                </c:pt>
                <c:pt idx="91">
                  <c:v>14.5</c:v>
                </c:pt>
                <c:pt idx="93">
                  <c:v>16.5</c:v>
                </c:pt>
                <c:pt idx="94">
                  <c:v>16.75</c:v>
                </c:pt>
                <c:pt idx="95">
                  <c:v>15.5</c:v>
                </c:pt>
                <c:pt idx="97">
                  <c:v>18</c:v>
                </c:pt>
                <c:pt idx="98">
                  <c:v>19</c:v>
                </c:pt>
                <c:pt idx="99">
                  <c:v>18</c:v>
                </c:pt>
                <c:pt idx="100">
                  <c:v>17.166666666666668</c:v>
                </c:pt>
                <c:pt idx="101">
                  <c:v>17</c:v>
                </c:pt>
                <c:pt idx="102">
                  <c:v>9</c:v>
                </c:pt>
                <c:pt idx="103">
                  <c:v>17.5</c:v>
                </c:pt>
                <c:pt idx="105">
                  <c:v>16</c:v>
                </c:pt>
                <c:pt idx="106">
                  <c:v>18</c:v>
                </c:pt>
                <c:pt idx="107">
                  <c:v>16.2</c:v>
                </c:pt>
                <c:pt idx="108">
                  <c:v>15.625</c:v>
                </c:pt>
                <c:pt idx="109">
                  <c:v>14.3</c:v>
                </c:pt>
                <c:pt idx="112">
                  <c:v>16.8</c:v>
                </c:pt>
                <c:pt idx="113">
                  <c:v>20</c:v>
                </c:pt>
                <c:pt idx="114">
                  <c:v>15.375000000000007</c:v>
                </c:pt>
              </c:numCache>
            </c:numRef>
          </c:xVal>
          <c:yVal>
            <c:numRef>
              <c:f>Stillwater!$K$147:$K$261</c:f>
              <c:numCache>
                <c:formatCode>0.0</c:formatCode>
                <c:ptCount val="115"/>
                <c:pt idx="0">
                  <c:v>32.666666666666607</c:v>
                </c:pt>
                <c:pt idx="1">
                  <c:v>38</c:v>
                </c:pt>
                <c:pt idx="2">
                  <c:v>35.333333333333336</c:v>
                </c:pt>
                <c:pt idx="3">
                  <c:v>28</c:v>
                </c:pt>
                <c:pt idx="4">
                  <c:v>30</c:v>
                </c:pt>
                <c:pt idx="5">
                  <c:v>38.5</c:v>
                </c:pt>
                <c:pt idx="6">
                  <c:v>31</c:v>
                </c:pt>
                <c:pt idx="7">
                  <c:v>29.5</c:v>
                </c:pt>
                <c:pt idx="8">
                  <c:v>36</c:v>
                </c:pt>
                <c:pt idx="9">
                  <c:v>43</c:v>
                </c:pt>
                <c:pt idx="10">
                  <c:v>46</c:v>
                </c:pt>
                <c:pt idx="11">
                  <c:v>33.555555555555557</c:v>
                </c:pt>
                <c:pt idx="12">
                  <c:v>36.5</c:v>
                </c:pt>
                <c:pt idx="13">
                  <c:v>25.666666666666668</c:v>
                </c:pt>
                <c:pt idx="14">
                  <c:v>28</c:v>
                </c:pt>
                <c:pt idx="15">
                  <c:v>22</c:v>
                </c:pt>
                <c:pt idx="16">
                  <c:v>38</c:v>
                </c:pt>
                <c:pt idx="17">
                  <c:v>33.5</c:v>
                </c:pt>
                <c:pt idx="18">
                  <c:v>40</c:v>
                </c:pt>
                <c:pt idx="19">
                  <c:v>34.333333333333336</c:v>
                </c:pt>
                <c:pt idx="20">
                  <c:v>44.666666666666607</c:v>
                </c:pt>
                <c:pt idx="21">
                  <c:v>37.5</c:v>
                </c:pt>
                <c:pt idx="22">
                  <c:v>46.4</c:v>
                </c:pt>
                <c:pt idx="23">
                  <c:v>25</c:v>
                </c:pt>
                <c:pt idx="24">
                  <c:v>25</c:v>
                </c:pt>
                <c:pt idx="25">
                  <c:v>30.142857142857157</c:v>
                </c:pt>
                <c:pt idx="26">
                  <c:v>31.5</c:v>
                </c:pt>
                <c:pt idx="27">
                  <c:v>25.6</c:v>
                </c:pt>
                <c:pt idx="28">
                  <c:v>37</c:v>
                </c:pt>
                <c:pt idx="29">
                  <c:v>32</c:v>
                </c:pt>
                <c:pt idx="30">
                  <c:v>25</c:v>
                </c:pt>
                <c:pt idx="31">
                  <c:v>23.333333333333304</c:v>
                </c:pt>
                <c:pt idx="32">
                  <c:v>32</c:v>
                </c:pt>
                <c:pt idx="33">
                  <c:v>32</c:v>
                </c:pt>
                <c:pt idx="34">
                  <c:v>30.8</c:v>
                </c:pt>
                <c:pt idx="35">
                  <c:v>42</c:v>
                </c:pt>
                <c:pt idx="36">
                  <c:v>27</c:v>
                </c:pt>
                <c:pt idx="37">
                  <c:v>33</c:v>
                </c:pt>
                <c:pt idx="38">
                  <c:v>36</c:v>
                </c:pt>
                <c:pt idx="39">
                  <c:v>40.166666666666607</c:v>
                </c:pt>
                <c:pt idx="40">
                  <c:v>42.666666666666607</c:v>
                </c:pt>
                <c:pt idx="41">
                  <c:v>46.5</c:v>
                </c:pt>
                <c:pt idx="42">
                  <c:v>46</c:v>
                </c:pt>
                <c:pt idx="43">
                  <c:v>44.75</c:v>
                </c:pt>
                <c:pt idx="44">
                  <c:v>48</c:v>
                </c:pt>
                <c:pt idx="45">
                  <c:v>43.333333333333336</c:v>
                </c:pt>
                <c:pt idx="46">
                  <c:v>40.666666666666607</c:v>
                </c:pt>
                <c:pt idx="47">
                  <c:v>30.4</c:v>
                </c:pt>
                <c:pt idx="48">
                  <c:v>30.375</c:v>
                </c:pt>
                <c:pt idx="49">
                  <c:v>34.666666666666607</c:v>
                </c:pt>
                <c:pt idx="50">
                  <c:v>32.363636363636317</c:v>
                </c:pt>
                <c:pt idx="51">
                  <c:v>36</c:v>
                </c:pt>
                <c:pt idx="52">
                  <c:v>52.666666666666607</c:v>
                </c:pt>
                <c:pt idx="53">
                  <c:v>53</c:v>
                </c:pt>
                <c:pt idx="54">
                  <c:v>50</c:v>
                </c:pt>
                <c:pt idx="55">
                  <c:v>36.666666666666607</c:v>
                </c:pt>
                <c:pt idx="56">
                  <c:v>32.666666666666607</c:v>
                </c:pt>
                <c:pt idx="57">
                  <c:v>46.666666666666607</c:v>
                </c:pt>
                <c:pt idx="58">
                  <c:v>34.800000000000004</c:v>
                </c:pt>
                <c:pt idx="59">
                  <c:v>34.666666666666607</c:v>
                </c:pt>
                <c:pt idx="60">
                  <c:v>51</c:v>
                </c:pt>
                <c:pt idx="61">
                  <c:v>47.666666666666607</c:v>
                </c:pt>
                <c:pt idx="62">
                  <c:v>50</c:v>
                </c:pt>
                <c:pt idx="63">
                  <c:v>56</c:v>
                </c:pt>
                <c:pt idx="64">
                  <c:v>32.666666666666607</c:v>
                </c:pt>
                <c:pt idx="65">
                  <c:v>34.800000000000004</c:v>
                </c:pt>
                <c:pt idx="66">
                  <c:v>38.6</c:v>
                </c:pt>
                <c:pt idx="67">
                  <c:v>42.5</c:v>
                </c:pt>
                <c:pt idx="68">
                  <c:v>46.333333333333336</c:v>
                </c:pt>
                <c:pt idx="69">
                  <c:v>38</c:v>
                </c:pt>
                <c:pt idx="70">
                  <c:v>34.583333333333336</c:v>
                </c:pt>
                <c:pt idx="71">
                  <c:v>37.142857142857153</c:v>
                </c:pt>
                <c:pt idx="72">
                  <c:v>44.93333333333333</c:v>
                </c:pt>
                <c:pt idx="73">
                  <c:v>48</c:v>
                </c:pt>
                <c:pt idx="74">
                  <c:v>45.333333333333336</c:v>
                </c:pt>
                <c:pt idx="75">
                  <c:v>50.666666666666607</c:v>
                </c:pt>
                <c:pt idx="76">
                  <c:v>54</c:v>
                </c:pt>
                <c:pt idx="77">
                  <c:v>28.714285714285737</c:v>
                </c:pt>
                <c:pt idx="78">
                  <c:v>26</c:v>
                </c:pt>
                <c:pt idx="79">
                  <c:v>32.800000000000004</c:v>
                </c:pt>
                <c:pt idx="80">
                  <c:v>28.333333333333304</c:v>
                </c:pt>
                <c:pt idx="81">
                  <c:v>24.8</c:v>
                </c:pt>
                <c:pt idx="82">
                  <c:v>30</c:v>
                </c:pt>
                <c:pt idx="83">
                  <c:v>36</c:v>
                </c:pt>
                <c:pt idx="84">
                  <c:v>50.93333333333333</c:v>
                </c:pt>
                <c:pt idx="85">
                  <c:v>53.666666666666607</c:v>
                </c:pt>
                <c:pt idx="86">
                  <c:v>56.571428571428534</c:v>
                </c:pt>
                <c:pt idx="87">
                  <c:v>52</c:v>
                </c:pt>
                <c:pt idx="88">
                  <c:v>35.5</c:v>
                </c:pt>
                <c:pt idx="89">
                  <c:v>39</c:v>
                </c:pt>
                <c:pt idx="90">
                  <c:v>40</c:v>
                </c:pt>
                <c:pt idx="91">
                  <c:v>23.8</c:v>
                </c:pt>
                <c:pt idx="92">
                  <c:v>22.5</c:v>
                </c:pt>
                <c:pt idx="93">
                  <c:v>25.333333333333304</c:v>
                </c:pt>
                <c:pt idx="94">
                  <c:v>29</c:v>
                </c:pt>
                <c:pt idx="95">
                  <c:v>39</c:v>
                </c:pt>
                <c:pt idx="96">
                  <c:v>24</c:v>
                </c:pt>
                <c:pt idx="97">
                  <c:v>47.07692307692308</c:v>
                </c:pt>
                <c:pt idx="98">
                  <c:v>52.666666666666607</c:v>
                </c:pt>
                <c:pt idx="99">
                  <c:v>54</c:v>
                </c:pt>
                <c:pt idx="100">
                  <c:v>52</c:v>
                </c:pt>
                <c:pt idx="101">
                  <c:v>53</c:v>
                </c:pt>
                <c:pt idx="102">
                  <c:v>46</c:v>
                </c:pt>
                <c:pt idx="103">
                  <c:v>41</c:v>
                </c:pt>
                <c:pt idx="104">
                  <c:v>32</c:v>
                </c:pt>
                <c:pt idx="105">
                  <c:v>45</c:v>
                </c:pt>
                <c:pt idx="106">
                  <c:v>48</c:v>
                </c:pt>
                <c:pt idx="107">
                  <c:v>33.636363636363626</c:v>
                </c:pt>
                <c:pt idx="108">
                  <c:v>30.75</c:v>
                </c:pt>
                <c:pt idx="109">
                  <c:v>38.666666666666607</c:v>
                </c:pt>
                <c:pt idx="110">
                  <c:v>56</c:v>
                </c:pt>
                <c:pt idx="111">
                  <c:v>34</c:v>
                </c:pt>
                <c:pt idx="112">
                  <c:v>48.8</c:v>
                </c:pt>
                <c:pt idx="113">
                  <c:v>45.733333333333363</c:v>
                </c:pt>
                <c:pt idx="114">
                  <c:v>48.75</c:v>
                </c:pt>
              </c:numCache>
            </c:numRef>
          </c:yVal>
        </c:ser>
        <c:axId val="52498816"/>
        <c:axId val="52500736"/>
      </c:scatterChart>
      <c:valAx>
        <c:axId val="5249881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>
                    <a:latin typeface="Comic Sans MS" pitchFamily="66" charset="0"/>
                  </a:rPr>
                  <a:t>Substrate Score</a:t>
                </a:r>
              </a:p>
            </c:rich>
          </c:tx>
          <c:layout>
            <c:manualLayout>
              <c:xMode val="edge"/>
              <c:yMode val="edge"/>
              <c:x val="0.3133760817064829"/>
              <c:y val="0.92205337952248567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en-US"/>
          </a:p>
        </c:txPr>
        <c:crossAx val="52500736"/>
        <c:crosses val="autoZero"/>
        <c:crossBetween val="midCat"/>
      </c:valAx>
      <c:valAx>
        <c:axId val="52500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>
                    <a:latin typeface="Comic Sans MS" pitchFamily="66" charset="0"/>
                  </a:rPr>
                  <a:t>IBI Score</a:t>
                </a:r>
              </a:p>
            </c:rich>
          </c:tx>
          <c:layout>
            <c:manualLayout>
              <c:xMode val="edge"/>
              <c:yMode val="edge"/>
              <c:x val="2.6464901800375518E-2"/>
              <c:y val="0.38383889107220037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en-US"/>
          </a:p>
        </c:txPr>
        <c:crossAx val="52498816"/>
        <c:crosses val="autoZero"/>
        <c:crossBetween val="midCat"/>
      </c:valAx>
    </c:plotArea>
    <c:plotVisOnly val="1"/>
    <c:dispBlanksAs val="gap"/>
  </c:chart>
  <c:spPr>
    <a:solidFill>
      <a:prstClr val="white"/>
    </a:solidFill>
    <a:ln w="38100">
      <a:solidFill>
        <a:schemeClr val="tx1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0.28814</cdr:x>
      <cdr:y>0.93333</cdr:y>
    </cdr:from>
    <cdr:to>
      <cdr:x>0.84269</cdr:x>
      <cdr:y>0.99689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4267200"/>
          <a:ext cx="2493169" cy="290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Comic Sans MS" pitchFamily="66" charset="0"/>
            </a:rPr>
            <a:t>Percent</a:t>
          </a:r>
          <a:r>
            <a:rPr lang="en-US" sz="1400" baseline="0" dirty="0">
              <a:latin typeface="Comic Sans MS" pitchFamily="66" charset="0"/>
            </a:rPr>
            <a:t> of Forest Land </a:t>
          </a:r>
          <a:r>
            <a:rPr lang="en-US" sz="1400" baseline="0" dirty="0" smtClean="0">
              <a:latin typeface="Comic Sans MS" pitchFamily="66" charset="0"/>
            </a:rPr>
            <a:t>Use</a:t>
          </a:r>
          <a:endParaRPr lang="en-US" sz="1400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0.01744</cdr:x>
      <cdr:y>0.20763</cdr:y>
    </cdr:from>
    <cdr:to>
      <cdr:x>0.05641</cdr:x>
      <cdr:y>0.78215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332" y="1308575"/>
          <a:ext cx="338271" cy="3631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0.2963</cdr:y>
    </cdr:from>
    <cdr:to>
      <cdr:x>0.05077</cdr:x>
      <cdr:y>0.64147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-710170" y="1817178"/>
          <a:ext cx="1420339" cy="224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Comic Sans MS" pitchFamily="66" charset="0"/>
            </a:rPr>
            <a:t>QHEI</a:t>
          </a:r>
          <a:r>
            <a:rPr lang="en-US" sz="1400" baseline="0" dirty="0">
              <a:latin typeface="Comic Sans MS" pitchFamily="66" charset="0"/>
            </a:rPr>
            <a:t> </a:t>
          </a:r>
          <a:r>
            <a:rPr lang="en-US" sz="1400" dirty="0">
              <a:latin typeface="Comic Sans MS" pitchFamily="66" charset="0"/>
            </a:rPr>
            <a:t>Score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0.07937</cdr:x>
      <cdr:y>0</cdr:y>
    </cdr:from>
    <cdr:to>
      <cdr:x>0.90695</cdr:x>
      <cdr:y>0.14789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0"/>
          <a:ext cx="3972910" cy="597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Comic Sans MS" pitchFamily="66" charset="0"/>
            </a:rPr>
            <a:t>Habitat Quality Compared to </a:t>
          </a:r>
        </a:p>
        <a:p xmlns:a="http://schemas.openxmlformats.org/drawingml/2006/main">
          <a:pPr algn="ctr"/>
          <a:r>
            <a:rPr lang="en-US" sz="1600" dirty="0">
              <a:latin typeface="Comic Sans MS" pitchFamily="66" charset="0"/>
            </a:rPr>
            <a:t> </a:t>
          </a:r>
          <a:r>
            <a:rPr lang="en-US" sz="1600" dirty="0" smtClean="0">
              <a:latin typeface="Comic Sans MS" pitchFamily="66" charset="0"/>
            </a:rPr>
            <a:t>Agricultural </a:t>
          </a:r>
          <a:r>
            <a:rPr lang="en-US" sz="1600" dirty="0">
              <a:latin typeface="Comic Sans MS" pitchFamily="66" charset="0"/>
            </a:rPr>
            <a:t>Land</a:t>
          </a:r>
          <a:r>
            <a:rPr lang="en-US" sz="1600" baseline="0" dirty="0">
              <a:latin typeface="Comic Sans MS" pitchFamily="66" charset="0"/>
            </a:rPr>
            <a:t> Use</a:t>
          </a:r>
          <a:endParaRPr lang="en-US" sz="1600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0.22951</cdr:x>
      <cdr:y>0.6</cdr:y>
    </cdr:from>
    <cdr:to>
      <cdr:x>0.54098</cdr:x>
      <cdr:y>0.83333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1066800" y="2743200"/>
          <a:ext cx="1447800" cy="10668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dirty="0" smtClean="0"/>
            <a:t>-0.73 correlation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0.29375</cdr:x>
      <cdr:y>0</cdr:y>
    </cdr:from>
    <cdr:to>
      <cdr:x>0.76314</cdr:x>
      <cdr:y>0.13747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5167" y="0"/>
          <a:ext cx="4035023" cy="638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0" baseline="0" dirty="0">
              <a:latin typeface="Comic Sans MS" pitchFamily="66" charset="0"/>
            </a:rPr>
            <a:t>Water </a:t>
          </a:r>
          <a:r>
            <a:rPr lang="en-US" sz="1800" b="0" baseline="0" dirty="0">
              <a:latin typeface="Comic Sans MS" pitchFamily="66" charset="0"/>
              <a:ea typeface="+mn-ea"/>
              <a:cs typeface="+mn-cs"/>
            </a:rPr>
            <a:t>Clarity </a:t>
          </a:r>
          <a:r>
            <a:rPr lang="en-US" sz="1800" b="0" baseline="0" dirty="0">
              <a:latin typeface="Comic Sans MS" pitchFamily="66" charset="0"/>
            </a:rPr>
            <a:t>Compared to Agricultural Land Use </a:t>
          </a:r>
          <a:endParaRPr lang="en-US" sz="1800" b="0" dirty="0">
            <a:latin typeface="Comic Sans MS" pitchFamily="66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</cdr:x>
      <cdr:y>0.89124</cdr:y>
    </cdr:from>
    <cdr:to>
      <cdr:x>0.73333</cdr:x>
      <cdr:y>0.96186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3037" y="5617079"/>
          <a:ext cx="4281799" cy="445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0.39286</cdr:x>
      <cdr:y>0.89474</cdr:y>
    </cdr:from>
    <cdr:to>
      <cdr:x>0.80357</cdr:x>
      <cdr:y>0.9619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3886200"/>
          <a:ext cx="1752600" cy="291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Comic Sans MS" pitchFamily="66" charset="0"/>
            </a:rPr>
            <a:t>QHEI</a:t>
          </a:r>
          <a:r>
            <a:rPr lang="en-US" sz="1400" baseline="0" dirty="0">
              <a:latin typeface="Comic Sans MS" pitchFamily="66" charset="0"/>
            </a:rPr>
            <a:t> Score</a:t>
          </a:r>
          <a:endParaRPr lang="en-US" sz="1400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0.01436</cdr:x>
      <cdr:y>0.18186</cdr:y>
    </cdr:from>
    <cdr:to>
      <cdr:x>0.12377</cdr:x>
      <cdr:y>0.60377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481387" y="1209965"/>
          <a:ext cx="1548925" cy="464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Comic Sans MS" pitchFamily="66" charset="0"/>
            </a:rPr>
            <a:t>IB</a:t>
          </a:r>
          <a:r>
            <a:rPr lang="en-US" sz="1400" baseline="0" dirty="0">
              <a:latin typeface="Comic Sans MS" pitchFamily="66" charset="0"/>
            </a:rPr>
            <a:t>I Score </a:t>
          </a:r>
          <a:endParaRPr lang="en-US" sz="1400" dirty="0">
            <a:latin typeface="Comic Sans MS" pitchFamily="66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0.13081</cdr:x>
      <cdr:y>0.01754</cdr:y>
    </cdr:from>
    <cdr:to>
      <cdr:x>0.9722</cdr:x>
      <cdr:y>0.17803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399" y="76198"/>
          <a:ext cx="3431053" cy="697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Comic Sans MS" pitchFamily="66" charset="0"/>
            </a:rPr>
            <a:t>Fish Diversity Compared to Substrate</a:t>
          </a:r>
          <a:r>
            <a:rPr lang="en-US" sz="1600" baseline="0" dirty="0">
              <a:latin typeface="Comic Sans MS" pitchFamily="66" charset="0"/>
            </a:rPr>
            <a:t> Quality</a:t>
          </a:r>
          <a:endParaRPr lang="en-US" sz="1600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0.56604</cdr:x>
      <cdr:y>0.59649</cdr:y>
    </cdr:from>
    <cdr:to>
      <cdr:x>0.88679</cdr:x>
      <cdr:y>0.84211</cdr:y>
    </cdr:to>
    <cdr:sp macro="" textlink="">
      <cdr:nvSpPr>
        <cdr:cNvPr id="3" name="Teardrop 2"/>
        <cdr:cNvSpPr/>
      </cdr:nvSpPr>
      <cdr:spPr>
        <a:xfrm xmlns:a="http://schemas.openxmlformats.org/drawingml/2006/main">
          <a:off x="2286000" y="2590800"/>
          <a:ext cx="1295400" cy="1066800"/>
        </a:xfrm>
        <a:prstGeom xmlns:a="http://schemas.openxmlformats.org/drawingml/2006/main" prst="teardrop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0.58491</cdr:x>
      <cdr:y>0.63158</cdr:y>
    </cdr:from>
    <cdr:to>
      <cdr:x>0.9434</cdr:x>
      <cdr:y>0.80702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62200" y="2743200"/>
          <a:ext cx="1447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0.58 correlation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2FEB-B3FC-4E1D-A5F7-D3D0522312EB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FB4D-D2BD-4497-803B-723F36F011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for grain production,</a:t>
            </a:r>
            <a:r>
              <a:rPr lang="en-US" baseline="0" dirty="0" smtClean="0"/>
              <a:t> water power, and various mills</a:t>
            </a:r>
          </a:p>
          <a:p>
            <a:r>
              <a:rPr lang="en-US" baseline="0" dirty="0" smtClean="0"/>
              <a:t>………….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7FB4D-D2BD-4497-803B-723F36F011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When there is more agriculture in the watershed it tends to make the turbidity higher in the river . I think this because I compared data that has to deal with Secchi disk depth and the amount of agriculture surrounding the area that the test was taken. The Secchi disk is a black and white disk used to measure how deep a person can see into the water, or pretty much the clarity of the water.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7FB4D-D2BD-4497-803B-723F36F011C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6D3D-715C-453D-95A5-994C7B87FAE1}" type="datetimeFigureOut">
              <a:rPr lang="en-US" smtClean="0"/>
              <a:pPr/>
              <a:t>7/30/2010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152A-5D18-4ACF-A9E6-EFCE0F32A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YWSI2010\Students\Baird\stillwater river picture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-180701" y="-228658"/>
            <a:ext cx="9478042" cy="708665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143000" y="533400"/>
            <a:ext cx="66294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85725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543800" cy="1470025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Stillwater River Watershed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3810000"/>
            <a:ext cx="3962400" cy="1981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Group 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Deepthi Thumuluri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Caitlyn Baird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Sonia Pattisam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Conclusion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Parts of the Stillwater River Watershed are rated excellent, but it is still not the watershed we would like it to be.</a:t>
            </a:r>
          </a:p>
          <a:p>
            <a:r>
              <a:rPr lang="en-US" sz="2400" dirty="0" smtClean="0">
                <a:latin typeface="Comic Sans MS" pitchFamily="66" charset="0"/>
              </a:rPr>
              <a:t>You can help by: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Keeping vegetation thick in the riparian zone.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Cleaning up streams in your neighborhood.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Allowing a wide buffer zone around waterways.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There is an organization called the Stillwater Watershed Project, that is trying to help the Stillwater River.</a:t>
            </a:r>
          </a:p>
          <a:p>
            <a:pPr marL="0" lvl="1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F:\YWSI2010\Groups\Group5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76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381000"/>
            <a:ext cx="487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THANK YOU!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3000"/>
            <a:ext cx="2895600" cy="993559"/>
          </a:xfrm>
          <a:prstGeom prst="rect">
            <a:avLst/>
          </a:prstGeom>
          <a:noFill/>
          <a:ln w="825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4" name="Picture 6" descr="F:\YWSI2010\Images\ywsi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2362200" cy="308660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371600"/>
            <a:ext cx="31602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3476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t="5298" b="9934"/>
          <a:stretch>
            <a:fillRect/>
          </a:stretch>
        </p:blipFill>
        <p:spPr bwMode="auto">
          <a:xfrm>
            <a:off x="5486400" y="4876800"/>
            <a:ext cx="3009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Stillwater River Watershed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91200" cy="6172200"/>
          </a:xfrm>
        </p:spPr>
        <p:txBody>
          <a:bodyPr>
            <a:normAutofit fontScale="40000" lnSpcReduction="20000"/>
          </a:bodyPr>
          <a:lstStyle/>
          <a:p>
            <a:pPr marL="514350" indent="-51435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6000" i="1" u="sng" dirty="0" smtClean="0">
                <a:latin typeface="Comic Sans MS" pitchFamily="66" charset="0"/>
              </a:rPr>
              <a:t>Historically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</a:pPr>
            <a:r>
              <a:rPr lang="en-US" sz="6000" dirty="0" smtClean="0">
                <a:latin typeface="Comic Sans MS" pitchFamily="66" charset="0"/>
              </a:rPr>
              <a:t>The Shawnee and Miami tribes  once inhabited the area.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</a:pPr>
            <a:r>
              <a:rPr lang="en-US" sz="6000" dirty="0" smtClean="0">
                <a:latin typeface="Comic Sans MS" pitchFamily="66" charset="0"/>
              </a:rPr>
              <a:t>European settlers came in the 1600s.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</a:pPr>
            <a:r>
              <a:rPr lang="en-US" sz="6000" dirty="0" smtClean="0">
                <a:latin typeface="Comic Sans MS" pitchFamily="66" charset="0"/>
              </a:rPr>
              <a:t>Originally swampy, transferred into rich farmland in the 1800s.</a:t>
            </a:r>
          </a:p>
          <a:p>
            <a:pPr marL="514350" indent="-51435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6000" i="1" u="sng" dirty="0" smtClean="0">
                <a:latin typeface="Comic Sans MS" pitchFamily="66" charset="0"/>
              </a:rPr>
              <a:t>Today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</a:pPr>
            <a:r>
              <a:rPr lang="en-US" sz="6000" dirty="0" smtClean="0">
                <a:latin typeface="Comic Sans MS" pitchFamily="66" charset="0"/>
              </a:rPr>
              <a:t>Eighty percent of the watershed is cropland.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</a:pPr>
            <a:r>
              <a:rPr lang="en-US" sz="6000" dirty="0" smtClean="0">
                <a:latin typeface="Comic Sans MS" pitchFamily="66" charset="0"/>
              </a:rPr>
              <a:t>Has 313.4 miles of stream.</a:t>
            </a:r>
          </a:p>
          <a:p>
            <a:r>
              <a:rPr lang="en-US" sz="6000" dirty="0" smtClean="0">
                <a:latin typeface="Comic Sans MS" pitchFamily="66" charset="0"/>
              </a:rPr>
              <a:t>  In Darke, Shelby, Montgomery,   </a:t>
            </a:r>
          </a:p>
          <a:p>
            <a:pPr>
              <a:buNone/>
            </a:pPr>
            <a:r>
              <a:rPr lang="en-US" sz="6000" dirty="0" smtClean="0">
                <a:latin typeface="Comic Sans MS" pitchFamily="66" charset="0"/>
              </a:rPr>
              <a:t>      and Miami counties.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2052" name="Picture 4" descr="C:\Stillwater\GISfiles\landuse.jpg"/>
          <p:cNvPicPr>
            <a:picLocks noChangeAspect="1" noChangeArrowheads="1"/>
          </p:cNvPicPr>
          <p:nvPr/>
        </p:nvPicPr>
        <p:blipFill>
          <a:blip r:embed="rId3" cstate="print"/>
          <a:srcRect l="3806" t="7353" r="14360"/>
          <a:stretch>
            <a:fillRect/>
          </a:stretch>
        </p:blipFill>
        <p:spPr bwMode="auto">
          <a:xfrm>
            <a:off x="5791200" y="1219200"/>
            <a:ext cx="3200400" cy="52471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8290" t="-2073" r="20513" b="74310"/>
          <a:stretch>
            <a:fillRect/>
          </a:stretch>
        </p:blipFill>
        <p:spPr bwMode="auto">
          <a:xfrm>
            <a:off x="7125562" y="4572000"/>
            <a:ext cx="1795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we studied. . 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447800"/>
            <a:ext cx="4648200" cy="48307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Land use. For example, the percentage of land used for agriculture. </a:t>
            </a:r>
          </a:p>
          <a:p>
            <a:r>
              <a:rPr lang="en-US" sz="2400" dirty="0" smtClean="0">
                <a:latin typeface="Comic Sans MS" pitchFamily="66" charset="0"/>
              </a:rPr>
              <a:t>Turbidity, which is the muddiness of the water.</a:t>
            </a:r>
          </a:p>
          <a:p>
            <a:r>
              <a:rPr lang="en-US" sz="2400" dirty="0" smtClean="0">
                <a:latin typeface="Comic Sans MS" pitchFamily="66" charset="0"/>
              </a:rPr>
              <a:t>Secchi depth is used to measure the clarity of the water.</a:t>
            </a:r>
          </a:p>
          <a:p>
            <a:r>
              <a:rPr lang="en-US" sz="2400" dirty="0" smtClean="0">
                <a:latin typeface="Comic Sans MS" pitchFamily="66" charset="0"/>
              </a:rPr>
              <a:t>Fish diversity, which is measured in IBI.</a:t>
            </a:r>
          </a:p>
          <a:p>
            <a:r>
              <a:rPr lang="en-US" sz="2400" dirty="0" smtClean="0">
                <a:latin typeface="Comic Sans MS" pitchFamily="66" charset="0"/>
              </a:rPr>
              <a:t>Habitat quality, which is measured in QHEI.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 descr="F:\YWSI2010\Students\Baird\stillwater river picture 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-2667" r="20000"/>
          <a:stretch>
            <a:fillRect/>
          </a:stretch>
        </p:blipFill>
        <p:spPr bwMode="auto">
          <a:xfrm>
            <a:off x="304800" y="1676400"/>
            <a:ext cx="3523013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Deepthi’s Hypothesis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429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 increase in agriculture reduces the habitat quality.</a:t>
            </a:r>
          </a:p>
          <a:p>
            <a:r>
              <a:rPr lang="en-US" sz="2400" dirty="0" smtClean="0">
                <a:latin typeface="Comic Sans MS" pitchFamily="66" charset="0"/>
              </a:rPr>
              <a:t>QHEI is a measure of the physical habitat of the river and it’s surroundings.</a:t>
            </a:r>
          </a:p>
          <a:p>
            <a:r>
              <a:rPr lang="en-US" sz="2400" dirty="0" smtClean="0">
                <a:latin typeface="Comic Sans MS" pitchFamily="66" charset="0"/>
              </a:rPr>
              <a:t>Plowing the fields and clearing away natural vegetation creates erosion.</a:t>
            </a:r>
          </a:p>
          <a:p>
            <a:r>
              <a:rPr lang="en-US" sz="2400" dirty="0" smtClean="0">
                <a:latin typeface="Comic Sans MS" pitchFamily="66" charset="0"/>
              </a:rPr>
              <a:t>Channelizing streams alters the natural flow of the water.</a:t>
            </a:r>
          </a:p>
        </p:txBody>
      </p:sp>
      <p:pic>
        <p:nvPicPr>
          <p:cNvPr id="3078" name="Picture 6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447799" cy="1475324"/>
          </a:xfrm>
          <a:prstGeom prst="rect">
            <a:avLst/>
          </a:prstGeom>
          <a:noFill/>
        </p:spPr>
      </p:pic>
      <p:pic>
        <p:nvPicPr>
          <p:cNvPr id="3088" name="Picture 16" descr="C:\Documents and Settings\OSC\Local Settings\Temporary Internet Files\Content.IE5\NMZD9OO9\MP9004071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4196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Deepthi’s Conclusion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Evidence supports my hypothesis.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0" y="2133600"/>
          <a:ext cx="449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4495800" y="2133600"/>
          <a:ext cx="464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362200" y="48768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495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0.81 correlation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1C2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Caitlyn’s Hypothesis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More agricultural land use in the watershed leads to  turbid water.</a:t>
            </a:r>
          </a:p>
          <a:p>
            <a:r>
              <a:rPr lang="en-US" sz="2400" dirty="0" smtClean="0">
                <a:latin typeface="Comic Sans MS" pitchFamily="66" charset="0"/>
              </a:rPr>
              <a:t>I analyzed two different measurements: </a:t>
            </a:r>
            <a:r>
              <a:rPr lang="en-US" sz="2400" dirty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ecchi depth and non-filterable solids.</a:t>
            </a:r>
          </a:p>
          <a:p>
            <a:r>
              <a:rPr lang="en-US" sz="2400" dirty="0" smtClean="0">
                <a:latin typeface="Comic Sans MS" pitchFamily="66" charset="0"/>
              </a:rPr>
              <a:t>Non-filterable solids are sediments that are suspended in the water.</a:t>
            </a:r>
          </a:p>
          <a:p>
            <a:r>
              <a:rPr lang="en-US" sz="2400" dirty="0" smtClean="0">
                <a:latin typeface="Comic Sans MS" pitchFamily="66" charset="0"/>
              </a:rPr>
              <a:t>Secchi depth is measured by </a:t>
            </a:r>
          </a:p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lowering a Secchi disk into the</a:t>
            </a:r>
          </a:p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water.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708275" y="4267200"/>
            <a:ext cx="39023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Caitlyn’s Conclusion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There is evidence that agricultural land use in the watershed does correlate with turbidity. 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1828800"/>
          <a:ext cx="859631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rapezoid 4"/>
          <p:cNvSpPr/>
          <p:nvPr/>
        </p:nvSpPr>
        <p:spPr>
          <a:xfrm>
            <a:off x="1905000" y="4953000"/>
            <a:ext cx="1828800" cy="685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495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-0.66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correlation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Sonia’s Hypothesis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3886200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High quality habitat leads to an increase in fish diversity. </a:t>
            </a:r>
          </a:p>
          <a:p>
            <a:r>
              <a:rPr lang="en-US" sz="2400" dirty="0" smtClean="0">
                <a:latin typeface="Comic Sans MS" pitchFamily="66" charset="0"/>
              </a:rPr>
              <a:t>A good habitat leads to </a:t>
            </a:r>
            <a:r>
              <a:rPr lang="en-US" sz="2400" dirty="0" smtClean="0">
                <a:latin typeface="Comic Sans MS" pitchFamily="66" charset="0"/>
              </a:rPr>
              <a:t>a healthy fish population.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Substrate is the habitat at the bottom of the stream, good substrates have rocky bottoms.  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267200" y="1371600"/>
            <a:ext cx="4468872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Sonia’s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Research shows that fish diversity and habitat quality do correlate.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2133600"/>
          <a:ext cx="426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572000" y="2133600"/>
          <a:ext cx="403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ardrop 5"/>
          <p:cNvSpPr/>
          <p:nvPr/>
        </p:nvSpPr>
        <p:spPr>
          <a:xfrm>
            <a:off x="2667000" y="4724400"/>
            <a:ext cx="1295400" cy="990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487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0.68 correlation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552</Words>
  <Application>Microsoft Office PowerPoint</Application>
  <PresentationFormat>On-screen Show (4:3)</PresentationFormat>
  <Paragraphs>80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Stillwater River Watershed</vt:lpstr>
      <vt:lpstr>Stillwater River Watershed</vt:lpstr>
      <vt:lpstr>What we studied. . . </vt:lpstr>
      <vt:lpstr>Deepthi’s Hypothesis</vt:lpstr>
      <vt:lpstr>Deepthi’s Conclusion</vt:lpstr>
      <vt:lpstr>Caitlyn’s Hypothesis</vt:lpstr>
      <vt:lpstr>Caitlyn’s Conclusion</vt:lpstr>
      <vt:lpstr>Sonia’s Hypothesis</vt:lpstr>
      <vt:lpstr>Sonia’s Conclusion</vt:lpstr>
      <vt:lpstr>Conclusion</vt:lpstr>
      <vt:lpstr>Slide 11</vt:lpstr>
    </vt:vector>
  </TitlesOfParts>
  <Company>The Ohio Supercomputer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OSC</dc:creator>
  <cp:lastModifiedBy>OSC</cp:lastModifiedBy>
  <cp:revision>68</cp:revision>
  <dcterms:created xsi:type="dcterms:W3CDTF">2010-07-29T17:53:03Z</dcterms:created>
  <dcterms:modified xsi:type="dcterms:W3CDTF">2010-07-30T20:27:46Z</dcterms:modified>
</cp:coreProperties>
</file>