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tmp" ContentType="image/p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notesMasterIdLst>
    <p:notesMasterId r:id="rId34"/>
  </p:notesMasterIdLst>
  <p:sldIdLst>
    <p:sldId id="271" r:id="rId3"/>
    <p:sldId id="256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87" r:id="rId14"/>
    <p:sldId id="288" r:id="rId15"/>
    <p:sldId id="290" r:id="rId16"/>
    <p:sldId id="294" r:id="rId17"/>
    <p:sldId id="291" r:id="rId18"/>
    <p:sldId id="292" r:id="rId19"/>
    <p:sldId id="293" r:id="rId20"/>
    <p:sldId id="276" r:id="rId21"/>
    <p:sldId id="272" r:id="rId22"/>
    <p:sldId id="278" r:id="rId23"/>
    <p:sldId id="277" r:id="rId24"/>
    <p:sldId id="279" r:id="rId25"/>
    <p:sldId id="273" r:id="rId26"/>
    <p:sldId id="274" r:id="rId27"/>
    <p:sldId id="275" r:id="rId28"/>
    <p:sldId id="281" r:id="rId29"/>
    <p:sldId id="286" r:id="rId30"/>
    <p:sldId id="296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F6E990-FD78-46A6-A78B-068319026365}">
          <p14:sldIdLst>
            <p14:sldId id="271"/>
            <p14:sldId id="256"/>
            <p14:sldId id="260"/>
            <p14:sldId id="258"/>
            <p14:sldId id="261"/>
            <p14:sldId id="262"/>
            <p14:sldId id="264"/>
            <p14:sldId id="265"/>
            <p14:sldId id="266"/>
            <p14:sldId id="267"/>
            <p14:sldId id="268"/>
            <p14:sldId id="287"/>
            <p14:sldId id="288"/>
            <p14:sldId id="290"/>
            <p14:sldId id="294"/>
            <p14:sldId id="291"/>
            <p14:sldId id="292"/>
            <p14:sldId id="293"/>
            <p14:sldId id="276"/>
            <p14:sldId id="272"/>
            <p14:sldId id="278"/>
            <p14:sldId id="277"/>
            <p14:sldId id="279"/>
            <p14:sldId id="273"/>
            <p14:sldId id="274"/>
            <p14:sldId id="275"/>
            <p14:sldId id="281"/>
            <p14:sldId id="286"/>
            <p14:sldId id="296"/>
            <p14:sldId id="298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58" d="100"/>
          <a:sy n="58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B4194-4EB8-45C8-B47A-31D60297983F}" type="datetimeFigureOut">
              <a:rPr lang="en-US" smtClean="0"/>
              <a:t>7/2/12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6BD9-B707-422E-843C-A0699021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0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6BD9-B707-422E-843C-A0699021ED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4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3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E7FB16-C3D0-4C26-A3C4-01854F4C8189}" type="datetimeFigureOut">
              <a:rPr lang="en-US" smtClean="0"/>
              <a:t>7/2/12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28059C-7284-4ACE-9244-3728D3D4766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4" Type="http://schemas.openxmlformats.org/officeDocument/2006/relationships/image" Target="../media/image15.tmp"/><Relationship Id="rId5" Type="http://schemas.openxmlformats.org/officeDocument/2006/relationships/image" Target="../media/image16.tm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tmp"/><Relationship Id="rId3" Type="http://schemas.openxmlformats.org/officeDocument/2006/relationships/image" Target="../media/image15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20.tm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4572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00FF00"/>
                </a:solidFill>
              </a:rPr>
              <a:t>I.D.C.@Glenn-bash-3.2:</a:t>
            </a:r>
            <a:br>
              <a:rPr lang="en-US" sz="1800" dirty="0" smtClean="0">
                <a:solidFill>
                  <a:srgbClr val="00FF00"/>
                </a:solidFill>
              </a:rPr>
            </a:b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-7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+mj-lt"/>
              </a:rPr>
              <a:t>./Welcome</a:t>
            </a:r>
            <a:endParaRPr lang="en-US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931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Loading.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919056"/>
            <a:ext cx="69896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########################################################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#                                                Welcome !             		               #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#						               #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#                                                We are the                                                  #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#                                      Internet Defense Council                                    #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#  Jared McCollum, Aidan Globus, Isaac Luther, and </a:t>
            </a:r>
            <a:r>
              <a:rPr lang="en-US" dirty="0" err="1" smtClean="0">
                <a:solidFill>
                  <a:srgbClr val="00FF00"/>
                </a:solidFill>
              </a:rPr>
              <a:t>Pranav</a:t>
            </a:r>
            <a:r>
              <a:rPr lang="en-US" dirty="0" smtClean="0">
                <a:solidFill>
                  <a:srgbClr val="00FF00"/>
                </a:solidFill>
              </a:rPr>
              <a:t> Shankar #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#         						               #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#                     					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00FF00"/>
                </a:solidFill>
              </a:rPr>
              <a:t>              #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########################################################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562600" y="52422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Loading Presentation.ppt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931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.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931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.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 Security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/>
          <a:lstStyle/>
          <a:p>
            <a:r>
              <a:rPr lang="en-US" dirty="0" err="1" smtClean="0"/>
              <a:t>Wireshark</a:t>
            </a:r>
            <a:r>
              <a:rPr lang="en-US" dirty="0"/>
              <a:t> </a:t>
            </a:r>
            <a:r>
              <a:rPr lang="en-US" dirty="0" smtClean="0"/>
              <a:t>- monitors all information entering and leaving the computer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Snort - detects intrusions into the system and logs them for further examination on servers AND networks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1295402" cy="129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4273549"/>
            <a:ext cx="4651376" cy="258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496561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http://www.wireshark.org/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http://www.snort.org/</a:t>
            </a:r>
          </a:p>
        </p:txBody>
      </p:sp>
    </p:spTree>
    <p:extLst>
      <p:ext uri="{BB962C8B-B14F-4D97-AF65-F5344CB8AC3E}">
        <p14:creationId xmlns:p14="http://schemas.microsoft.com/office/powerpoint/2010/main" val="40798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 Security Tools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Perl - programming language used for web development and interfacing with servers, files and databases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MySQL - engine used for managing databases on a server or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1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 Log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1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Generate attack log identical to real log file</a:t>
            </a:r>
          </a:p>
          <a:p>
            <a:endParaRPr lang="en-US" dirty="0" smtClean="0"/>
          </a:p>
          <a:p>
            <a:r>
              <a:rPr lang="en-US" dirty="0" smtClean="0"/>
              <a:t>Randomly select IP address from list</a:t>
            </a:r>
          </a:p>
          <a:p>
            <a:endParaRPr lang="en-US" dirty="0" smtClean="0"/>
          </a:p>
          <a:p>
            <a:r>
              <a:rPr lang="en-US" dirty="0" smtClean="0"/>
              <a:t>Randomly select network protocol</a:t>
            </a:r>
          </a:p>
          <a:p>
            <a:endParaRPr lang="en-US" dirty="0" smtClean="0"/>
          </a:p>
          <a:p>
            <a:r>
              <a:rPr lang="en-US" dirty="0" smtClean="0"/>
              <a:t>Randomly generate timestamps in chronological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9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aac\Dropbox\SI2012 Network\Final Compile\Jared\Code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6" y="2927"/>
            <a:ext cx="7667224" cy="68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9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 flipH="1">
            <a:off x="152400" y="103631"/>
            <a:ext cx="4343400" cy="88696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6405" y="1504761"/>
            <a:ext cx="1913138" cy="761999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Select corresponding country</a:t>
            </a:r>
          </a:p>
        </p:txBody>
      </p:sp>
      <p:sp>
        <p:nvSpPr>
          <p:cNvPr id="7" name="Oval 6"/>
          <p:cNvSpPr/>
          <p:nvPr/>
        </p:nvSpPr>
        <p:spPr>
          <a:xfrm>
            <a:off x="6223256" y="187633"/>
            <a:ext cx="2438400" cy="126062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Select attack type from uneven distribution based on country</a:t>
            </a:r>
          </a:p>
        </p:txBody>
      </p:sp>
      <p:sp>
        <p:nvSpPr>
          <p:cNvPr id="8" name="Oval 7"/>
          <p:cNvSpPr/>
          <p:nvPr/>
        </p:nvSpPr>
        <p:spPr>
          <a:xfrm>
            <a:off x="6623306" y="2527435"/>
            <a:ext cx="1638300" cy="89812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Randomly select a protocol</a:t>
            </a:r>
          </a:p>
        </p:txBody>
      </p:sp>
      <p:sp>
        <p:nvSpPr>
          <p:cNvPr id="9" name="Oval 8"/>
          <p:cNvSpPr/>
          <p:nvPr/>
        </p:nvSpPr>
        <p:spPr>
          <a:xfrm>
            <a:off x="3352800" y="2271087"/>
            <a:ext cx="2095500" cy="1410822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Generate frequency, fluctuating differently depending on location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2258569"/>
            <a:ext cx="2024374" cy="1435857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Calculate threat level from frequency and attack type</a:t>
            </a:r>
          </a:p>
        </p:txBody>
      </p:sp>
      <p:sp>
        <p:nvSpPr>
          <p:cNvPr id="12" name="Oval 11"/>
          <p:cNvSpPr/>
          <p:nvPr/>
        </p:nvSpPr>
        <p:spPr>
          <a:xfrm>
            <a:off x="279400" y="5220822"/>
            <a:ext cx="1905000" cy="10668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Print out to file</a:t>
            </a:r>
          </a:p>
        </p:txBody>
      </p:sp>
      <p:cxnSp>
        <p:nvCxnSpPr>
          <p:cNvPr id="14" name="Straight Arrow Connector 13"/>
          <p:cNvCxnSpPr>
            <a:stCxn id="4" idx="6"/>
            <a:endCxn id="5" idx="2"/>
          </p:cNvCxnSpPr>
          <p:nvPr/>
        </p:nvCxnSpPr>
        <p:spPr>
          <a:xfrm flipH="1">
            <a:off x="1296405" y="1237664"/>
            <a:ext cx="138695" cy="648097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 flipV="1">
            <a:off x="3209543" y="817947"/>
            <a:ext cx="3013713" cy="1067814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8" idx="0"/>
          </p:cNvCxnSpPr>
          <p:nvPr/>
        </p:nvCxnSpPr>
        <p:spPr>
          <a:xfrm>
            <a:off x="7442456" y="1448261"/>
            <a:ext cx="0" cy="1079174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9" idx="6"/>
          </p:cNvCxnSpPr>
          <p:nvPr/>
        </p:nvCxnSpPr>
        <p:spPr>
          <a:xfrm flipH="1">
            <a:off x="5448300" y="2976498"/>
            <a:ext cx="1175006" cy="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4"/>
            <a:endCxn id="12" idx="0"/>
          </p:cNvCxnSpPr>
          <p:nvPr/>
        </p:nvCxnSpPr>
        <p:spPr>
          <a:xfrm flipH="1">
            <a:off x="1231900" y="3694426"/>
            <a:ext cx="8887" cy="1526396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9" idx="2"/>
            <a:endCxn id="10" idx="6"/>
          </p:cNvCxnSpPr>
          <p:nvPr/>
        </p:nvCxnSpPr>
        <p:spPr>
          <a:xfrm flipH="1">
            <a:off x="2252974" y="2976498"/>
            <a:ext cx="1099826" cy="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80292"/>
            <a:ext cx="4153480" cy="6954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5900" y="875714"/>
            <a:ext cx="1219200" cy="7239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Select an IP address</a:t>
            </a:r>
          </a:p>
        </p:txBody>
      </p:sp>
      <p:sp>
        <p:nvSpPr>
          <p:cNvPr id="126" name="Rounded Rectangle 125"/>
          <p:cNvSpPr/>
          <p:nvPr/>
        </p:nvSpPr>
        <p:spPr>
          <a:xfrm flipH="1">
            <a:off x="2988697" y="1517461"/>
            <a:ext cx="4343400" cy="7536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9" y="1541786"/>
            <a:ext cx="4086796" cy="7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aac\Dropbox\SI2012 Network\Final Compile\Jared\Log Sample Si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459"/>
            <a:ext cx="9144000" cy="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14400" y="2247900"/>
            <a:ext cx="0" cy="952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325" y="5084986"/>
            <a:ext cx="153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Attack Type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4713468"/>
            <a:ext cx="1257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0823" y="20632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0023" y="169390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 IP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99884" y="533400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Country Originated From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6223" y="584661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Threat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34300" y="5084986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8" idx="0"/>
          </p:cNvCxnSpPr>
          <p:nvPr/>
        </p:nvCxnSpPr>
        <p:spPr>
          <a:xfrm flipV="1">
            <a:off x="1309253" y="3401869"/>
            <a:ext cx="1357747" cy="16831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</p:cNvCxnSpPr>
          <p:nvPr/>
        </p:nvCxnSpPr>
        <p:spPr>
          <a:xfrm flipH="1" flipV="1">
            <a:off x="4343400" y="3401869"/>
            <a:ext cx="171450" cy="13115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 flipH="1">
            <a:off x="5257800" y="2432566"/>
            <a:ext cx="202623" cy="7678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</p:cNvCxnSpPr>
          <p:nvPr/>
        </p:nvCxnSpPr>
        <p:spPr>
          <a:xfrm>
            <a:off x="6946323" y="2063234"/>
            <a:ext cx="38100" cy="11371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077200" y="902732"/>
            <a:ext cx="0" cy="23057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V="1">
            <a:off x="6984423" y="3401869"/>
            <a:ext cx="1454727" cy="244474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>
            <a:stCxn id="14" idx="0"/>
          </p:cNvCxnSpPr>
          <p:nvPr/>
        </p:nvCxnSpPr>
        <p:spPr>
          <a:xfrm flipV="1">
            <a:off x="8439150" y="3401869"/>
            <a:ext cx="247650" cy="16831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0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aac\Dropbox\SI2012 Network\Final Compile\Jared\Log 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640"/>
            <a:ext cx="9161594" cy="573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4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the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1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Parsing the Attack Log: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Compile the attack log into an organized list</a:t>
            </a:r>
          </a:p>
          <a:p>
            <a:endParaRPr lang="en-US" sz="2400" dirty="0" smtClean="0"/>
          </a:p>
          <a:p>
            <a:r>
              <a:rPr lang="en-US" sz="2400" dirty="0" smtClean="0"/>
              <a:t>Calculate “Danger Level” of each entry</a:t>
            </a:r>
          </a:p>
          <a:p>
            <a:endParaRPr lang="en-US" sz="2400" dirty="0" smtClean="0"/>
          </a:p>
          <a:p>
            <a:r>
              <a:rPr lang="en-US" sz="2400" dirty="0" smtClean="0"/>
              <a:t>Calculate the Threshold level</a:t>
            </a:r>
          </a:p>
          <a:p>
            <a:endParaRPr lang="en-US" sz="2400" dirty="0" smtClean="0"/>
          </a:p>
          <a:p>
            <a:r>
              <a:rPr lang="en-US" sz="2400" dirty="0" smtClean="0"/>
              <a:t>Compile threats into a table</a:t>
            </a:r>
          </a:p>
          <a:p>
            <a:endParaRPr lang="en-US" sz="2400" dirty="0" smtClean="0"/>
          </a:p>
          <a:p>
            <a:r>
              <a:rPr lang="en-US" sz="2400" dirty="0" smtClean="0"/>
              <a:t>Import tables into MySQL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163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67374">
            <a:off x="2896108" y="626258"/>
            <a:ext cx="6206561" cy="609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NETWORK FORENSICS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4770624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Ohio Supercomputer Center</a:t>
            </a:r>
          </a:p>
          <a:p>
            <a:pPr algn="ctr"/>
            <a:r>
              <a:rPr lang="en-US" sz="2800" dirty="0" smtClean="0"/>
              <a:t>SI 2012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180272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MEMBERS:</a:t>
            </a:r>
          </a:p>
          <a:p>
            <a:r>
              <a:rPr lang="en-US" dirty="0" smtClean="0"/>
              <a:t>          Jared McCollum</a:t>
            </a:r>
          </a:p>
          <a:p>
            <a:r>
              <a:rPr lang="en-US" dirty="0" smtClean="0"/>
              <a:t>          Isaac Luther</a:t>
            </a:r>
          </a:p>
          <a:p>
            <a:r>
              <a:rPr lang="en-US" dirty="0" smtClean="0"/>
              <a:t>          </a:t>
            </a:r>
            <a:r>
              <a:rPr lang="en-US" dirty="0" err="1" smtClean="0"/>
              <a:t>Pranav</a:t>
            </a:r>
            <a:r>
              <a:rPr lang="en-US" dirty="0" smtClean="0"/>
              <a:t> Shankar</a:t>
            </a:r>
          </a:p>
          <a:p>
            <a:r>
              <a:rPr lang="en-US" dirty="0" smtClean="0"/>
              <a:t>          Aidan Globus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191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MENTORS:</a:t>
            </a:r>
          </a:p>
          <a:p>
            <a:r>
              <a:rPr lang="en-US" dirty="0"/>
              <a:t> </a:t>
            </a:r>
            <a:r>
              <a:rPr lang="en-US" dirty="0" smtClean="0"/>
              <a:t>         Dr. Prasad </a:t>
            </a:r>
            <a:r>
              <a:rPr lang="en-US" dirty="0" err="1" smtClean="0"/>
              <a:t>Calyam</a:t>
            </a:r>
            <a:endParaRPr lang="en-US" dirty="0" smtClean="0"/>
          </a:p>
          <a:p>
            <a:r>
              <a:rPr lang="en-US" dirty="0" smtClean="0"/>
              <a:t>          </a:t>
            </a:r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Selvadhurai</a:t>
            </a:r>
            <a:endParaRPr lang="en-US" dirty="0" smtClean="0"/>
          </a:p>
          <a:p>
            <a:r>
              <a:rPr lang="en-US" dirty="0" smtClean="0"/>
              <a:t>          Dr. </a:t>
            </a:r>
            <a:r>
              <a:rPr lang="en-US" dirty="0" err="1" smtClean="0"/>
              <a:t>Marcio</a:t>
            </a:r>
            <a:r>
              <a:rPr lang="en-US" dirty="0" smtClean="0"/>
              <a:t> </a:t>
            </a:r>
            <a:r>
              <a:rPr lang="en-US" dirty="0" err="1" smtClean="0"/>
              <a:t>Faerman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743200"/>
            <a:ext cx="3733801" cy="35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6" y="321634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Plan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Load log file into our Perl code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Organize anomalies into a list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Modify Danger Level based upon certain parameters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Organize data into 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Upload table to MySQL database</a:t>
            </a:r>
          </a:p>
        </p:txBody>
      </p:sp>
    </p:spTree>
    <p:extLst>
      <p:ext uri="{BB962C8B-B14F-4D97-AF65-F5344CB8AC3E}">
        <p14:creationId xmlns:p14="http://schemas.microsoft.com/office/powerpoint/2010/main" val="105898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1029" y="1828800"/>
            <a:ext cx="7848600" cy="2971800"/>
            <a:chOff x="304800" y="1295400"/>
            <a:chExt cx="7848600" cy="2971800"/>
          </a:xfrm>
        </p:grpSpPr>
        <p:sp>
          <p:nvSpPr>
            <p:cNvPr id="4" name="Oval 3"/>
            <p:cNvSpPr/>
            <p:nvPr/>
          </p:nvSpPr>
          <p:spPr>
            <a:xfrm>
              <a:off x="304800" y="1295400"/>
              <a:ext cx="19050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Gather data from log file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905000" y="3124200"/>
              <a:ext cx="17526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Parse Data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657600" y="1447800"/>
              <a:ext cx="20574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Put data into array</a:t>
              </a:r>
            </a:p>
          </p:txBody>
        </p:sp>
        <p:cxnSp>
          <p:nvCxnSpPr>
            <p:cNvPr id="8" name="Straight Arrow Connector 7"/>
            <p:cNvCxnSpPr>
              <a:stCxn id="4" idx="5"/>
              <a:endCxn id="5" idx="1"/>
            </p:cNvCxnSpPr>
            <p:nvPr/>
          </p:nvCxnSpPr>
          <p:spPr>
            <a:xfrm>
              <a:off x="1930819" y="2140930"/>
              <a:ext cx="230843" cy="1106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7"/>
              <a:endCxn id="6" idx="3"/>
            </p:cNvCxnSpPr>
            <p:nvPr/>
          </p:nvCxnSpPr>
          <p:spPr>
            <a:xfrm flipV="1">
              <a:off x="3400938" y="2358371"/>
              <a:ext cx="557961" cy="88858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019800" y="3124200"/>
              <a:ext cx="21336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Display array in proper form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6" idx="5"/>
              <a:endCxn id="11" idx="1"/>
            </p:cNvCxnSpPr>
            <p:nvPr/>
          </p:nvCxnSpPr>
          <p:spPr>
            <a:xfrm>
              <a:off x="5413701" y="2358371"/>
              <a:ext cx="918557" cy="933217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991100" y="5334000"/>
            <a:ext cx="1181100" cy="616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IP Address</a:t>
            </a:r>
          </a:p>
        </p:txBody>
      </p:sp>
      <p:sp>
        <p:nvSpPr>
          <p:cNvPr id="14" name="Oval 13"/>
          <p:cNvSpPr/>
          <p:nvPr/>
        </p:nvSpPr>
        <p:spPr>
          <a:xfrm>
            <a:off x="6248400" y="5486400"/>
            <a:ext cx="1219200" cy="6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Type of Attack</a:t>
            </a:r>
          </a:p>
        </p:txBody>
      </p:sp>
      <p:sp>
        <p:nvSpPr>
          <p:cNvPr id="15" name="Oval 14"/>
          <p:cNvSpPr/>
          <p:nvPr/>
        </p:nvSpPr>
        <p:spPr>
          <a:xfrm>
            <a:off x="7482314" y="5486400"/>
            <a:ext cx="10520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Danger Level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65871" y="4876800"/>
            <a:ext cx="366286" cy="6096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21229" y="4724400"/>
            <a:ext cx="518052" cy="6096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34200" y="4914900"/>
            <a:ext cx="0" cy="5334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6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0442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Explanation of the Danger Level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42418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Wanted Danger Level to represent frequency, time, and logged Threat Level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Danger Level =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Allowed us to represent all “Danger” factors in one variable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43200" y="2795644"/>
            <a:ext cx="4114800" cy="785756"/>
            <a:chOff x="2514600" y="2128954"/>
            <a:chExt cx="4114800" cy="78575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43200" y="2514600"/>
              <a:ext cx="3581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128954"/>
              <a:ext cx="411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((Frequency/Time) + Threat Level)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8600" y="25146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</p:grpSp>
      <p:pic>
        <p:nvPicPr>
          <p:cNvPr id="12" name="Picture 11" descr="Threat me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488872"/>
            <a:ext cx="1447800" cy="21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295400"/>
            <a:ext cx="1905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1.Gather data from log file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05000" y="2140930"/>
            <a:ext cx="1752600" cy="1821470"/>
            <a:chOff x="1905000" y="2140930"/>
            <a:chExt cx="1752600" cy="1821470"/>
          </a:xfrm>
        </p:grpSpPr>
        <p:sp>
          <p:nvSpPr>
            <p:cNvPr id="5" name="Oval 4"/>
            <p:cNvSpPr/>
            <p:nvPr/>
          </p:nvSpPr>
          <p:spPr>
            <a:xfrm>
              <a:off x="1905000" y="3124200"/>
              <a:ext cx="17526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2.Parse Data with Threshold</a:t>
              </a:r>
            </a:p>
          </p:txBody>
        </p:sp>
        <p:cxnSp>
          <p:nvCxnSpPr>
            <p:cNvPr id="7" name="Straight Arrow Connector 6"/>
            <p:cNvCxnSpPr>
              <a:stCxn id="4" idx="5"/>
              <a:endCxn id="5" idx="1"/>
            </p:cNvCxnSpPr>
            <p:nvPr/>
          </p:nvCxnSpPr>
          <p:spPr>
            <a:xfrm>
              <a:off x="1930819" y="2140930"/>
              <a:ext cx="230843" cy="1106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915027" y="2053571"/>
            <a:ext cx="2152773" cy="2480329"/>
            <a:chOff x="6915027" y="2053571"/>
            <a:chExt cx="2152773" cy="2480329"/>
          </a:xfrm>
        </p:grpSpPr>
        <p:sp>
          <p:nvSpPr>
            <p:cNvPr id="9" name="Oval 8"/>
            <p:cNvSpPr/>
            <p:nvPr/>
          </p:nvSpPr>
          <p:spPr>
            <a:xfrm>
              <a:off x="6934200" y="3390900"/>
              <a:ext cx="21336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5.Display array in proper form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6" idx="5"/>
              <a:endCxn id="9" idx="1"/>
            </p:cNvCxnSpPr>
            <p:nvPr/>
          </p:nvCxnSpPr>
          <p:spPr>
            <a:xfrm>
              <a:off x="6915027" y="2053571"/>
              <a:ext cx="331631" cy="15047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333500" y="1931901"/>
            <a:ext cx="4229100" cy="4240299"/>
            <a:chOff x="1333500" y="1931901"/>
            <a:chExt cx="4229100" cy="4240299"/>
          </a:xfrm>
        </p:grpSpPr>
        <p:cxnSp>
          <p:nvCxnSpPr>
            <p:cNvPr id="8" name="Straight Arrow Connector 7"/>
            <p:cNvCxnSpPr>
              <a:stCxn id="5" idx="7"/>
              <a:endCxn id="24" idx="3"/>
            </p:cNvCxnSpPr>
            <p:nvPr/>
          </p:nvCxnSpPr>
          <p:spPr>
            <a:xfrm flipV="1">
              <a:off x="3400938" y="2948457"/>
              <a:ext cx="145398" cy="298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333500" y="4724400"/>
              <a:ext cx="1752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2.5Get IP’s and look for repeats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5" idx="4"/>
              <a:endCxn id="11" idx="0"/>
            </p:cNvCxnSpPr>
            <p:nvPr/>
          </p:nvCxnSpPr>
          <p:spPr>
            <a:xfrm flipH="1">
              <a:off x="2209800" y="3962400"/>
              <a:ext cx="57150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200400" y="1931901"/>
              <a:ext cx="2362200" cy="11909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3.Apply algorithm to remove false alarms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58926" y="1143000"/>
            <a:ext cx="2057400" cy="1066800"/>
            <a:chOff x="5158926" y="1143000"/>
            <a:chExt cx="2057400" cy="1066800"/>
          </a:xfrm>
        </p:grpSpPr>
        <p:sp>
          <p:nvSpPr>
            <p:cNvPr id="6" name="Oval 5"/>
            <p:cNvSpPr/>
            <p:nvPr/>
          </p:nvSpPr>
          <p:spPr>
            <a:xfrm>
              <a:off x="5158926" y="1143000"/>
              <a:ext cx="20574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4.Put data into array</a:t>
              </a:r>
            </a:p>
          </p:txBody>
        </p:sp>
        <p:cxnSp>
          <p:nvCxnSpPr>
            <p:cNvPr id="28" name="Straight Arrow Connector 27"/>
            <p:cNvCxnSpPr>
              <a:stCxn id="24" idx="7"/>
              <a:endCxn id="6" idx="3"/>
            </p:cNvCxnSpPr>
            <p:nvPr/>
          </p:nvCxnSpPr>
          <p:spPr>
            <a:xfrm flipV="1">
              <a:off x="5216664" y="2053571"/>
              <a:ext cx="243561" cy="527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715000" y="4366512"/>
            <a:ext cx="1905000" cy="1500888"/>
            <a:chOff x="5715000" y="4366512"/>
            <a:chExt cx="1905000" cy="1500888"/>
          </a:xfrm>
        </p:grpSpPr>
        <p:cxnSp>
          <p:nvCxnSpPr>
            <p:cNvPr id="30" name="Straight Arrow Connector 29"/>
            <p:cNvCxnSpPr>
              <a:stCxn id="9" idx="3"/>
            </p:cNvCxnSpPr>
            <p:nvPr/>
          </p:nvCxnSpPr>
          <p:spPr>
            <a:xfrm flipH="1">
              <a:off x="6781800" y="4366512"/>
              <a:ext cx="464858" cy="6626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715000" y="5029200"/>
              <a:ext cx="1905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6.Upload forms to database</a:t>
              </a:r>
              <a:endParaRPr lang="en-US" dirty="0"/>
            </a:p>
          </p:txBody>
        </p:sp>
      </p:grpSp>
      <p:pic>
        <p:nvPicPr>
          <p:cNvPr id="17" name="Picture 2" descr="C:\Users\Isaac\Dropbox\SI2012 Network\Final Compile\Jared\Log Samp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8" r="191" b="54921"/>
          <a:stretch/>
        </p:blipFill>
        <p:spPr bwMode="auto">
          <a:xfrm>
            <a:off x="163371" y="2314459"/>
            <a:ext cx="4567097" cy="3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856734" y="3543300"/>
            <a:ext cx="2719860" cy="1454269"/>
            <a:chOff x="533399" y="1975608"/>
            <a:chExt cx="4343400" cy="2322352"/>
          </a:xfrm>
        </p:grpSpPr>
        <p:grpSp>
          <p:nvGrpSpPr>
            <p:cNvPr id="19" name="Group 18"/>
            <p:cNvGrpSpPr/>
            <p:nvPr/>
          </p:nvGrpSpPr>
          <p:grpSpPr>
            <a:xfrm>
              <a:off x="533399" y="1975608"/>
              <a:ext cx="4343400" cy="2322352"/>
              <a:chOff x="533400" y="1944848"/>
              <a:chExt cx="4191585" cy="1600424"/>
            </a:xfrm>
          </p:grpSpPr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944848"/>
                <a:ext cx="2962689" cy="1209844"/>
              </a:xfrm>
              <a:prstGeom prst="rect">
                <a:avLst/>
              </a:prstGeom>
            </p:spPr>
          </p:pic>
          <p:pic>
            <p:nvPicPr>
              <p:cNvPr id="22" name="Picture 21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3154692"/>
                <a:ext cx="4191585" cy="390580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3603394" y="1975608"/>
              <a:ext cx="1273405" cy="17555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8" y="4751651"/>
            <a:ext cx="1054586" cy="19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4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9100" y="4465135"/>
            <a:ext cx="4343400" cy="2322352"/>
            <a:chOff x="533399" y="1975608"/>
            <a:chExt cx="4343400" cy="2322352"/>
          </a:xfrm>
        </p:grpSpPr>
        <p:grpSp>
          <p:nvGrpSpPr>
            <p:cNvPr id="8" name="Group 7"/>
            <p:cNvGrpSpPr/>
            <p:nvPr/>
          </p:nvGrpSpPr>
          <p:grpSpPr>
            <a:xfrm>
              <a:off x="533399" y="1975608"/>
              <a:ext cx="4343400" cy="2322352"/>
              <a:chOff x="533400" y="1944848"/>
              <a:chExt cx="4191585" cy="1600424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944848"/>
                <a:ext cx="2962689" cy="1209844"/>
              </a:xfrm>
              <a:prstGeom prst="rect">
                <a:avLst/>
              </a:prstGeom>
            </p:spPr>
          </p:pic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3154692"/>
                <a:ext cx="4191585" cy="39058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603394" y="1975608"/>
              <a:ext cx="1273405" cy="17555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0" y="47913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Explanation of the Threshold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57901" y="4776716"/>
            <a:ext cx="5638800" cy="338554"/>
            <a:chOff x="2590800" y="2669173"/>
            <a:chExt cx="5638800" cy="338554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2590800" y="2819400"/>
              <a:ext cx="3276600" cy="381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43600" y="2669173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Average Danger Level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48451" y="5486400"/>
            <a:ext cx="5524500" cy="338554"/>
            <a:chOff x="3009900" y="3319046"/>
            <a:chExt cx="5524500" cy="338554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009900" y="3505200"/>
              <a:ext cx="32766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48400" y="3319046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Standard Deviation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58151" y="6192846"/>
            <a:ext cx="4114800" cy="338554"/>
            <a:chOff x="4495800" y="3776246"/>
            <a:chExt cx="4114800" cy="338554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4495800" y="3962400"/>
              <a:ext cx="19050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324600" y="3776246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Confidence Interval</a:t>
              </a:r>
              <a:endParaRPr lang="en-US" sz="1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81100" y="1920150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Wanted to capture all entries that were above the average Danger Level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Used a confidence interval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Interval gave a range for the mean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Upper limit of the interval became our threshold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529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277446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52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Output of our Code: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859339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imported certain data from the log file to MySQL and into this table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Listed IP, Type, and Danger Level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IP addresses differed among the processes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Contained 4 Types of attacks; SQL Injection, Buffer Overflow, SSL Authorization, and Ping Overflow</a:t>
            </a:r>
          </a:p>
        </p:txBody>
      </p:sp>
    </p:spTree>
    <p:extLst>
      <p:ext uri="{BB962C8B-B14F-4D97-AF65-F5344CB8AC3E}">
        <p14:creationId xmlns:p14="http://schemas.microsoft.com/office/powerpoint/2010/main" val="297567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887"/>
            <a:ext cx="3286637" cy="5847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4298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Output of our Code: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25283" y="1836092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listed the anomalies in the attack log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These entries all had a Danger Level that was more than our Threshold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registered 170 anomalies/threats to the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tracked through a series of CPU’s being used as botnets to find the IP address of the controller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889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0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June 8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867400" y="1752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34175" y="1457325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19850" y="138112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239000" y="1914525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24600" y="19050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629400" y="1590675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96050" y="180975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18303" y="2657475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96200" y="15240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2514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62800" y="1371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86600" y="2971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76975" y="1666875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810375" y="2743200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10200" y="17430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3600" y="1514475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867525" y="1752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543800" y="1752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772150" y="15240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781800" y="302895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562600" y="189547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391400" y="1438275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57875" y="200025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553200" y="12192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72249" y="5433536"/>
            <a:ext cx="236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Legend: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= SSL Authentication</a:t>
            </a:r>
          </a:p>
          <a:p>
            <a:r>
              <a:rPr lang="en-US" sz="1200" dirty="0" smtClean="0"/>
              <a:t>          = Ping Flood </a:t>
            </a:r>
          </a:p>
          <a:p>
            <a:r>
              <a:rPr lang="en-US" sz="1200" dirty="0" smtClean="0"/>
              <a:t>          = Buffer Overflow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= SQL Injection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810375" y="56769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810375" y="5882759"/>
            <a:ext cx="152400" cy="15240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810375" y="6063734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810375" y="6258699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6655"/>
            <a:ext cx="3014663" cy="201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85" descr="Threat me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203" y="5207728"/>
            <a:ext cx="987147" cy="1467277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>
            <a:off x="4343400" y="6553200"/>
            <a:ext cx="533400" cy="21268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3999" cy="6858000"/>
            <a:chOff x="432445" y="329038"/>
            <a:chExt cx="8324115" cy="5929661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5" y="329038"/>
              <a:ext cx="8324115" cy="59296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84397" y="2819400"/>
              <a:ext cx="6111803" cy="798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traced the source IP addresses of the attacks to certain locations. We will now show you a demonstration illustrating where the attacks came from: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40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3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9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1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7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3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900"/>
                            </p:stCondLst>
                            <p:childTnLst>
                              <p:par>
                                <p:cTn id="132" presetID="1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9" presetID="42" presetClass="path" presetSubtype="0" accel="15000" decel="1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81481E-6 L 3.33333E-6 -0.10439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67400" y="1752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05600" y="16002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58000" y="1371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34200" y="26670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00850" y="1173123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39000" y="15906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29400" y="28956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57975" y="18288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96200" y="15240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2514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62800" y="1371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86600" y="29718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477000" y="15144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172325" y="28194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915150" y="1636157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495800" y="2590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867525" y="1752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543800" y="1752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772150" y="15240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781800" y="302895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143625" y="153721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391400" y="14382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572375" y="1417082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353175" y="1371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572000" y="2438400"/>
            <a:ext cx="152400" cy="15240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429125" y="2438400"/>
            <a:ext cx="152400" cy="15240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791325" y="3191985"/>
            <a:ext cx="152400" cy="15240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858000" y="2849085"/>
            <a:ext cx="152400" cy="15240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53200" y="1537216"/>
            <a:ext cx="152400" cy="15240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38975" y="1601310"/>
            <a:ext cx="152400" cy="15240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419600" y="252135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05575" y="175371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029325" y="160131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010400" y="292528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62775" y="1315998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86575" y="300406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858000" y="285166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400800" y="1417082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838950" y="1559957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448550" y="16383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934200" y="1407557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458075" y="1584841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124575" y="17430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638800" y="166155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81650" y="152511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353175" y="153721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495800" y="2448842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657975" y="1371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305675" y="1350407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15175" y="15144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534150" y="1405414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657975" y="121336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115175" y="12192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8" name="Oval 107"/>
          <p:cNvSpPr/>
          <p:nvPr/>
        </p:nvSpPr>
        <p:spPr>
          <a:xfrm>
            <a:off x="6915150" y="1233964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296150" y="153721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7648575" y="165675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800975" y="144196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648575" y="144196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096000" y="137271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781800" y="1413391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876925" y="1542017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924550" y="1831458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2705" y="106279"/>
            <a:ext cx="509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of all Attacks Throughout the 5 Days</a:t>
            </a:r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5734050" y="167751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886450" y="182991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219825" y="15144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048375" y="17145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019925" y="153404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657975" y="1468398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105650" y="137271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6505575" y="16668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762750" y="1638300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762750" y="2743200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534150" y="2802570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962775" y="3077685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495800" y="2525042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505325" y="2324100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276975" y="16668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610350" y="1315998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172325" y="1407557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219950" y="127635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191250" y="16002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943600" y="158166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305675" y="147689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038975" y="14382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7010400" y="11430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391275" y="14382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315200" y="14478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467600" y="16002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620000" y="1752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038850" y="145732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638800" y="14382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524750" y="14097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496175" y="150546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6524625" y="1213366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7077075" y="13239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7239000" y="12954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343650" y="14763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010400" y="11430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134100" y="14382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638925" y="1389617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467600" y="16002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620000" y="17526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877175" y="16383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448550" y="189547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086475" y="1493282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886575" y="15621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391275" y="1798082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343775" y="173295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115175" y="176212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6572249" y="5433536"/>
            <a:ext cx="236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Legend: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= SSL Authentication</a:t>
            </a:r>
          </a:p>
          <a:p>
            <a:r>
              <a:rPr lang="en-US" sz="1200" dirty="0" smtClean="0"/>
              <a:t>          = Ping Flood </a:t>
            </a:r>
          </a:p>
          <a:p>
            <a:r>
              <a:rPr lang="en-US" sz="1200" dirty="0" smtClean="0"/>
              <a:t>          = Buffer Overflow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= SQL Injection</a:t>
            </a:r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6810375" y="56769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6810375" y="6063734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6810375" y="6258699"/>
            <a:ext cx="152400" cy="152400"/>
          </a:xfrm>
          <a:prstGeom prst="ellipse">
            <a:avLst/>
          </a:prstGeom>
          <a:solidFill>
            <a:srgbClr val="5FF62A"/>
          </a:solidFill>
          <a:ln>
            <a:solidFill>
              <a:srgbClr val="5FF62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4412"/>
            <a:ext cx="30480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170" descr="Threat me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203" y="5207728"/>
            <a:ext cx="987147" cy="1467277"/>
          </a:xfrm>
          <a:prstGeom prst="rect">
            <a:avLst/>
          </a:prstGeom>
        </p:spPr>
      </p:pic>
      <p:sp>
        <p:nvSpPr>
          <p:cNvPr id="172" name="Right Arrow 171"/>
          <p:cNvSpPr/>
          <p:nvPr/>
        </p:nvSpPr>
        <p:spPr>
          <a:xfrm>
            <a:off x="4318278" y="5241467"/>
            <a:ext cx="533400" cy="21268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819900" y="5868968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0"/>
            <a:ext cx="3889248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057400"/>
            <a:ext cx="8686800" cy="31242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4900" y="1447800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Successful project outcomes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Learned how to program in Perl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Learned how to use MySQL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Learned about general network security and forensics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Excellent communication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10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Internet Defense Council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Network Security Firm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Intrusion Detection and Litigation</a:t>
            </a:r>
          </a:p>
        </p:txBody>
      </p:sp>
    </p:spTree>
    <p:extLst>
      <p:ext uri="{BB962C8B-B14F-4D97-AF65-F5344CB8AC3E}">
        <p14:creationId xmlns:p14="http://schemas.microsoft.com/office/powerpoint/2010/main" val="336669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Special Thanks to…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572001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Dr. Prasad </a:t>
            </a:r>
            <a:r>
              <a:rPr lang="en-US" dirty="0" err="1" smtClean="0"/>
              <a:t>Calyam</a:t>
            </a:r>
            <a:endParaRPr lang="en-US" dirty="0" smtClean="0"/>
          </a:p>
          <a:p>
            <a:r>
              <a:rPr lang="en-US" dirty="0" err="1"/>
              <a:t>Renea</a:t>
            </a:r>
            <a:r>
              <a:rPr lang="en-US" dirty="0"/>
              <a:t> </a:t>
            </a:r>
            <a:r>
              <a:rPr lang="en-US" dirty="0" err="1" smtClean="0"/>
              <a:t>Colopy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Marcio</a:t>
            </a:r>
            <a:r>
              <a:rPr lang="en-US" dirty="0" smtClean="0"/>
              <a:t> </a:t>
            </a:r>
            <a:r>
              <a:rPr lang="en-US" dirty="0" err="1" smtClean="0"/>
              <a:t>Faerman</a:t>
            </a:r>
            <a:endParaRPr lang="en-US" dirty="0" smtClean="0"/>
          </a:p>
          <a:p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Selvadhurai</a:t>
            </a:r>
            <a:endParaRPr lang="en-US" dirty="0" smtClean="0"/>
          </a:p>
          <a:p>
            <a:r>
              <a:rPr lang="en-US" dirty="0" smtClean="0"/>
              <a:t>Dr. Alan </a:t>
            </a:r>
            <a:r>
              <a:rPr lang="en-US" dirty="0" err="1" smtClean="0"/>
              <a:t>Chalker</a:t>
            </a:r>
            <a:endParaRPr lang="en-US" dirty="0" smtClean="0"/>
          </a:p>
          <a:p>
            <a:r>
              <a:rPr lang="en-US" dirty="0" smtClean="0"/>
              <a:t>Liz </a:t>
            </a:r>
            <a:r>
              <a:rPr lang="en-US" dirty="0" err="1" smtClean="0"/>
              <a:t>Hudak</a:t>
            </a:r>
            <a:endParaRPr lang="en-US" dirty="0" smtClean="0"/>
          </a:p>
          <a:p>
            <a:r>
              <a:rPr lang="en-US" dirty="0" smtClean="0"/>
              <a:t>Liz </a:t>
            </a:r>
            <a:r>
              <a:rPr lang="en-US" dirty="0" err="1" smtClean="0"/>
              <a:t>Stong</a:t>
            </a:r>
            <a:endParaRPr lang="en-US" dirty="0" smtClean="0"/>
          </a:p>
          <a:p>
            <a:r>
              <a:rPr lang="en-US" dirty="0" smtClean="0"/>
              <a:t>Dr. Ben Smith</a:t>
            </a:r>
          </a:p>
          <a:p>
            <a:r>
              <a:rPr lang="en-US" dirty="0" err="1" smtClean="0"/>
              <a:t>Zarius</a:t>
            </a:r>
            <a:r>
              <a:rPr lang="en-US" dirty="0" smtClean="0"/>
              <a:t> </a:t>
            </a:r>
            <a:r>
              <a:rPr lang="en-US" dirty="0" err="1" smtClean="0"/>
              <a:t>Shroff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444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 for your attention!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0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Overview: Thunderbolt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Client: Thunderbolt Games</a:t>
            </a:r>
          </a:p>
          <a:p>
            <a:endParaRPr lang="en-US" dirty="0" smtClean="0"/>
          </a:p>
          <a:p>
            <a:r>
              <a:rPr lang="en-US" dirty="0" smtClean="0"/>
              <a:t>User passwords and credit card information hi-jacked</a:t>
            </a:r>
          </a:p>
          <a:p>
            <a:endParaRPr lang="en-US" dirty="0"/>
          </a:p>
          <a:p>
            <a:r>
              <a:rPr lang="en-US" dirty="0" smtClean="0"/>
              <a:t>Suspect: </a:t>
            </a:r>
            <a:r>
              <a:rPr lang="en-US" dirty="0" err="1" smtClean="0"/>
              <a:t>AccordionSoft</a:t>
            </a:r>
            <a:r>
              <a:rPr lang="en-US" dirty="0" smtClean="0"/>
              <a:t>, rival game company</a:t>
            </a:r>
          </a:p>
        </p:txBody>
      </p:sp>
    </p:spTree>
    <p:extLst>
      <p:ext uri="{BB962C8B-B14F-4D97-AF65-F5344CB8AC3E}">
        <p14:creationId xmlns:p14="http://schemas.microsoft.com/office/powerpoint/2010/main" val="112208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Hackers: Who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 smtClean="0"/>
              <a:t>Hackers are people who attack computers or intercept data from servers for malicious purposes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6576" indent="0">
              <a:buNone/>
            </a:pPr>
            <a:r>
              <a:rPr lang="en-US" sz="2800" dirty="0" smtClean="0"/>
              <a:t>Why?</a:t>
            </a:r>
          </a:p>
          <a:p>
            <a:r>
              <a:rPr lang="en-US" sz="2800" dirty="0" smtClean="0"/>
              <a:t>Financial Gain</a:t>
            </a:r>
          </a:p>
          <a:p>
            <a:r>
              <a:rPr lang="en-US" sz="2800" dirty="0" smtClean="0"/>
              <a:t>Blackmail</a:t>
            </a:r>
          </a:p>
          <a:p>
            <a:r>
              <a:rPr lang="en-US" sz="2800" dirty="0" smtClean="0"/>
              <a:t>Vengeance</a:t>
            </a:r>
          </a:p>
        </p:txBody>
      </p:sp>
    </p:spTree>
    <p:extLst>
      <p:ext uri="{BB962C8B-B14F-4D97-AF65-F5344CB8AC3E}">
        <p14:creationId xmlns:p14="http://schemas.microsoft.com/office/powerpoint/2010/main" val="105096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SSL-Authentication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“Man-in-the-Middle”  Attack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Hacker hijacks User Data</a:t>
            </a:r>
          </a:p>
          <a:p>
            <a:endParaRPr lang="en-US" dirty="0" smtClean="0"/>
          </a:p>
          <a:p>
            <a:r>
              <a:rPr lang="en-US" dirty="0" smtClean="0"/>
              <a:t>Bypasses nearly all site security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98" y="2133600"/>
            <a:ext cx="397440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Ping Flood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Often from many computers</a:t>
            </a:r>
          </a:p>
          <a:p>
            <a:r>
              <a:rPr lang="en-US" dirty="0" smtClean="0"/>
              <a:t>Ping used for testing latency</a:t>
            </a:r>
          </a:p>
          <a:p>
            <a:endParaRPr lang="en-US" dirty="0" smtClean="0"/>
          </a:p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Huge amounts of pinging can slow a server and make it unusable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743200"/>
            <a:ext cx="2657475" cy="20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Buffer is the window of space allotted for use in a computer</a:t>
            </a:r>
          </a:p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Hackers use viruses to use more memory than the buffer can handle</a:t>
            </a:r>
            <a:endParaRPr lang="en-US" dirty="0"/>
          </a:p>
          <a:p>
            <a:r>
              <a:rPr lang="en-US" dirty="0" smtClean="0"/>
              <a:t>Often causes computer or server to crash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05200" y="2209800"/>
            <a:ext cx="3552825" cy="2679700"/>
            <a:chOff x="152400" y="3581400"/>
            <a:chExt cx="3552825" cy="2679700"/>
          </a:xfrm>
        </p:grpSpPr>
        <p:sp>
          <p:nvSpPr>
            <p:cNvPr id="6" name="Rectangle 5"/>
            <p:cNvSpPr/>
            <p:nvPr/>
          </p:nvSpPr>
          <p:spPr>
            <a:xfrm>
              <a:off x="152400" y="3581400"/>
              <a:ext cx="3552825" cy="2667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594100"/>
              <a:ext cx="3552825" cy="266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096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SQL-Injection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Executes malicious code with purposeful errors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Allows access into the computer’s or server’s databases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19144"/>
            <a:ext cx="3362325" cy="26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898</Words>
  <Application>Microsoft Macintosh PowerPoint</Application>
  <PresentationFormat>On-screen Show (4:3)</PresentationFormat>
  <Paragraphs>229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Technic</vt:lpstr>
      <vt:lpstr>I.D.C.@Glenn-bash-3.2: </vt:lpstr>
      <vt:lpstr>NETWORK FORENSICS</vt:lpstr>
      <vt:lpstr>Our Organization</vt:lpstr>
      <vt:lpstr>Overview: Thunderbolt Games</vt:lpstr>
      <vt:lpstr>Hackers: Who are they?</vt:lpstr>
      <vt:lpstr>SSL-Authentication Attack</vt:lpstr>
      <vt:lpstr>Ping Flood</vt:lpstr>
      <vt:lpstr>Buffer Overflow</vt:lpstr>
      <vt:lpstr>SQL-Injection</vt:lpstr>
      <vt:lpstr>Network Security Tools</vt:lpstr>
      <vt:lpstr>Network Security Tools (cont.)</vt:lpstr>
      <vt:lpstr>Attack Log Generation</vt:lpstr>
      <vt:lpstr>Goals</vt:lpstr>
      <vt:lpstr>PowerPoint Presentation</vt:lpstr>
      <vt:lpstr>PowerPoint Presentation</vt:lpstr>
      <vt:lpstr>PowerPoint Presentation</vt:lpstr>
      <vt:lpstr>PowerPoint Presentation</vt:lpstr>
      <vt:lpstr>Parsing the Log</vt:lpstr>
      <vt:lpstr>Parsing the Attack Log: Goals</vt:lpstr>
      <vt:lpstr>PowerPoint Presentation</vt:lpstr>
      <vt:lpstr>Part 1</vt:lpstr>
      <vt:lpstr>PowerPoint Presentation</vt:lpstr>
      <vt:lpstr>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Special Thanks to…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FORENSICS</dc:title>
  <dc:creator>Student</dc:creator>
  <cp:lastModifiedBy>Prasad Calyam</cp:lastModifiedBy>
  <cp:revision>52</cp:revision>
  <dcterms:created xsi:type="dcterms:W3CDTF">2012-06-27T22:21:00Z</dcterms:created>
  <dcterms:modified xsi:type="dcterms:W3CDTF">2012-07-02T19:26:48Z</dcterms:modified>
</cp:coreProperties>
</file>