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64" r:id="rId3"/>
    <p:sldId id="341" r:id="rId4"/>
    <p:sldId id="263" r:id="rId5"/>
    <p:sldId id="342" r:id="rId6"/>
    <p:sldId id="396" r:id="rId7"/>
    <p:sldId id="397" r:id="rId8"/>
    <p:sldId id="380" r:id="rId9"/>
    <p:sldId id="268" r:id="rId10"/>
    <p:sldId id="437" r:id="rId11"/>
    <p:sldId id="435" r:id="rId12"/>
    <p:sldId id="436" r:id="rId13"/>
    <p:sldId id="438" r:id="rId14"/>
    <p:sldId id="408" r:id="rId15"/>
    <p:sldId id="394" r:id="rId16"/>
    <p:sldId id="270" r:id="rId17"/>
    <p:sldId id="271" r:id="rId18"/>
    <p:sldId id="440" r:id="rId19"/>
    <p:sldId id="272" r:id="rId20"/>
    <p:sldId id="389" r:id="rId21"/>
    <p:sldId id="432" r:id="rId22"/>
    <p:sldId id="428" r:id="rId23"/>
    <p:sldId id="429" r:id="rId24"/>
    <p:sldId id="430" r:id="rId25"/>
    <p:sldId id="431" r:id="rId26"/>
    <p:sldId id="276" r:id="rId27"/>
    <p:sldId id="441" r:id="rId28"/>
    <p:sldId id="442" r:id="rId29"/>
    <p:sldId id="443" r:id="rId30"/>
    <p:sldId id="444" r:id="rId31"/>
    <p:sldId id="445" r:id="rId32"/>
    <p:sldId id="446" r:id="rId33"/>
    <p:sldId id="282" r:id="rId34"/>
    <p:sldId id="283" r:id="rId35"/>
    <p:sldId id="284" r:id="rId36"/>
    <p:sldId id="447" r:id="rId37"/>
    <p:sldId id="285" r:id="rId38"/>
    <p:sldId id="370" r:id="rId39"/>
    <p:sldId id="338" r:id="rId40"/>
    <p:sldId id="362" r:id="rId41"/>
    <p:sldId id="339" r:id="rId42"/>
    <p:sldId id="286" r:id="rId43"/>
    <p:sldId id="403" r:id="rId44"/>
    <p:sldId id="290" r:id="rId45"/>
    <p:sldId id="423" r:id="rId46"/>
    <p:sldId id="291" r:id="rId47"/>
    <p:sldId id="292" r:id="rId48"/>
    <p:sldId id="293" r:id="rId49"/>
    <p:sldId id="355" r:id="rId50"/>
    <p:sldId id="356" r:id="rId51"/>
    <p:sldId id="294" r:id="rId52"/>
    <p:sldId id="405" r:id="rId53"/>
    <p:sldId id="448" r:id="rId54"/>
    <p:sldId id="449" r:id="rId55"/>
    <p:sldId id="450" r:id="rId56"/>
    <p:sldId id="451" r:id="rId57"/>
    <p:sldId id="452" r:id="rId58"/>
    <p:sldId id="453" r:id="rId59"/>
    <p:sldId id="454" r:id="rId60"/>
    <p:sldId id="455" r:id="rId61"/>
    <p:sldId id="456" r:id="rId62"/>
    <p:sldId id="457" r:id="rId63"/>
    <p:sldId id="458" r:id="rId64"/>
    <p:sldId id="459" r:id="rId65"/>
    <p:sldId id="460" r:id="rId66"/>
    <p:sldId id="461" r:id="rId67"/>
    <p:sldId id="462" r:id="rId68"/>
    <p:sldId id="463" r:id="rId69"/>
    <p:sldId id="464" r:id="rId70"/>
    <p:sldId id="469" r:id="rId71"/>
    <p:sldId id="470" r:id="rId72"/>
    <p:sldId id="471" r:id="rId73"/>
    <p:sldId id="465" r:id="rId74"/>
    <p:sldId id="466" r:id="rId75"/>
    <p:sldId id="467" r:id="rId76"/>
    <p:sldId id="468" r:id="rId77"/>
    <p:sldId id="473" r:id="rId78"/>
    <p:sldId id="472" r:id="rId79"/>
    <p:sldId id="377" r:id="rId80"/>
    <p:sldId id="379" r:id="rId81"/>
  </p:sldIdLst>
  <p:sldSz cx="9144000" cy="6858000" type="screen4x3"/>
  <p:notesSz cx="6973888" cy="9236075"/>
  <p:defaultTextStyle>
    <a:defPPr>
      <a:defRPr lang="en-US"/>
    </a:defPPr>
    <a:lvl1pPr marL="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A3246C-707E-464B-8E74-7D5019E1EC1E}">
          <p14:sldIdLst>
            <p14:sldId id="256"/>
            <p14:sldId id="264"/>
            <p14:sldId id="341"/>
            <p14:sldId id="263"/>
            <p14:sldId id="342"/>
            <p14:sldId id="396"/>
            <p14:sldId id="397"/>
            <p14:sldId id="380"/>
            <p14:sldId id="268"/>
            <p14:sldId id="437"/>
            <p14:sldId id="435"/>
            <p14:sldId id="436"/>
            <p14:sldId id="438"/>
            <p14:sldId id="408"/>
            <p14:sldId id="394"/>
            <p14:sldId id="270"/>
            <p14:sldId id="271"/>
            <p14:sldId id="440"/>
            <p14:sldId id="272"/>
            <p14:sldId id="389"/>
            <p14:sldId id="432"/>
            <p14:sldId id="428"/>
            <p14:sldId id="429"/>
            <p14:sldId id="430"/>
            <p14:sldId id="431"/>
            <p14:sldId id="276"/>
            <p14:sldId id="441"/>
            <p14:sldId id="442"/>
            <p14:sldId id="443"/>
            <p14:sldId id="444"/>
            <p14:sldId id="445"/>
            <p14:sldId id="446"/>
            <p14:sldId id="282"/>
            <p14:sldId id="283"/>
            <p14:sldId id="284"/>
            <p14:sldId id="447"/>
            <p14:sldId id="285"/>
            <p14:sldId id="370"/>
            <p14:sldId id="338"/>
            <p14:sldId id="362"/>
            <p14:sldId id="339"/>
            <p14:sldId id="286"/>
            <p14:sldId id="403"/>
            <p14:sldId id="290"/>
            <p14:sldId id="423"/>
            <p14:sldId id="291"/>
            <p14:sldId id="292"/>
            <p14:sldId id="293"/>
            <p14:sldId id="355"/>
            <p14:sldId id="356"/>
            <p14:sldId id="294"/>
            <p14:sldId id="405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9"/>
            <p14:sldId id="470"/>
            <p14:sldId id="471"/>
            <p14:sldId id="465"/>
            <p14:sldId id="466"/>
            <p14:sldId id="467"/>
            <p14:sldId id="468"/>
            <p14:sldId id="473"/>
            <p14:sldId id="472"/>
            <p14:sldId id="377"/>
            <p14:sldId id="379"/>
          </p14:sldIdLst>
        </p14:section>
        <p14:section name="XSEDE" id="{7A5AB49F-D5C7-184D-A44E-B2B30DDA2B0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6666"/>
    <a:srgbClr val="333333"/>
    <a:srgbClr val="BB0000"/>
    <a:srgbClr val="7F7F7F"/>
    <a:srgbClr val="A41C37"/>
    <a:srgbClr val="990C3F"/>
    <a:srgbClr val="949594"/>
    <a:srgbClr val="C3092B"/>
    <a:srgbClr val="56051B"/>
    <a:srgbClr val="5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594" autoAdjust="0"/>
    <p:restoredTop sz="95474" autoAdjust="0"/>
  </p:normalViewPr>
  <p:slideViewPr>
    <p:cSldViewPr snapToGrid="0" snapToObjects="1">
      <p:cViewPr>
        <p:scale>
          <a:sx n="100" d="100"/>
          <a:sy n="100" d="100"/>
        </p:scale>
        <p:origin x="-888" y="-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432" y="-96"/>
      </p:cViewPr>
      <p:guideLst>
        <p:guide orient="horz" pos="2909"/>
        <p:guide pos="21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handoutMaster" Target="handoutMasters/handoutMaster1.xml"/><Relationship Id="rId84" Type="http://schemas.openxmlformats.org/officeDocument/2006/relationships/printerSettings" Target="printerSettings/printerSettings1.bin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risten\Box%20Sync\OSC%20Internal\Projects\Hardware%202016\system-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Aggregate Hours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78223073834975"/>
          <c:y val="0.110964746701183"/>
          <c:w val="0.954166666666667"/>
          <c:h val="0.6166190944881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0022654346878"/>
                  <c:y val="-0.08544895073047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9626301955055"/>
                  <c:y val="0.046101942736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762834869242107"/>
                  <c:y val="0.05950275051235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Mathematical and Physical Sciences</c:v>
                </c:pt>
                <c:pt idx="1">
                  <c:v>Engineering</c:v>
                </c:pt>
                <c:pt idx="2">
                  <c:v>Computer and Information Science and Engineering</c:v>
                </c:pt>
                <c:pt idx="3">
                  <c:v>Biological, Behavioral, and Social Sciences</c:v>
                </c:pt>
                <c:pt idx="4">
                  <c:v>Geosciences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0.333751363180088</c:v>
                </c:pt>
                <c:pt idx="1">
                  <c:v>0.182541902386943</c:v>
                </c:pt>
                <c:pt idx="2">
                  <c:v>0.0307960072799842</c:v>
                </c:pt>
                <c:pt idx="3">
                  <c:v>0.0737571536814427</c:v>
                </c:pt>
                <c:pt idx="4">
                  <c:v>0.0883615084478523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Peak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'Option 2  Refrigerant cool'!$A$33</c:f>
              <c:strCache>
                <c:ptCount val="1"/>
                <c:pt idx="0">
                  <c:v>Infrastructure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cool'!$B$33:$Q$33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8-4047-8895-D55CC0A26004}"/>
            </c:ext>
          </c:extLst>
        </c:ser>
        <c:ser>
          <c:idx val="1"/>
          <c:order val="1"/>
          <c:tx>
            <c:strRef>
              <c:f>'Option 2  Refrigerant cool'!$A$34</c:f>
              <c:strCache>
                <c:ptCount val="1"/>
                <c:pt idx="0">
                  <c:v>Glenn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cool'!$B$34:$Q$34</c:f>
              <c:numCache>
                <c:formatCode>General</c:formatCode>
                <c:ptCount val="16"/>
                <c:pt idx="0">
                  <c:v>33.0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8-4047-8895-D55CC0A26004}"/>
            </c:ext>
          </c:extLst>
        </c:ser>
        <c:ser>
          <c:idx val="2"/>
          <c:order val="2"/>
          <c:tx>
            <c:strRef>
              <c:f>'Option 2  Refrigerant cool'!$A$35</c:f>
              <c:strCache>
                <c:ptCount val="1"/>
                <c:pt idx="0">
                  <c:v>Ruby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cool'!$B$35:$Q$35</c:f>
              <c:numCache>
                <c:formatCode>General</c:formatCode>
                <c:ptCount val="16"/>
                <c:pt idx="0">
                  <c:v>96.0</c:v>
                </c:pt>
                <c:pt idx="1">
                  <c:v>96.0</c:v>
                </c:pt>
                <c:pt idx="2">
                  <c:v>96.0</c:v>
                </c:pt>
                <c:pt idx="3">
                  <c:v>96.0</c:v>
                </c:pt>
                <c:pt idx="4">
                  <c:v>96.0</c:v>
                </c:pt>
                <c:pt idx="5">
                  <c:v>96.0</c:v>
                </c:pt>
                <c:pt idx="6">
                  <c:v>96.0</c:v>
                </c:pt>
                <c:pt idx="7">
                  <c:v>96.0</c:v>
                </c:pt>
                <c:pt idx="8">
                  <c:v>96.0</c:v>
                </c:pt>
                <c:pt idx="9">
                  <c:v>96.0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A8-4047-8895-D55CC0A26004}"/>
            </c:ext>
          </c:extLst>
        </c:ser>
        <c:ser>
          <c:idx val="3"/>
          <c:order val="3"/>
          <c:tx>
            <c:strRef>
              <c:f>'Option 2  Refrigerant cool'!$A$36</c:f>
              <c:strCache>
                <c:ptCount val="1"/>
                <c:pt idx="0">
                  <c:v>Oakley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cool'!$B$36:$Q$36</c:f>
              <c:numCache>
                <c:formatCode>General</c:formatCode>
                <c:ptCount val="16"/>
                <c:pt idx="0">
                  <c:v>88.6</c:v>
                </c:pt>
                <c:pt idx="1">
                  <c:v>88.6</c:v>
                </c:pt>
                <c:pt idx="2">
                  <c:v>88.6</c:v>
                </c:pt>
                <c:pt idx="3">
                  <c:v>88.6</c:v>
                </c:pt>
                <c:pt idx="4">
                  <c:v>88.6</c:v>
                </c:pt>
                <c:pt idx="5">
                  <c:v>88.6</c:v>
                </c:pt>
                <c:pt idx="6">
                  <c:v>88.6</c:v>
                </c:pt>
                <c:pt idx="7">
                  <c:v>88.6</c:v>
                </c:pt>
                <c:pt idx="8">
                  <c:v>88.6</c:v>
                </c:pt>
                <c:pt idx="9">
                  <c:v>88.6</c:v>
                </c:pt>
                <c:pt idx="10">
                  <c:v>88.6</c:v>
                </c:pt>
                <c:pt idx="11">
                  <c:v>88.6</c:v>
                </c:pt>
                <c:pt idx="12">
                  <c:v>88.6</c:v>
                </c:pt>
                <c:pt idx="13">
                  <c:v>88.6</c:v>
                </c:pt>
                <c:pt idx="14">
                  <c:v>88.6</c:v>
                </c:pt>
                <c:pt idx="1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A8-4047-8895-D55CC0A26004}"/>
            </c:ext>
          </c:extLst>
        </c:ser>
        <c:ser>
          <c:idx val="4"/>
          <c:order val="4"/>
          <c:tx>
            <c:strRef>
              <c:f>'Option 2  Refrigerant cool'!$A$37</c:f>
              <c:strCache>
                <c:ptCount val="1"/>
                <c:pt idx="0">
                  <c:v>C16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cool'!$B$37:$Q$37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423.25</c:v>
                </c:pt>
                <c:pt idx="6">
                  <c:v>423.25</c:v>
                </c:pt>
                <c:pt idx="7" formatCode="0.0">
                  <c:v>846.5</c:v>
                </c:pt>
                <c:pt idx="8" formatCode="0.0">
                  <c:v>846.5</c:v>
                </c:pt>
                <c:pt idx="9" formatCode="0.0">
                  <c:v>846.5</c:v>
                </c:pt>
                <c:pt idx="10" formatCode="0.0">
                  <c:v>846.5</c:v>
                </c:pt>
                <c:pt idx="11" formatCode="0.0">
                  <c:v>846.5</c:v>
                </c:pt>
                <c:pt idx="12" formatCode="0.0">
                  <c:v>846.5</c:v>
                </c:pt>
                <c:pt idx="13" formatCode="0.0">
                  <c:v>846.5</c:v>
                </c:pt>
                <c:pt idx="14" formatCode="0.0">
                  <c:v>846.5</c:v>
                </c:pt>
                <c:pt idx="15" formatCode="0.0">
                  <c:v>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A8-4047-8895-D55CC0A2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2090703608"/>
        <c:axId val="2090706600"/>
      </c:barChart>
      <c:dateAx>
        <c:axId val="209070360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2090706600"/>
        <c:crosses val="autoZero"/>
        <c:auto val="1"/>
        <c:lblOffset val="100"/>
        <c:baseTimeUnit val="months"/>
      </c:dateAx>
      <c:valAx>
        <c:axId val="2090706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0703608"/>
        <c:crosses val="autoZero"/>
        <c:crossBetween val="between"/>
      </c:val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917377029260231"/>
          <c:y val="0.112403437905746"/>
          <c:w val="0.0738744288908331"/>
          <c:h val="0.54038493692170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1/25/17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laptop has multiple cores</a:t>
            </a:r>
          </a:p>
          <a:p>
            <a:r>
              <a:rPr lang="en-US" baseline="0" dirty="0" smtClean="0"/>
              <a:t>FLOPS – you see computing power expressed in FLOPs easy way to compare from cluster to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1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table comparison to</a:t>
            </a:r>
            <a:r>
              <a:rPr lang="en-US" baseline="0" dirty="0" smtClean="0"/>
              <a:t> highlight compute power of new cluster!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29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F3D4936-7A52-4CF9-8DF6-B3ACCB5F3140}" type="slidenum">
              <a:rPr lang="en-US" sz="1200">
                <a:solidFill>
                  <a:schemeClr val="tx1"/>
                </a:solidFill>
              </a:rPr>
              <a:pPr/>
              <a:t>31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on 1 node Oakley 12 cores</a:t>
            </a:r>
            <a:r>
              <a:rPr lang="en-US" baseline="0" dirty="0" smtClean="0"/>
              <a:t> = 12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= 1.2 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12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On</a:t>
            </a:r>
            <a:r>
              <a:rPr lang="en-US" baseline="0" dirty="0" err="1" smtClean="0"/>
              <a:t>Demand</a:t>
            </a:r>
            <a:r>
              <a:rPr lang="en-US" baseline="0" dirty="0" smtClean="0"/>
              <a:t> revamp coming including app support for HPC workflows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5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52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engagement – this is our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32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practices? </a:t>
            </a:r>
            <a:r>
              <a:rPr lang="en-US" dirty="0" err="1" smtClean="0"/>
              <a:t>Cp</a:t>
            </a:r>
            <a:r>
              <a:rPr lang="en-US" dirty="0" smtClean="0"/>
              <a:t> to</a:t>
            </a:r>
            <a:r>
              <a:rPr lang="en-US" baseline="0" dirty="0" smtClean="0"/>
              <a:t> $TMPDIR?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2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true</a:t>
            </a:r>
            <a:r>
              <a:rPr lang="en-US" baseline="0" dirty="0" smtClean="0"/>
              <a:t> for classroom accounts? HW deadline?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FCE239B9-ED85-4DFD-B0D2-F93AC7B9CACB}" type="slidenum">
              <a:rPr lang="en-US" sz="1200">
                <a:solidFill>
                  <a:schemeClr val="tx1"/>
                </a:solidFill>
              </a:rPr>
              <a:pPr/>
              <a:t>63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72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Information found in Institutional Summary 2015. I omitted OSC/OARnet from this calculation.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this slide found in Usage</a:t>
            </a:r>
            <a:r>
              <a:rPr lang="en-US" baseline="0" dirty="0" smtClean="0"/>
              <a:t> Summary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Date spreadsheet. Removed ‘none’ and ‘other’ from the list to get these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3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83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77925" y="692150"/>
            <a:ext cx="4618038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supercomputer in 1989 is less powerful than a smartphone today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2534" indent="-2894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7745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0843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3940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7038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0136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3234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36332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B9153D-FDBD-7C4B-A87C-0D05F06E43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 get big!</a:t>
            </a:r>
          </a:p>
          <a:p>
            <a:r>
              <a:rPr lang="en-US" dirty="0" smtClean="0"/>
              <a:t>Solve</a:t>
            </a:r>
            <a:r>
              <a:rPr lang="en-US" baseline="0" dirty="0" smtClean="0"/>
              <a:t> problems that would take a really long time on a smaller computer!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6230" y="2949535"/>
            <a:ext cx="7491542" cy="761576"/>
          </a:xfrm>
        </p:spPr>
        <p:txBody>
          <a:bodyPr/>
          <a:lstStyle>
            <a:lvl1pPr algn="l"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6230" y="3728098"/>
            <a:ext cx="6400800" cy="1358900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OH-TECH_Ohio_Supercomputer_Cen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1" y="1243624"/>
            <a:ext cx="7421471" cy="1134011"/>
          </a:xfrm>
          <a:prstGeom prst="rect">
            <a:avLst/>
          </a:prstGeom>
        </p:spPr>
      </p:pic>
      <p:pic>
        <p:nvPicPr>
          <p:cNvPr id="3" name="Picture 2" descr="OSC_url_ppt_templ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93478"/>
            <a:ext cx="7772400" cy="107549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2800" b="0" i="0" u="none" cap="none" baseline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998548"/>
            <a:ext cx="7772400" cy="673389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000" baseline="0">
                <a:solidFill>
                  <a:srgbClr val="333333"/>
                </a:solidFill>
              </a:defRPr>
            </a:lvl1pPr>
            <a:lvl2pPr marL="457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text styles</a:t>
            </a:r>
          </a:p>
        </p:txBody>
      </p:sp>
      <p:pic>
        <p:nvPicPr>
          <p:cNvPr id="12" name="Picture 11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14" name="Picture 13" descr="OH-TECH_Ohio_Supercomputer_Cen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931458"/>
            <a:ext cx="5494002" cy="839491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>
            <a:noAutofit/>
          </a:bodyPr>
          <a:lstStyle>
            <a:lvl1pPr>
              <a:defRPr b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906558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 smtClean="0"/>
              <a:t>Ideas to share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ln>
                  <a:noFill/>
                </a:ln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592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4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593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2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31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0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83" y="612775"/>
            <a:ext cx="5486400" cy="411480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72" indent="0">
              <a:buNone/>
              <a:defRPr sz="2400"/>
            </a:lvl3pPr>
            <a:lvl4pPr marL="1371259" indent="0">
              <a:buNone/>
              <a:defRPr sz="2000"/>
            </a:lvl4pPr>
            <a:lvl5pPr marL="1828345" indent="0">
              <a:buNone/>
              <a:defRPr sz="2000"/>
            </a:lvl5pPr>
            <a:lvl6pPr marL="2285429" indent="0">
              <a:buNone/>
              <a:defRPr sz="2000"/>
            </a:lvl6pPr>
            <a:lvl7pPr marL="2742515" indent="0">
              <a:buNone/>
              <a:defRPr sz="2000"/>
            </a:lvl7pPr>
            <a:lvl8pPr marL="3199600" indent="0">
              <a:buNone/>
              <a:defRPr sz="2000"/>
            </a:lvl8pPr>
            <a:lvl9pPr marL="365668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64701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9422" y="77067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Closing line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9422" y="1703723"/>
            <a:ext cx="5486400" cy="161317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Contact info</a:t>
            </a:r>
          </a:p>
        </p:txBody>
      </p:sp>
      <p:pic>
        <p:nvPicPr>
          <p:cNvPr id="7" name="Picture 6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0175" y="6554788"/>
            <a:ext cx="1600200" cy="247650"/>
          </a:xfrm>
          <a:prstGeom prst="rect">
            <a:avLst/>
          </a:prstGeom>
          <a:ln/>
        </p:spPr>
        <p:txBody>
          <a:bodyPr lIns="91417" tIns="45709" rIns="91417" bIns="45709"/>
          <a:lstStyle>
            <a:lvl1pPr>
              <a:defRPr/>
            </a:lvl1pPr>
          </a:lstStyle>
          <a:p>
            <a:pPr>
              <a:defRPr/>
            </a:pPr>
            <a:fld id="{1E9F5BE3-2497-43BD-81B6-21A2559B2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8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29412" y="6332990"/>
            <a:ext cx="1066358" cy="2461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949594"/>
                </a:solidFill>
                <a:latin typeface="Univers LT Std 55"/>
                <a:cs typeface="Univers LT Std 55"/>
              </a:rPr>
              <a:t>Slide </a:t>
            </a:r>
            <a:fld id="{F23DD899-23D4-B74D-81E5-8B38761BD6BE}" type="slidenum">
              <a:rPr lang="en-US" sz="1000" b="0" i="0" smtClean="0">
                <a:solidFill>
                  <a:srgbClr val="949594"/>
                </a:solidFill>
                <a:latin typeface="Univers LT Std 55"/>
                <a:cs typeface="Univers LT Std 55"/>
              </a:rPr>
              <a:pPr algn="ctr"/>
              <a:t>‹#›</a:t>
            </a:fld>
            <a:endParaRPr lang="en-US" sz="1000" b="0" i="0" dirty="0">
              <a:solidFill>
                <a:srgbClr val="949594"/>
              </a:solidFill>
              <a:latin typeface="Univers LT Std 55"/>
              <a:cs typeface="Univers LT Std 55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79157"/>
            <a:ext cx="9144000" cy="589461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H-TECH_Logo_Horizona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  <p:pic>
        <p:nvPicPr>
          <p:cNvPr id="4" name="Picture 3" descr="OSC_key_ppt_templat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9"/>
            <a:ext cx="9144000" cy="165100"/>
          </a:xfrm>
          <a:prstGeom prst="rect">
            <a:avLst/>
          </a:prstGeom>
        </p:spPr>
      </p:pic>
      <p:pic>
        <p:nvPicPr>
          <p:cNvPr id="5" name="Picture 4" descr="Ohio_Supercomputer_Center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6205981"/>
            <a:ext cx="3366558" cy="529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5" r:id="rId5"/>
    <p:sldLayoutId id="2147483657" r:id="rId6"/>
    <p:sldLayoutId id="2147483661" r:id="rId7"/>
    <p:sldLayoutId id="2147483662" r:id="rId8"/>
    <p:sldLayoutId id="2147483664" r:id="rId9"/>
    <p:sldLayoutId id="2147483666" r:id="rId10"/>
    <p:sldLayoutId id="2147483667" r:id="rId11"/>
    <p:sldLayoutId id="2147483668" r:id="rId12"/>
  </p:sldLayoutIdLst>
  <p:hf hdr="0" ftr="0"/>
  <p:txStyles>
    <p:titleStyle>
      <a:lvl1pPr algn="l" defTabSz="457085" rtl="0" eaLnBrk="1" latinLnBrk="0" hangingPunct="1">
        <a:spcBef>
          <a:spcPct val="0"/>
        </a:spcBef>
        <a:buNone/>
        <a:defRPr sz="2800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4570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65" indent="-285680" algn="l" defTabSz="4570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15" indent="-228542" algn="l" defTabSz="4570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00" indent="-228542" algn="l" defTabSz="45708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885" indent="-228542" algn="l" defTabSz="45708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97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support/accoun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inux.org/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osc.edu/ondeman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/batch-related-command-summary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resources/getting_started/supercomputing_faq" TargetMode="External"/><Relationship Id="rId3" Type="http://schemas.openxmlformats.org/officeDocument/2006/relationships/hyperlink" Target="https://www.osc.edu/resources/getting_started/howto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my.osc.edu/" TargetMode="External"/><Relationship Id="rId4" Type="http://schemas.openxmlformats.org/officeDocument/2006/relationships/hyperlink" Target="ondemand3.osc.edu" TargetMode="External"/><Relationship Id="rId5" Type="http://schemas.openxmlformats.org/officeDocument/2006/relationships/hyperlink" Target="https://www.osc.edu/ondem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Computing Services to Accelerate Research and Innovation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Kate Cahill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Education &amp; Training Specialist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January 26, 2017</a:t>
            </a:r>
          </a:p>
        </p:txBody>
      </p:sp>
    </p:spTree>
    <p:extLst>
      <p:ext uri="{BB962C8B-B14F-4D97-AF65-F5344CB8AC3E}">
        <p14:creationId xmlns:p14="http://schemas.microsoft.com/office/powerpoint/2010/main" val="994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aic_1_1_dem_shade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5013" b="57147"/>
          <a:stretch/>
        </p:blipFill>
        <p:spPr>
          <a:xfrm>
            <a:off x="0" y="-1"/>
            <a:ext cx="9144000" cy="407246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00050" y="4795851"/>
            <a:ext cx="8458200" cy="19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Researchers who normally use OSC systems to enhance satellite images of glaciers turned their technology to disaster relief assistance following Nepal’s April 2015 earthquake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595959"/>
              </a:solidFill>
              <a:ea typeface="+mn-ea"/>
              <a:cs typeface="+mn-cs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PI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: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Ian Howat, Ohio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State University		Source: NSF O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ffice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of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Polar Programs</a:t>
            </a:r>
            <a:endParaRPr lang="en-US" sz="1400" dirty="0">
              <a:solidFill>
                <a:srgbClr val="595959"/>
              </a:solidFill>
              <a:ea typeface="+mn-ea"/>
              <a:cs typeface="+mn-cs"/>
            </a:endParaRPr>
          </a:p>
          <a:p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Mapping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2600" y="1376939"/>
            <a:ext cx="3035300" cy="2492328"/>
            <a:chOff x="5924550" y="924754"/>
            <a:chExt cx="3035300" cy="1869246"/>
          </a:xfrm>
        </p:grpSpPr>
        <p:sp>
          <p:nvSpPr>
            <p:cNvPr id="9" name="Rectangle 8"/>
            <p:cNvSpPr/>
            <p:nvPr/>
          </p:nvSpPr>
          <p:spPr>
            <a:xfrm>
              <a:off x="5924550" y="927100"/>
              <a:ext cx="3035300" cy="18669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Nepal_Earthquake_(62).psd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48024" r="34157"/>
            <a:stretch/>
          </p:blipFill>
          <p:spPr>
            <a:xfrm>
              <a:off x="5924550" y="924754"/>
              <a:ext cx="2965450" cy="180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5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41908" r="168" b="18988"/>
          <a:stretch/>
        </p:blipFill>
        <p:spPr>
          <a:xfrm>
            <a:off x="0" y="0"/>
            <a:ext cx="9144000" cy="407766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204462" y="4453468"/>
            <a:ext cx="8894102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A researcher </a:t>
            </a:r>
            <a:r>
              <a:rPr lang="en-US" sz="2400" dirty="0">
                <a:solidFill>
                  <a:srgbClr val="595959"/>
                </a:solidFill>
              </a:rPr>
              <a:t>accesses OSC services to answer basic questions about the universe by modeling very high-mass particles, called quarks, which have six variations known as </a:t>
            </a:r>
            <a:r>
              <a:rPr lang="en-US" sz="2400" dirty="0" smtClean="0">
                <a:solidFill>
                  <a:srgbClr val="595959"/>
                </a:solidFill>
              </a:rPr>
              <a:t>flavors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Michael Sokoloff, Univ. of Cincinnati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Flavor Physics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236" r="16071" b="4526"/>
          <a:stretch>
            <a:fillRect/>
          </a:stretch>
        </p:blipFill>
        <p:spPr bwMode="auto">
          <a:xfrm>
            <a:off x="4045977" y="617541"/>
            <a:ext cx="4666223" cy="37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085168"/>
            <a:ext cx="9144000" cy="277283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81000" y="4453468"/>
            <a:ext cx="8458200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rgbClr val="595959"/>
                </a:solidFill>
              </a:rPr>
              <a:t>With the power of OSC computing services, </a:t>
            </a:r>
            <a:r>
              <a:rPr lang="en-US" sz="2400" dirty="0" smtClean="0">
                <a:solidFill>
                  <a:srgbClr val="595959"/>
                </a:solidFill>
              </a:rPr>
              <a:t>a team studies how to capture and destroy </a:t>
            </a:r>
            <a:r>
              <a:rPr lang="en-US" sz="2400" dirty="0" err="1" smtClean="0">
                <a:solidFill>
                  <a:srgbClr val="595959"/>
                </a:solidFill>
              </a:rPr>
              <a:t>organophosphorus</a:t>
            </a:r>
            <a:r>
              <a:rPr lang="en-US" sz="2400" dirty="0" smtClean="0">
                <a:solidFill>
                  <a:srgbClr val="595959"/>
                </a:solidFill>
              </a:rPr>
              <a:t> nerve agents using modified proteins.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Christopher </a:t>
            </a:r>
            <a:r>
              <a:rPr lang="en-US" sz="1400" dirty="0" err="1" smtClean="0">
                <a:solidFill>
                  <a:srgbClr val="595959"/>
                </a:solidFill>
              </a:rPr>
              <a:t>Hadad</a:t>
            </a:r>
            <a:r>
              <a:rPr lang="en-US" sz="1400" dirty="0" smtClean="0">
                <a:solidFill>
                  <a:srgbClr val="595959"/>
                </a:solidFill>
              </a:rPr>
              <a:t>, Ohio State University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Treating Nerve Agent Exposure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381000" y="1750657"/>
            <a:ext cx="3756288" cy="1703743"/>
            <a:chOff x="32682966" y="4065927"/>
            <a:chExt cx="9480510" cy="364115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15" r="29118" b="3178"/>
            <a:stretch>
              <a:fillRect/>
            </a:stretch>
          </p:blipFill>
          <p:spPr bwMode="auto">
            <a:xfrm>
              <a:off x="32682966" y="4065927"/>
              <a:ext cx="9480510" cy="364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35905395" y="69115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 flipV="1">
              <a:off x="38739071" y="6529674"/>
              <a:ext cx="310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0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How to make a billion </a:t>
            </a:r>
            <a:r>
              <a:rPr lang="en-US" dirty="0" err="1" smtClean="0">
                <a:solidFill>
                  <a:srgbClr val="FFFFFF"/>
                </a:solidFill>
              </a:rPr>
              <a:t>pringles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6082" name="Group 3"/>
          <p:cNvGrpSpPr>
            <a:grpSpLocks/>
          </p:cNvGrpSpPr>
          <p:nvPr/>
        </p:nvGrpSpPr>
        <p:grpSpPr bwMode="auto">
          <a:xfrm>
            <a:off x="169863" y="1150938"/>
            <a:ext cx="4827587" cy="3421062"/>
            <a:chOff x="1112" y="998"/>
            <a:chExt cx="3041" cy="2155"/>
          </a:xfrm>
        </p:grpSpPr>
        <p:pic>
          <p:nvPicPr>
            <p:cNvPr id="4608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998"/>
              <a:ext cx="1488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8568">
              <a:off x="1933" y="1342"/>
              <a:ext cx="2220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3" name="Picture 6" descr="prin_can_sourcream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33700"/>
            <a:ext cx="1450975" cy="3517900"/>
          </a:xfrm>
          <a:prstGeom prst="rect">
            <a:avLst/>
          </a:prstGeom>
          <a:noFill/>
          <a:ln w="9525">
            <a:solidFill>
              <a:srgbClr val="E1F1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292225"/>
            <a:ext cx="3581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959225"/>
            <a:ext cx="37338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difference between your laptop and a supercomputer?</a:t>
            </a:r>
            <a:endParaRPr lang="en-US" dirty="0"/>
          </a:p>
        </p:txBody>
      </p:sp>
      <p:pic>
        <p:nvPicPr>
          <p:cNvPr id="4" name="Picture 3" descr="ibm-blue-gene-super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38605"/>
            <a:ext cx="3587750" cy="2379874"/>
          </a:xfrm>
          <a:prstGeom prst="rect">
            <a:avLst/>
          </a:prstGeom>
        </p:spPr>
      </p:pic>
      <p:pic>
        <p:nvPicPr>
          <p:cNvPr id="5" name="Picture 4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131304"/>
            <a:ext cx="3759200" cy="316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6563" y="2121932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10000 = </a:t>
            </a:r>
            <a:endParaRPr lang="en-US" dirty="0"/>
          </a:p>
        </p:txBody>
      </p:sp>
      <p:pic>
        <p:nvPicPr>
          <p:cNvPr id="8" name="Picture 7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61052"/>
            <a:ext cx="1460500" cy="1230471"/>
          </a:xfrm>
          <a:prstGeom prst="rect">
            <a:avLst/>
          </a:prstGeom>
        </p:spPr>
      </p:pic>
      <p:pic>
        <p:nvPicPr>
          <p:cNvPr id="9" name="Picture 8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6288"/>
            <a:ext cx="1460500" cy="1230471"/>
          </a:xfrm>
          <a:prstGeom prst="rect">
            <a:avLst/>
          </a:prstGeom>
        </p:spPr>
      </p:pic>
      <p:pic>
        <p:nvPicPr>
          <p:cNvPr id="10" name="Picture 9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28687"/>
            <a:ext cx="1460500" cy="1230471"/>
          </a:xfrm>
          <a:prstGeom prst="rect">
            <a:avLst/>
          </a:prstGeom>
        </p:spPr>
      </p:pic>
      <p:pic>
        <p:nvPicPr>
          <p:cNvPr id="11" name="Picture 10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891523"/>
            <a:ext cx="1460500" cy="1230471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2989837" y="3429734"/>
            <a:ext cx="1790700" cy="1693108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9837" y="4030384"/>
            <a:ext cx="19168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Remote Connect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6200000" flipV="1">
            <a:off x="7315498" y="3687782"/>
            <a:ext cx="596304" cy="889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V="1">
            <a:off x="6380739" y="4185662"/>
            <a:ext cx="1348223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V="1">
            <a:off x="7033796" y="3740884"/>
            <a:ext cx="842208" cy="2286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464" y="3515816"/>
            <a:ext cx="226972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117600" y="2121932"/>
            <a:ext cx="1268987" cy="862568"/>
          </a:xfrm>
          <a:prstGeom prst="bentArrow">
            <a:avLst/>
          </a:prstGeom>
          <a:solidFill>
            <a:srgbClr val="BB0000"/>
          </a:solidFill>
          <a:ln>
            <a:solidFill>
              <a:srgbClr val="990C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740150" y="2120900"/>
            <a:ext cx="908050" cy="406400"/>
          </a:xfrm>
          <a:prstGeom prst="rightArrow">
            <a:avLst/>
          </a:prstGeom>
          <a:solidFill>
            <a:srgbClr val="BB0000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381000" y="482606"/>
            <a:ext cx="8229600" cy="6556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Supercomputers become history quickly!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513181"/>
            <a:ext cx="22860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Smartphone - 2015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458" y="1535671"/>
            <a:ext cx="259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Supercomputer - 1989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7943"/>
              </p:ext>
            </p:extLst>
          </p:nvPr>
        </p:nvGraphicFramePr>
        <p:xfrm>
          <a:off x="2133601" y="2773289"/>
          <a:ext cx="3788611" cy="178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033"/>
                <a:gridCol w="1002631"/>
                <a:gridCol w="1376947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$740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Cost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$20,000,000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Memory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128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MB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64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Storage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pic>
        <p:nvPicPr>
          <p:cNvPr id="9" name="Picture 4" descr="http://ftp.arl.army.mil/ftp/historic-computers/jpeg/y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30" y="2133600"/>
            <a:ext cx="2860256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" y="2013288"/>
            <a:ext cx="222686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919461"/>
          </a:xfrm>
        </p:spPr>
        <p:txBody>
          <a:bodyPr/>
          <a:lstStyle/>
          <a:p>
            <a:r>
              <a:rPr lang="en-US" dirty="0" smtClean="0"/>
              <a:t>Big Numbers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58341"/>
            <a:ext cx="4040188" cy="639762"/>
          </a:xfrm>
        </p:spPr>
        <p:txBody>
          <a:bodyPr/>
          <a:lstStyle/>
          <a:p>
            <a:r>
              <a:rPr lang="en-US" dirty="0" smtClean="0"/>
              <a:t>Prefix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81231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</a:p>
          <a:p>
            <a:pPr lvl="1"/>
            <a:r>
              <a:rPr lang="en-US" dirty="0" smtClean="0"/>
              <a:t>kilo, 10</a:t>
            </a:r>
            <a:r>
              <a:rPr lang="en-US" baseline="30000" dirty="0" smtClean="0"/>
              <a:t>3</a:t>
            </a:r>
            <a:r>
              <a:rPr lang="en-US" dirty="0" smtClean="0"/>
              <a:t>, thousand</a:t>
            </a:r>
          </a:p>
          <a:p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mega, 10</a:t>
            </a:r>
            <a:r>
              <a:rPr lang="en-US" baseline="30000" dirty="0" smtClean="0"/>
              <a:t>6</a:t>
            </a:r>
            <a:r>
              <a:rPr lang="en-US" dirty="0" smtClean="0"/>
              <a:t>, million</a:t>
            </a:r>
          </a:p>
          <a:p>
            <a:r>
              <a:rPr lang="en-US" dirty="0" smtClean="0"/>
              <a:t>G</a:t>
            </a:r>
            <a:endParaRPr lang="en-US" dirty="0"/>
          </a:p>
          <a:p>
            <a:pPr lvl="1"/>
            <a:r>
              <a:rPr lang="en-US" dirty="0" smtClean="0"/>
              <a:t>giga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, </a:t>
            </a:r>
            <a:r>
              <a:rPr lang="en-US" dirty="0"/>
              <a:t>b</a:t>
            </a:r>
            <a:r>
              <a:rPr lang="en-US" dirty="0" smtClean="0"/>
              <a:t>illion</a:t>
            </a:r>
            <a:endParaRPr lang="en-US" dirty="0"/>
          </a:p>
          <a:p>
            <a:r>
              <a:rPr lang="en-US" dirty="0" smtClean="0"/>
              <a:t>T</a:t>
            </a:r>
            <a:endParaRPr lang="en-US" dirty="0"/>
          </a:p>
          <a:p>
            <a:pPr lvl="1"/>
            <a:r>
              <a:rPr lang="en-US" dirty="0" smtClean="0"/>
              <a:t>tera, 10</a:t>
            </a:r>
            <a:r>
              <a:rPr lang="en-US" baseline="30000" dirty="0" smtClean="0"/>
              <a:t>12</a:t>
            </a:r>
            <a:r>
              <a:rPr lang="en-US" dirty="0" smtClean="0"/>
              <a:t>, trillion</a:t>
            </a:r>
          </a:p>
          <a:p>
            <a:r>
              <a:rPr lang="en-US" dirty="0" smtClean="0"/>
              <a:t>P</a:t>
            </a:r>
          </a:p>
          <a:p>
            <a:pPr lvl="1"/>
            <a:r>
              <a:rPr lang="en-US" dirty="0" smtClean="0"/>
              <a:t>peta, 10</a:t>
            </a:r>
            <a:r>
              <a:rPr lang="en-US" baseline="30000" dirty="0" smtClean="0"/>
              <a:t>15</a:t>
            </a:r>
            <a:r>
              <a:rPr lang="en-US" dirty="0" smtClean="0"/>
              <a:t>, quadrillion</a:t>
            </a:r>
            <a:endParaRPr lang="en-US" dirty="0"/>
          </a:p>
          <a:p>
            <a:r>
              <a:rPr lang="en-US" dirty="0" smtClean="0"/>
              <a:t>E</a:t>
            </a:r>
            <a:endParaRPr lang="en-US" dirty="0"/>
          </a:p>
          <a:p>
            <a:pPr lvl="1"/>
            <a:r>
              <a:rPr lang="en-US" dirty="0" smtClean="0"/>
              <a:t>exa, 10</a:t>
            </a:r>
            <a:r>
              <a:rPr lang="en-US" baseline="30000" dirty="0" smtClean="0"/>
              <a:t>18</a:t>
            </a:r>
            <a:r>
              <a:rPr lang="en-US" dirty="0" smtClean="0"/>
              <a:t>, quintillion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6" y="1258341"/>
            <a:ext cx="4041775" cy="639762"/>
          </a:xfrm>
        </p:spPr>
        <p:txBody>
          <a:bodyPr/>
          <a:lstStyle/>
          <a:p>
            <a:r>
              <a:rPr lang="en-US" dirty="0" smtClean="0"/>
              <a:t>Example:  bytes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981231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1KB – very small</a:t>
            </a:r>
          </a:p>
          <a:p>
            <a:pPr lvl="1"/>
            <a:endParaRPr lang="en-US" dirty="0"/>
          </a:p>
          <a:p>
            <a:r>
              <a:rPr lang="en-US" dirty="0" smtClean="0"/>
              <a:t>12MB L2 cache per core</a:t>
            </a:r>
          </a:p>
          <a:p>
            <a:pPr lvl="1"/>
            <a:endParaRPr lang="en-US" dirty="0"/>
          </a:p>
          <a:p>
            <a:r>
              <a:rPr lang="en-US" dirty="0" smtClean="0"/>
              <a:t>48GB memory per node</a:t>
            </a:r>
          </a:p>
          <a:p>
            <a:pPr lvl="1"/>
            <a:endParaRPr lang="en-US" dirty="0"/>
          </a:p>
          <a:p>
            <a:r>
              <a:rPr lang="en-US" dirty="0" smtClean="0"/>
              <a:t>.5 TB disk space per user</a:t>
            </a:r>
          </a:p>
          <a:p>
            <a:pPr lvl="1"/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PB aggregate storage</a:t>
            </a:r>
          </a:p>
          <a:p>
            <a:pPr lvl="1"/>
            <a:endParaRPr lang="en-US" dirty="0"/>
          </a:p>
          <a:p>
            <a:r>
              <a:rPr lang="en-US" dirty="0" smtClean="0"/>
              <a:t>Exascale systems – current research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Terminology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A group of computers (nodes) connected by a high-speed network, forming a supercomputer</a:t>
            </a:r>
          </a:p>
          <a:p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Equivalent to a high-end workstation, part of a cluster</a:t>
            </a:r>
          </a:p>
          <a:p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A processor (CPU), multiple cores per processor chip</a:t>
            </a:r>
          </a:p>
          <a:p>
            <a:r>
              <a:rPr lang="en-US" dirty="0" smtClean="0"/>
              <a:t>FLOPS</a:t>
            </a:r>
          </a:p>
          <a:p>
            <a:pPr lvl="1"/>
            <a:r>
              <a:rPr lang="en-US" dirty="0" smtClean="0"/>
              <a:t>“FLoating-point Operations (calculations) Per Second”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20" y="762000"/>
            <a:ext cx="4671488" cy="1117600"/>
          </a:xfrm>
        </p:spPr>
        <p:txBody>
          <a:bodyPr/>
          <a:lstStyle/>
          <a:p>
            <a:r>
              <a:rPr lang="en-US" dirty="0" smtClean="0"/>
              <a:t>Structure </a:t>
            </a:r>
            <a:r>
              <a:rPr lang="en-US" dirty="0"/>
              <a:t>of </a:t>
            </a:r>
            <a:br>
              <a:rPr lang="en-US" dirty="0"/>
            </a:br>
            <a:r>
              <a:rPr lang="en-US" dirty="0"/>
              <a:t>a Supercomputer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3900" y="4101068"/>
            <a:ext cx="19982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BB0000"/>
                </a:solidFill>
              </a:rPr>
              <a:t>Data Storage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9340" y="605946"/>
            <a:ext cx="25792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BB0000"/>
                </a:solidFill>
              </a:rPr>
              <a:t>Remote User Access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8369" y="4101068"/>
            <a:ext cx="18526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Compute Nodes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2278" y="2368034"/>
            <a:ext cx="14808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B0000"/>
                </a:solidFill>
              </a:rPr>
              <a:t>Login Nodes</a:t>
            </a:r>
          </a:p>
        </p:txBody>
      </p:sp>
    </p:spTree>
    <p:extLst>
      <p:ext uri="{BB962C8B-B14F-4D97-AF65-F5344CB8AC3E}">
        <p14:creationId xmlns:p14="http://schemas.microsoft.com/office/powerpoint/2010/main" val="11289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What is OSC?</a:t>
            </a:r>
          </a:p>
          <a:p>
            <a:pPr lvl="1"/>
            <a:r>
              <a:rPr lang="en-US" dirty="0" smtClean="0"/>
              <a:t>HPC Concepts</a:t>
            </a:r>
          </a:p>
          <a:p>
            <a:pPr lvl="1"/>
            <a:r>
              <a:rPr lang="en-US" dirty="0" smtClean="0"/>
              <a:t>Hardware Overview</a:t>
            </a:r>
          </a:p>
          <a:p>
            <a:pPr lvl="1"/>
            <a:r>
              <a:rPr lang="en-US" dirty="0" smtClean="0"/>
              <a:t>Accounts</a:t>
            </a:r>
          </a:p>
          <a:p>
            <a:r>
              <a:rPr lang="en-US" dirty="0" smtClean="0"/>
              <a:t>How to use our systems</a:t>
            </a:r>
          </a:p>
          <a:p>
            <a:pPr lvl="1"/>
            <a:r>
              <a:rPr lang="en-US" dirty="0" smtClean="0"/>
              <a:t>User Environment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 smtClean="0"/>
              <a:t>Batch Processing</a:t>
            </a:r>
            <a:endParaRPr lang="en-US" dirty="0"/>
          </a:p>
          <a:p>
            <a:pPr marL="342815" lvl="1" indent="-342815">
              <a:buFont typeface="Arial"/>
              <a:buChar char="•"/>
            </a:pPr>
            <a:r>
              <a:rPr lang="en-US" sz="2400" dirty="0" err="1" smtClean="0"/>
              <a:t>OnDemand</a:t>
            </a:r>
            <a:endParaRPr lang="en-US" sz="2400" dirty="0"/>
          </a:p>
          <a:p>
            <a:pPr marL="457085" lvl="1" indent="0"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06700" y="780534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www.osc.edu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00937"/>
              </p:ext>
            </p:extLst>
          </p:nvPr>
        </p:nvGraphicFramePr>
        <p:xfrm>
          <a:off x="156000" y="1556132"/>
          <a:ext cx="7094300" cy="42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9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96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56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91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61939" marR="61939" marT="41293" marB="41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Owens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(2016)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Ruby</a:t>
                      </a: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 (2014)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Oakley (2012)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Theoretical Performance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~750 TF</a:t>
                      </a: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~144 TF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~154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TF</a:t>
                      </a:r>
                      <a:endParaRPr lang="en-US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Nodes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~820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692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9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CPU Cores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~23,500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4800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8304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Memory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~120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~15.3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~33.4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Memory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per Core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&gt;5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3.2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Interconnect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FDR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/EN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QDR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456900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480"/>
            <a:r>
              <a:rPr lang="en-US" dirty="0" smtClean="0">
                <a:solidFill>
                  <a:srgbClr val="FFFFFF"/>
                </a:solidFill>
              </a:rPr>
              <a:t>System Configurations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30" t="9995" r="15904" b="25897"/>
          <a:stretch/>
        </p:blipFill>
        <p:spPr>
          <a:xfrm>
            <a:off x="7386006" y="1556132"/>
            <a:ext cx="1624870" cy="221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456" t="2971" r="127" b="49672"/>
          <a:stretch/>
        </p:blipFill>
        <p:spPr>
          <a:xfrm>
            <a:off x="7386006" y="4210073"/>
            <a:ext cx="1706750" cy="1958985"/>
          </a:xfrm>
          <a:prstGeom prst="rect">
            <a:avLst/>
          </a:prstGeom>
        </p:spPr>
      </p:pic>
      <p:pic>
        <p:nvPicPr>
          <p:cNvPr id="2" name="Picture 1" descr="22e5e24b-7c3d-4737-a557-014f1b5954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112539"/>
            <a:ext cx="1816100" cy="12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Owens – </a:t>
            </a:r>
            <a:r>
              <a:rPr lang="en-US" sz="2400" dirty="0" smtClean="0"/>
              <a:t>Our Newest Cluster 5x Performance </a:t>
            </a:r>
            <a:r>
              <a:rPr lang="en-US" sz="2400" dirty="0" smtClean="0"/>
              <a:t>Increase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73004"/>
              </p:ext>
            </p:extLst>
          </p:nvPr>
        </p:nvGraphicFramePr>
        <p:xfrm>
          <a:off x="457200" y="1600200"/>
          <a:ext cx="8229600" cy="390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751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4" y="591986"/>
            <a:ext cx="8052090" cy="5331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1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GPU Ready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0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</a:t>
            </a:r>
            <a:br>
              <a:rPr lang="en-US" dirty="0" smtClean="0"/>
            </a:br>
            <a:r>
              <a:rPr lang="en-US" dirty="0" smtClean="0"/>
              <a:t> Analytics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8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7"/>
            <a:ext cx="8052087" cy="533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Cluster Specifications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4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Nodes –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Submit jobs to batch system</a:t>
            </a:r>
          </a:p>
          <a:p>
            <a:pPr lvl="1"/>
            <a:r>
              <a:rPr lang="en-US" dirty="0"/>
              <a:t>Edit files</a:t>
            </a:r>
          </a:p>
          <a:p>
            <a:pPr lvl="1"/>
            <a:r>
              <a:rPr lang="en-US" dirty="0" smtClean="0"/>
              <a:t>Manage your files</a:t>
            </a:r>
          </a:p>
          <a:p>
            <a:pPr lvl="1"/>
            <a:r>
              <a:rPr lang="en-US" dirty="0" smtClean="0"/>
              <a:t>Interactive work – small scale</a:t>
            </a:r>
          </a:p>
          <a:p>
            <a:r>
              <a:rPr lang="en-US" dirty="0" smtClean="0"/>
              <a:t>Limits</a:t>
            </a:r>
          </a:p>
          <a:p>
            <a:pPr lvl="1"/>
            <a:r>
              <a:rPr lang="en-US" dirty="0" smtClean="0"/>
              <a:t>20 minutes CPU time</a:t>
            </a:r>
          </a:p>
          <a:p>
            <a:pPr lvl="1"/>
            <a:r>
              <a:rPr lang="en-US" dirty="0" smtClean="0"/>
              <a:t>1GB memory</a:t>
            </a:r>
          </a:p>
          <a:p>
            <a:r>
              <a:rPr lang="en-US" dirty="0" smtClean="0"/>
              <a:t>Use the batch system for serious computing!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0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Storage Systems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2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Four different </a:t>
            </a:r>
            <a:br>
              <a:rPr lang="en-US" dirty="0" smtClean="0"/>
            </a:br>
            <a:r>
              <a:rPr lang="en-US" dirty="0" smtClean="0"/>
              <a:t>file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24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655638"/>
          </a:xfrm>
        </p:spPr>
        <p:txBody>
          <a:bodyPr/>
          <a:lstStyle/>
          <a:p>
            <a:pPr eaLnBrk="1" hangingPunct="1"/>
            <a:r>
              <a:rPr lang="en-US" dirty="0" err="1" smtClean="0"/>
              <a:t>Filesystem</a:t>
            </a:r>
            <a:r>
              <a:rPr lang="en-US" dirty="0" smtClean="0"/>
              <a:t> Overview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57238"/>
            <a:ext cx="8229600" cy="390655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Home</a:t>
            </a:r>
          </a:p>
          <a:p>
            <a:pPr lvl="1"/>
            <a:r>
              <a:rPr lang="en-US" sz="2000" dirty="0" smtClean="0"/>
              <a:t>Store your files here, backed up daily</a:t>
            </a:r>
          </a:p>
          <a:p>
            <a:pPr lvl="1"/>
            <a:r>
              <a:rPr lang="en-US" sz="2000" dirty="0" smtClean="0"/>
              <a:t>Use $HOME or ~</a:t>
            </a:r>
            <a:r>
              <a:rPr lang="en-US" sz="2000" i="1" dirty="0" smtClean="0"/>
              <a:t>username</a:t>
            </a:r>
            <a:r>
              <a:rPr lang="en-US" sz="2000" dirty="0" smtClean="0"/>
              <a:t> to reference location</a:t>
            </a:r>
          </a:p>
          <a:p>
            <a:r>
              <a:rPr lang="en-US" sz="2000" dirty="0" smtClean="0"/>
              <a:t>Project</a:t>
            </a:r>
          </a:p>
          <a:p>
            <a:pPr lvl="1"/>
            <a:r>
              <a:rPr lang="en-US" sz="2000" dirty="0" smtClean="0"/>
              <a:t>Available to Project PIs by request; shared by all users on a project, backed up daily</a:t>
            </a:r>
          </a:p>
          <a:p>
            <a:pPr lvl="1"/>
            <a:r>
              <a:rPr lang="en-US" sz="2000" dirty="0" smtClean="0"/>
              <a:t>Use /</a:t>
            </a:r>
            <a:r>
              <a:rPr lang="en-US" sz="2000" dirty="0" err="1" smtClean="0"/>
              <a:t>fs</a:t>
            </a:r>
            <a:r>
              <a:rPr lang="en-US" sz="2000" dirty="0" smtClean="0"/>
              <a:t>/project/</a:t>
            </a:r>
            <a:r>
              <a:rPr lang="en-US" sz="2000" i="1" dirty="0" smtClean="0"/>
              <a:t>project# </a:t>
            </a:r>
            <a:r>
              <a:rPr lang="en-US" sz="2000" dirty="0" smtClean="0"/>
              <a:t>to reference location</a:t>
            </a:r>
          </a:p>
          <a:p>
            <a:r>
              <a:rPr lang="en-US" sz="2000" dirty="0" smtClean="0"/>
              <a:t>Scratch</a:t>
            </a:r>
          </a:p>
          <a:p>
            <a:pPr lvl="1"/>
            <a:r>
              <a:rPr lang="en-US" sz="2000" dirty="0" smtClean="0"/>
              <a:t>Store large input or output files here</a:t>
            </a:r>
          </a:p>
          <a:p>
            <a:pPr lvl="1"/>
            <a:r>
              <a:rPr lang="en-US" sz="2000" dirty="0"/>
              <a:t>Faster I/O than Home or </a:t>
            </a:r>
            <a:r>
              <a:rPr lang="en-US" sz="2000" dirty="0" smtClean="0"/>
              <a:t>Project</a:t>
            </a:r>
          </a:p>
          <a:p>
            <a:pPr lvl="1"/>
            <a:r>
              <a:rPr lang="en-US" sz="2000" dirty="0" smtClean="0"/>
              <a:t>Temporary storage, not backed up</a:t>
            </a:r>
          </a:p>
          <a:p>
            <a:r>
              <a:rPr lang="en-US" sz="2000" dirty="0" smtClean="0"/>
              <a:t>$TMPDIR</a:t>
            </a:r>
          </a:p>
          <a:p>
            <a:pPr lvl="1"/>
            <a:r>
              <a:rPr lang="en-US" sz="2000" dirty="0" smtClean="0"/>
              <a:t>Storage on compute nodes, for use during your batch job</a:t>
            </a:r>
          </a:p>
          <a:p>
            <a:pPr lvl="1"/>
            <a:r>
              <a:rPr lang="en-US" sz="2000" dirty="0" smtClean="0"/>
              <a:t>Be sure to copy any results back to Home at the end of your job, all data purged when job quits</a:t>
            </a:r>
          </a:p>
          <a:p>
            <a:pPr lvl="1"/>
            <a:endParaRPr lang="en-US" sz="2000" dirty="0" smtClean="0"/>
          </a:p>
          <a:p>
            <a:pPr>
              <a:buFontTx/>
              <a:buNone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8012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Ohio Supercomputer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732796"/>
              </p:ext>
            </p:extLst>
          </p:nvPr>
        </p:nvGraphicFramePr>
        <p:xfrm>
          <a:off x="457200" y="647700"/>
          <a:ext cx="8229600" cy="4815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13000"/>
                <a:gridCol w="2222500"/>
                <a:gridCol w="15367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Filesystem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Quota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Backed-Up?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Purged?</a:t>
                      </a:r>
                      <a:endParaRPr lang="en-US" dirty="0"/>
                    </a:p>
                  </a:txBody>
                  <a:tcPr/>
                </a:tc>
              </a:tr>
              <a:tr h="911860">
                <a:tc>
                  <a:txBody>
                    <a:bodyPr/>
                    <a:lstStyle/>
                    <a:p>
                      <a:r>
                        <a:rPr lang="en-US" dirty="0" smtClean="0"/>
                        <a:t>Home ($HOME)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93472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(/</a:t>
                      </a:r>
                      <a:r>
                        <a:rPr lang="en-US" dirty="0" err="1" smtClean="0"/>
                        <a:t>fs</a:t>
                      </a:r>
                      <a:r>
                        <a:rPr lang="en-US" dirty="0" smtClean="0"/>
                        <a:t>/project)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By request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1033780">
                <a:tc>
                  <a:txBody>
                    <a:bodyPr/>
                    <a:lstStyle/>
                    <a:p>
                      <a:r>
                        <a:rPr lang="en-US" dirty="0" smtClean="0"/>
                        <a:t>Scratch (/</a:t>
                      </a:r>
                      <a:r>
                        <a:rPr lang="en-US" dirty="0" err="1" smtClean="0"/>
                        <a:t>fs</a:t>
                      </a:r>
                      <a:r>
                        <a:rPr lang="en-US" dirty="0" smtClean="0"/>
                        <a:t>/scratch)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–</a:t>
                      </a:r>
                      <a:r>
                        <a:rPr lang="en-US" baseline="0" dirty="0" smtClean="0"/>
                        <a:t> 180 days</a:t>
                      </a:r>
                      <a:endParaRPr lang="en-US" dirty="0"/>
                    </a:p>
                  </a:txBody>
                  <a:tcPr/>
                </a:tc>
              </a:tr>
              <a:tr h="1564640">
                <a:tc>
                  <a:txBody>
                    <a:bodyPr/>
                    <a:lstStyle/>
                    <a:p>
                      <a:r>
                        <a:rPr lang="en-US" dirty="0" smtClean="0"/>
                        <a:t>Compute ($TMPDIR)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800GB (Oakley),</a:t>
                      </a:r>
                    </a:p>
                    <a:p>
                      <a:r>
                        <a:rPr lang="en-US" dirty="0" smtClean="0"/>
                        <a:t>1 TB (Ruby &amp; Owens)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– when</a:t>
                      </a:r>
                      <a:r>
                        <a:rPr lang="en-US" baseline="0" dirty="0" smtClean="0"/>
                        <a:t> job completes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627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</a:t>
            </a:r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are concerned about Home directory quotas:</a:t>
            </a:r>
          </a:p>
          <a:p>
            <a:pPr lvl="1"/>
            <a:r>
              <a:rPr lang="en-US" dirty="0" smtClean="0"/>
              <a:t>Compress large, rarely used files</a:t>
            </a:r>
          </a:p>
          <a:p>
            <a:pPr lvl="2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gzip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bzip2</a:t>
            </a:r>
            <a:r>
              <a:rPr lang="en-US" dirty="0"/>
              <a:t> commands</a:t>
            </a:r>
            <a:endParaRPr lang="en-US" dirty="0" smtClean="0"/>
          </a:p>
          <a:p>
            <a:pPr lvl="1"/>
            <a:r>
              <a:rPr lang="en-US" dirty="0" smtClean="0"/>
              <a:t>Combine large numbers of small files into an archive</a:t>
            </a:r>
          </a:p>
          <a:p>
            <a:pPr lvl="2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/>
              <a:t> </a:t>
            </a:r>
            <a:r>
              <a:rPr lang="en-US" dirty="0" smtClean="0"/>
              <a:t>command</a:t>
            </a:r>
          </a:p>
          <a:p>
            <a:pPr lvl="1"/>
            <a:r>
              <a:rPr lang="en-US" dirty="0" smtClean="0"/>
              <a:t>Request Project space for your group (PIs only)</a:t>
            </a:r>
          </a:p>
          <a:p>
            <a:pPr lvl="2"/>
            <a:r>
              <a:rPr lang="en-US" dirty="0" smtClean="0"/>
              <a:t>Large requests are reviewed by allocations committee</a:t>
            </a:r>
          </a:p>
          <a:p>
            <a:pPr lvl="2"/>
            <a:r>
              <a:rPr lang="en-US" dirty="0" smtClean="0"/>
              <a:t>Contact OSC Help to initiate request</a:t>
            </a:r>
          </a:p>
          <a:p>
            <a:pPr marL="914173" lvl="2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8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57820" y="4307800"/>
            <a:ext cx="8400423" cy="1507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1338" y="1979243"/>
            <a:ext cx="8216900" cy="15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Quota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054"/>
            <a:ext cx="8229600" cy="1364063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15 04:02 userid usr1234 on /nfs/06 used 28GB of quota 500GB and 41374 files of quota 1000000 files</a:t>
            </a:r>
          </a:p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16  04:02 project/group PRJ0321 on /nfs/proj01 used 27GB of quota 5000GB and 573105 files of quota 1000000 files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815" y="4418336"/>
            <a:ext cx="8490858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Disk quotas for user usr1234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(uid 11059):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Filesystem 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 blocks   quota   limit   grace   files   quota   limit   grace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fs06-oak.ten.osc.edu:/nfs/06/osc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201698292  450000000 524288000          631137  950000 1000000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38" y="1508896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Quota display at login (information collected nightly):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338" y="3811641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 from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quota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 (run manually):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5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 at </a:t>
            </a:r>
            <a:r>
              <a:rPr lang="en-US" dirty="0" smtClean="0"/>
              <a:t>OSC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get an OSC </a:t>
            </a:r>
            <a:r>
              <a:rPr lang="en-US" dirty="0" smtClean="0"/>
              <a:t>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Academic </a:t>
            </a:r>
            <a:r>
              <a:rPr lang="en-US" dirty="0" smtClean="0"/>
              <a:t>project</a:t>
            </a:r>
            <a:endParaRPr lang="en-US" dirty="0" smtClean="0"/>
          </a:p>
          <a:p>
            <a:pPr lvl="1"/>
            <a:r>
              <a:rPr lang="en-US" dirty="0" smtClean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 smtClean="0"/>
              <a:t>PI may authorize accounts for students, post-docs, collaborators, etc.</a:t>
            </a:r>
          </a:p>
          <a:p>
            <a:pPr lvl="1"/>
            <a:r>
              <a:rPr lang="en-US" dirty="0" smtClean="0"/>
              <a:t>Classroom </a:t>
            </a:r>
            <a:r>
              <a:rPr lang="en-US" dirty="0" smtClean="0"/>
              <a:t>projects </a:t>
            </a:r>
            <a:r>
              <a:rPr lang="en-US" dirty="0" smtClean="0"/>
              <a:t>are also available</a:t>
            </a:r>
          </a:p>
          <a:p>
            <a:pPr lvl="1"/>
            <a:r>
              <a:rPr lang="en-US" dirty="0" smtClean="0"/>
              <a:t>No cost to Ohio academic users</a:t>
            </a:r>
          </a:p>
          <a:p>
            <a:r>
              <a:rPr lang="en-US" dirty="0" smtClean="0"/>
              <a:t>Commercial </a:t>
            </a:r>
            <a:r>
              <a:rPr lang="en-US" dirty="0" smtClean="0"/>
              <a:t>projects</a:t>
            </a:r>
            <a:endParaRPr lang="en-US" dirty="0" smtClean="0"/>
          </a:p>
          <a:p>
            <a:pPr lvl="1"/>
            <a:r>
              <a:rPr lang="en-US" dirty="0" smtClean="0"/>
              <a:t>Commercial organizations may purchase time on OSC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 and Projects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Headed by a PI</a:t>
            </a:r>
          </a:p>
          <a:p>
            <a:pPr lvl="1"/>
            <a:r>
              <a:rPr lang="en-US" dirty="0" smtClean="0"/>
              <a:t>May include other users</a:t>
            </a:r>
          </a:p>
          <a:p>
            <a:pPr lvl="1"/>
            <a:r>
              <a:rPr lang="en-US" dirty="0" smtClean="0"/>
              <a:t>Basis for accounting at OSC</a:t>
            </a:r>
          </a:p>
          <a:p>
            <a:pPr lvl="1"/>
            <a:r>
              <a:rPr lang="en-US" dirty="0" smtClean="0"/>
              <a:t>Submit proposal for computing resources for a project</a:t>
            </a:r>
          </a:p>
          <a:p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Username and password to access HPC systems</a:t>
            </a:r>
          </a:p>
          <a:p>
            <a:pPr lvl="1"/>
            <a:r>
              <a:rPr lang="en-US" dirty="0" smtClean="0"/>
              <a:t>Each account associated with one project</a:t>
            </a:r>
          </a:p>
          <a:p>
            <a:pPr lvl="1"/>
            <a:r>
              <a:rPr lang="en-US" dirty="0" smtClean="0"/>
              <a:t>Each account used by one person (please!)</a:t>
            </a:r>
          </a:p>
          <a:p>
            <a:pPr lvl="1"/>
            <a:r>
              <a:rPr lang="en-US" dirty="0" smtClean="0"/>
              <a:t>If you work on multiple projects, you will have multiple accounts</a:t>
            </a:r>
          </a:p>
        </p:txBody>
      </p:sp>
    </p:spTree>
    <p:extLst>
      <p:ext uri="{BB962C8B-B14F-4D97-AF65-F5344CB8AC3E}">
        <p14:creationId xmlns:p14="http://schemas.microsoft.com/office/powerpoint/2010/main" val="2018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Allocations and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Charges are in terms of resource units</a:t>
            </a:r>
          </a:p>
          <a:p>
            <a:r>
              <a:rPr lang="en-US" dirty="0" smtClean="0"/>
              <a:t>Resource </a:t>
            </a:r>
            <a:r>
              <a:rPr lang="en-US" dirty="0"/>
              <a:t>units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OWENS</a:t>
            </a:r>
            <a:r>
              <a:rPr lang="en-US" dirty="0" smtClean="0"/>
              <a:t> 1 </a:t>
            </a:r>
            <a:r>
              <a:rPr lang="en-US" dirty="0"/>
              <a:t>resource unit (RU) = </a:t>
            </a:r>
            <a:r>
              <a:rPr lang="en-US" dirty="0">
                <a:solidFill>
                  <a:srgbClr val="0000FF"/>
                </a:solidFill>
              </a:rPr>
              <a:t>10</a:t>
            </a:r>
            <a:r>
              <a:rPr lang="en-US" dirty="0"/>
              <a:t> CPU </a:t>
            </a:r>
            <a:r>
              <a:rPr lang="en-US" dirty="0" smtClean="0"/>
              <a:t>hours</a:t>
            </a:r>
          </a:p>
          <a:p>
            <a:pPr lvl="1"/>
            <a:r>
              <a:rPr lang="en-US" dirty="0" smtClean="0">
                <a:solidFill>
                  <a:srgbClr val="BB0000"/>
                </a:solidFill>
              </a:rPr>
              <a:t>OAKLEY &amp; RUBY </a:t>
            </a:r>
            <a:r>
              <a:rPr lang="en-US" dirty="0"/>
              <a:t>1 resource unit (RU) = </a:t>
            </a:r>
            <a:r>
              <a:rPr lang="en-US" dirty="0" smtClean="0">
                <a:solidFill>
                  <a:srgbClr val="BB0000"/>
                </a:solidFill>
              </a:rPr>
              <a:t>20</a:t>
            </a:r>
            <a:r>
              <a:rPr lang="en-US" dirty="0" smtClean="0"/>
              <a:t> </a:t>
            </a:r>
            <a:r>
              <a:rPr lang="en-US" dirty="0"/>
              <a:t>CPU hours</a:t>
            </a:r>
          </a:p>
          <a:p>
            <a:pPr lvl="1"/>
            <a:r>
              <a:rPr lang="en-US" dirty="0"/>
              <a:t>CPU hour = walltime x (total # of cores requested)</a:t>
            </a:r>
          </a:p>
          <a:p>
            <a:r>
              <a:rPr lang="en-US" dirty="0" smtClean="0"/>
              <a:t>Project receives an allocation of RUs</a:t>
            </a:r>
          </a:p>
          <a:p>
            <a:r>
              <a:rPr lang="en-US" dirty="0" smtClean="0"/>
              <a:t>Jobs are charged to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Requesting a New Project- </a:t>
            </a:r>
            <a:r>
              <a:rPr lang="en-US" sz="2000" dirty="0">
                <a:hlinkClick r:id="rId2"/>
              </a:rPr>
              <a:t>https://www.osc.edu</a:t>
            </a:r>
            <a:r>
              <a:rPr lang="en-US" sz="2000" dirty="0" smtClean="0">
                <a:hlinkClick r:id="rId2"/>
              </a:rPr>
              <a:t>/supercomputing/support/account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grant</a:t>
            </a:r>
          </a:p>
          <a:p>
            <a:pPr lvl="1"/>
            <a:r>
              <a:rPr lang="en-US" dirty="0" smtClean="0"/>
              <a:t>One per PI per lifetime</a:t>
            </a:r>
          </a:p>
          <a:p>
            <a:pPr lvl="1"/>
            <a:r>
              <a:rPr lang="en-US" dirty="0" smtClean="0"/>
              <a:t>Provide contact info, institution, department</a:t>
            </a:r>
          </a:p>
          <a:p>
            <a:pPr lvl="1"/>
            <a:r>
              <a:rPr lang="en-US" dirty="0" smtClean="0"/>
              <a:t>5000 RUs</a:t>
            </a:r>
          </a:p>
          <a:p>
            <a:r>
              <a:rPr lang="en-US" dirty="0" smtClean="0"/>
              <a:t>Additional allocations for a project</a:t>
            </a:r>
          </a:p>
          <a:p>
            <a:pPr lvl="1"/>
            <a:r>
              <a:rPr lang="en-US" dirty="0" smtClean="0"/>
              <a:t>Submit a proposal for more RUs</a:t>
            </a:r>
          </a:p>
          <a:p>
            <a:pPr lvl="2"/>
            <a:r>
              <a:rPr lang="en-US" dirty="0" smtClean="0"/>
              <a:t>Standard:  10,000</a:t>
            </a:r>
          </a:p>
          <a:p>
            <a:pPr lvl="2"/>
            <a:r>
              <a:rPr lang="en-US" dirty="0" smtClean="0"/>
              <a:t>Major:  30,000</a:t>
            </a:r>
          </a:p>
          <a:p>
            <a:pPr lvl="2"/>
            <a:r>
              <a:rPr lang="en-US" dirty="0" smtClean="0"/>
              <a:t>Discovery:  &gt;30,000</a:t>
            </a:r>
          </a:p>
          <a:p>
            <a:pPr lvl="1"/>
            <a:r>
              <a:rPr lang="en-US" dirty="0" smtClean="0"/>
              <a:t>Peer-reviewed</a:t>
            </a:r>
          </a:p>
          <a:p>
            <a:pPr lvl="1"/>
            <a:r>
              <a:rPr lang="en-US" dirty="0" smtClean="0"/>
              <a:t>Grants awarded by Statewide Users Group (SUG)</a:t>
            </a:r>
          </a:p>
          <a:p>
            <a:r>
              <a:rPr lang="en-US" dirty="0" smtClean="0"/>
              <a:t>Classroom account</a:t>
            </a:r>
          </a:p>
        </p:txBody>
      </p:sp>
    </p:spTree>
    <p:extLst>
      <p:ext uri="{BB962C8B-B14F-4D97-AF65-F5344CB8AC3E}">
        <p14:creationId xmlns:p14="http://schemas.microsoft.com/office/powerpoint/2010/main" val="4103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for managing your identity at OSC</a:t>
            </a:r>
          </a:p>
          <a:p>
            <a:r>
              <a:rPr lang="en-US" dirty="0" smtClean="0"/>
              <a:t>Update your email</a:t>
            </a:r>
          </a:p>
          <a:p>
            <a:r>
              <a:rPr lang="en-US" dirty="0" smtClean="0"/>
              <a:t>Change your password</a:t>
            </a:r>
          </a:p>
          <a:p>
            <a:r>
              <a:rPr lang="en-US" dirty="0" smtClean="0"/>
              <a:t>Recover access to your account</a:t>
            </a:r>
          </a:p>
          <a:p>
            <a:r>
              <a:rPr lang="en-US" dirty="0" smtClean="0"/>
              <a:t>Change your shell</a:t>
            </a:r>
          </a:p>
          <a:p>
            <a:r>
              <a:rPr lang="en-US" dirty="0" smtClean="0"/>
              <a:t>And a lot more in the future</a:t>
            </a:r>
          </a:p>
          <a:p>
            <a:pPr lvl="1"/>
            <a:r>
              <a:rPr lang="en-US" dirty="0" smtClean="0"/>
              <a:t>Project reporting</a:t>
            </a:r>
          </a:p>
          <a:p>
            <a:pPr lvl="1"/>
            <a:r>
              <a:rPr lang="en-US" dirty="0" smtClean="0"/>
              <a:t>Authorized user management</a:t>
            </a:r>
          </a:p>
          <a:p>
            <a:pPr lvl="1"/>
            <a:r>
              <a:rPr lang="en-US" dirty="0" smtClean="0"/>
              <a:t>Requesting services (e.g. software access)</a:t>
            </a:r>
          </a:p>
        </p:txBody>
      </p:sp>
    </p:spTree>
    <p:extLst>
      <p:ext uri="{BB962C8B-B14F-4D97-AF65-F5344CB8AC3E}">
        <p14:creationId xmlns:p14="http://schemas.microsoft.com/office/powerpoint/2010/main" val="398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contact information current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my.osc.edu</a:t>
            </a:r>
            <a:r>
              <a:rPr lang="en-US" dirty="0" smtClean="0"/>
              <a:t> to manage your account details.</a:t>
            </a:r>
          </a:p>
          <a:p>
            <a:r>
              <a:rPr lang="en-US" dirty="0" smtClean="0"/>
              <a:t>If your student continues to use OSC after graduation, make sure email address is updated</a:t>
            </a:r>
          </a:p>
          <a:p>
            <a:pPr lvl="1"/>
            <a:r>
              <a:rPr lang="en-US" dirty="0" smtClean="0"/>
              <a:t>Acceptable if still collaborating with you</a:t>
            </a:r>
          </a:p>
          <a:p>
            <a:r>
              <a:rPr lang="en-US" dirty="0" smtClean="0"/>
              <a:t>May need to contact you about problems</a:t>
            </a:r>
          </a:p>
          <a:p>
            <a:r>
              <a:rPr lang="en-US" dirty="0" smtClean="0"/>
              <a:t>Will need to contact you about regular password changes</a:t>
            </a:r>
          </a:p>
          <a:p>
            <a:r>
              <a:rPr lang="en-US" dirty="0" smtClean="0"/>
              <a:t>You can opt out of routine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016733"/>
            <a:ext cx="9144000" cy="1019175"/>
            <a:chOff x="0" y="867295"/>
            <a:chExt cx="9144000" cy="1019175"/>
          </a:xfrm>
        </p:grpSpPr>
        <p:sp>
          <p:nvSpPr>
            <p:cNvPr id="24" name="Rectangle 23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397000" y="5105401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Research &amp; Innovation Center </a:t>
            </a:r>
            <a:r>
              <a:rPr lang="en-US" sz="1600" dirty="0">
                <a:solidFill>
                  <a:srgbClr val="333333"/>
                </a:solidFill>
              </a:rPr>
              <a:t>will operate, when opened, as the proving grounds for next-generation technology infrastructure innovations and a catalyst for cutting-edge research and collaboration.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2941283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0" y="867298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2288"/>
            <a:ext cx="8229600" cy="655638"/>
          </a:xfrm>
        </p:spPr>
        <p:txBody>
          <a:bodyPr/>
          <a:lstStyle/>
          <a:p>
            <a:r>
              <a:rPr lang="en-US" dirty="0" smtClean="0"/>
              <a:t>The OH-TECH Consortium</a:t>
            </a:r>
            <a:endParaRPr lang="en-US" dirty="0"/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1397000" y="923926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1397001" y="198120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990727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02885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055043"/>
            <a:ext cx="776634" cy="791862"/>
          </a:xfrm>
          <a:prstGeom prst="rect">
            <a:avLst/>
          </a:prstGeom>
        </p:spPr>
      </p:pic>
      <p:pic>
        <p:nvPicPr>
          <p:cNvPr id="3" name="Picture 2" descr="Research_Innovation_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5105721"/>
            <a:ext cx="776634" cy="791862"/>
          </a:xfrm>
          <a:prstGeom prst="rect">
            <a:avLst/>
          </a:prstGeom>
        </p:spPr>
      </p:pic>
      <p:pic>
        <p:nvPicPr>
          <p:cNvPr id="8" name="Picture 7" descr="eStudentServices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102869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97000" y="29936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397000" y="40604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eStudent Services </a:t>
            </a:r>
            <a:r>
              <a:rPr lang="en-US" sz="1600" dirty="0">
                <a:solidFill>
                  <a:srgbClr val="3D3D41"/>
                </a:solidFill>
              </a:rPr>
              <a:t>provides students increased access to higher education through e-learning and technology-enhanced educational opportunities, including virtual tutoring.</a:t>
            </a:r>
          </a:p>
        </p:txBody>
      </p:sp>
    </p:spTree>
    <p:extLst>
      <p:ext uri="{BB962C8B-B14F-4D97-AF65-F5344CB8AC3E}">
        <p14:creationId xmlns:p14="http://schemas.microsoft.com/office/powerpoint/2010/main" val="538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system status on:</a:t>
            </a:r>
          </a:p>
          <a:p>
            <a:pPr lvl="1"/>
            <a:r>
              <a:rPr lang="en-US" dirty="0" smtClean="0"/>
              <a:t>Message </a:t>
            </a:r>
            <a:r>
              <a:rPr lang="en-US" dirty="0" smtClean="0"/>
              <a:t>of the day (/etc/motd) – displayed at login</a:t>
            </a:r>
          </a:p>
          <a:p>
            <a:pPr lvl="1"/>
            <a:r>
              <a:rPr lang="en-US" dirty="0"/>
              <a:t>Twitter:  @HPCnotices</a:t>
            </a:r>
          </a:p>
          <a:p>
            <a:pPr lvl="1"/>
            <a:r>
              <a:rPr lang="en-US" dirty="0" smtClean="0"/>
              <a:t>Email for major outages or problems</a:t>
            </a:r>
          </a:p>
          <a:p>
            <a:r>
              <a:rPr lang="en-US" dirty="0" smtClean="0"/>
              <a:t>Scheduled downtimes</a:t>
            </a:r>
          </a:p>
          <a:p>
            <a:pPr lvl="1"/>
            <a:r>
              <a:rPr lang="en-US" dirty="0" smtClean="0"/>
              <a:t>Quarterly maintenance – </a:t>
            </a:r>
            <a:r>
              <a:rPr lang="en-US" dirty="0" smtClean="0"/>
              <a:t>usually one </a:t>
            </a:r>
            <a:r>
              <a:rPr lang="en-US" dirty="0" smtClean="0"/>
              <a:t>day outage</a:t>
            </a:r>
          </a:p>
          <a:p>
            <a:pPr lvl="1"/>
            <a:r>
              <a:rPr lang="en-US" dirty="0" smtClean="0"/>
              <a:t>Next one </a:t>
            </a:r>
            <a:r>
              <a:rPr lang="en-US" dirty="0" smtClean="0"/>
              <a:t>is February 21-22</a:t>
            </a:r>
            <a:endParaRPr lang="en-US" dirty="0" smtClean="0"/>
          </a:p>
          <a:p>
            <a:pPr lvl="1"/>
            <a:r>
              <a:rPr lang="en-US" dirty="0" smtClean="0"/>
              <a:t>Jobs held for up to two weeks prior</a:t>
            </a:r>
          </a:p>
        </p:txBody>
      </p:sp>
    </p:spTree>
    <p:extLst>
      <p:ext uri="{BB962C8B-B14F-4D97-AF65-F5344CB8AC3E}">
        <p14:creationId xmlns:p14="http://schemas.microsoft.com/office/powerpoint/2010/main" val="35350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Users Group (SUG)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Statewide Users Group (SUG) </a:t>
            </a:r>
            <a:r>
              <a:rPr lang="en-US" dirty="0" smtClean="0"/>
              <a:t>is made up of OSC users</a:t>
            </a:r>
          </a:p>
          <a:p>
            <a:pPr lvl="1"/>
            <a:r>
              <a:rPr lang="en-US" dirty="0" smtClean="0"/>
              <a:t>Provides program </a:t>
            </a:r>
            <a:r>
              <a:rPr lang="en-US" dirty="0"/>
              <a:t>and policy </a:t>
            </a:r>
            <a:r>
              <a:rPr lang="en-US" dirty="0" smtClean="0"/>
              <a:t>advice to OSC</a:t>
            </a:r>
          </a:p>
          <a:p>
            <a:pPr lvl="1"/>
            <a:r>
              <a:rPr lang="en-US" dirty="0" smtClean="0"/>
              <a:t>Meets twice a year</a:t>
            </a:r>
          </a:p>
          <a:p>
            <a:pPr lvl="1"/>
            <a:r>
              <a:rPr lang="en-US" dirty="0" smtClean="0"/>
              <a:t>Headed by a chairperson elected yearly</a:t>
            </a:r>
          </a:p>
          <a:p>
            <a:r>
              <a:rPr lang="en-US" dirty="0" smtClean="0"/>
              <a:t>Standing committees</a:t>
            </a:r>
          </a:p>
          <a:p>
            <a:pPr lvl="1"/>
            <a:r>
              <a:rPr lang="en-US" dirty="0" smtClean="0"/>
              <a:t>Allocations</a:t>
            </a:r>
          </a:p>
          <a:p>
            <a:pPr lvl="1"/>
            <a:r>
              <a:rPr lang="en-US" dirty="0" smtClean="0"/>
              <a:t>Software and Activities</a:t>
            </a:r>
          </a:p>
          <a:p>
            <a:pPr lvl="1"/>
            <a:r>
              <a:rPr lang="en-US" dirty="0" smtClean="0"/>
              <a:t>Hardware and Operations</a:t>
            </a:r>
          </a:p>
          <a:p>
            <a:r>
              <a:rPr lang="en-US" dirty="0" smtClean="0"/>
              <a:t>Get involved!</a:t>
            </a:r>
          </a:p>
          <a:p>
            <a:pPr lvl="1"/>
            <a:r>
              <a:rPr lang="en-US" dirty="0" smtClean="0"/>
              <a:t>Next meeting is April 6th in Columbus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9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cite OSC in your publications: </a:t>
            </a:r>
          </a:p>
          <a:p>
            <a:pPr lvl="1"/>
            <a:r>
              <a:rPr lang="en-US" dirty="0" smtClean="0"/>
              <a:t>Details at </a:t>
            </a:r>
            <a:r>
              <a:rPr lang="en-US" dirty="0" err="1" smtClean="0"/>
              <a:t>www.osc.edu</a:t>
            </a:r>
            <a:r>
              <a:rPr lang="en-US" dirty="0" smtClean="0"/>
              <a:t>/citation</a:t>
            </a:r>
          </a:p>
          <a:p>
            <a:r>
              <a:rPr lang="en-US" dirty="0" smtClean="0"/>
              <a:t>These </a:t>
            </a:r>
            <a:r>
              <a:rPr lang="en-US" dirty="0"/>
              <a:t>publications should be reported to </a:t>
            </a:r>
            <a:r>
              <a:rPr lang="en-US" dirty="0" smtClean="0"/>
              <a:t>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Environment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</a:p>
          <a:p>
            <a:r>
              <a:rPr lang="en-US" dirty="0" smtClean="0"/>
              <a:t>Transferring </a:t>
            </a:r>
            <a:r>
              <a:rPr lang="en-US" dirty="0" smtClean="0"/>
              <a:t>Files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2402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Operating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UNIX-like</a:t>
            </a:r>
            <a:r>
              <a:rPr lang="en-US" dirty="0"/>
              <a:t>”</a:t>
            </a:r>
          </a:p>
          <a:p>
            <a:r>
              <a:rPr lang="en-US" dirty="0"/>
              <a:t>Widely used in HPC</a:t>
            </a:r>
          </a:p>
          <a:p>
            <a:r>
              <a:rPr lang="en-US" dirty="0"/>
              <a:t>Mostly command-line</a:t>
            </a:r>
          </a:p>
          <a:p>
            <a:r>
              <a:rPr lang="en-US" dirty="0"/>
              <a:t>Choice of shells (bash is default)</a:t>
            </a:r>
          </a:p>
          <a:p>
            <a:r>
              <a:rPr lang="en-US" dirty="0" smtClean="0"/>
              <a:t>Freely distributable, open-source software</a:t>
            </a:r>
          </a:p>
          <a:p>
            <a:r>
              <a:rPr lang="en-US" dirty="0" smtClean="0"/>
              <a:t>Tutorials available</a:t>
            </a:r>
          </a:p>
          <a:p>
            <a:r>
              <a:rPr lang="en-US" dirty="0" smtClean="0">
                <a:hlinkClick r:id="rId2"/>
              </a:rPr>
              <a:t>www.linux.org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OSC machines using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dirty="0" smtClean="0"/>
              <a:t> (secure shell)</a:t>
            </a:r>
          </a:p>
          <a:p>
            <a:pPr lvl="1"/>
            <a:r>
              <a:rPr lang="en-US" dirty="0" smtClean="0"/>
              <a:t>From a Linux/UNIX machine </a:t>
            </a:r>
            <a:r>
              <a:rPr lang="en-US" dirty="0"/>
              <a:t>:  </a:t>
            </a:r>
            <a:r>
              <a:rPr lang="en-US" dirty="0" smtClean="0"/>
              <a:t>At prompt, enter</a:t>
            </a:r>
          </a:p>
          <a:p>
            <a:pPr marL="914172" lvl="2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@oakley.osc.edu</a:t>
            </a:r>
            <a:r>
              <a:rPr lang="en-US" dirty="0" smtClean="0"/>
              <a:t> </a:t>
            </a:r>
          </a:p>
          <a:p>
            <a:pPr marL="914172" lvl="2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@ruby.osc.edu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From a Mac:  Enter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command in TERMINAL window</a:t>
            </a:r>
          </a:p>
          <a:p>
            <a:pPr lvl="1"/>
            <a:r>
              <a:rPr lang="en-US" dirty="0" smtClean="0"/>
              <a:t>From Windows: 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client software needed</a:t>
            </a:r>
          </a:p>
          <a:p>
            <a:pPr lvl="2"/>
            <a:r>
              <a:rPr lang="en-US" dirty="0" smtClean="0"/>
              <a:t>Both commercial and free versions are available</a:t>
            </a:r>
          </a:p>
          <a:p>
            <a:r>
              <a:rPr lang="en-US" dirty="0" smtClean="0"/>
              <a:t>New:  Connect using OnDemand portal (web-based)</a:t>
            </a:r>
          </a:p>
        </p:txBody>
      </p:sp>
    </p:spTree>
    <p:extLst>
      <p:ext uri="{BB962C8B-B14F-4D97-AF65-F5344CB8AC3E}">
        <p14:creationId xmlns:p14="http://schemas.microsoft.com/office/powerpoint/2010/main" val="16797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an OSC Cluster with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Programs on the cluster can have </a:t>
            </a:r>
            <a:r>
              <a:rPr lang="en-US" dirty="0"/>
              <a:t>an X-based </a:t>
            </a:r>
            <a:r>
              <a:rPr lang="en-US" dirty="0" smtClean="0"/>
              <a:t>GUI</a:t>
            </a:r>
          </a:p>
          <a:p>
            <a:pPr lvl="1"/>
            <a:r>
              <a:rPr lang="en-US" dirty="0" smtClean="0"/>
              <a:t>Display graphics on your computer</a:t>
            </a:r>
          </a:p>
          <a:p>
            <a:r>
              <a:rPr lang="en-US" dirty="0" smtClean="0"/>
              <a:t>Linux/UNIX and Mac: 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dirty="0" smtClean="0"/>
              <a:t> flag</a:t>
            </a:r>
          </a:p>
          <a:p>
            <a:pPr marL="457085" lvl="1" indent="0">
              <a:buNone/>
            </a:pPr>
            <a:r>
              <a:rPr lang="en-US" sz="2800" b="1" dirty="0">
                <a:latin typeface="Courier New" pitchFamily="49" charset="0"/>
                <a:cs typeface="Courier New" pitchFamily="49" charset="0"/>
              </a:rPr>
              <a:t>ssh -X </a:t>
            </a:r>
            <a:r>
              <a:rPr lang="en-US" sz="2800" b="1" i="1" dirty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@oakley.osc.edu</a:t>
            </a:r>
            <a:endParaRPr lang="en-US" dirty="0" smtClean="0"/>
          </a:p>
          <a:p>
            <a:r>
              <a:rPr lang="en-US" dirty="0" smtClean="0"/>
              <a:t>Windows:  Need extra software</a:t>
            </a:r>
          </a:p>
          <a:p>
            <a:pPr lvl="1"/>
            <a:r>
              <a:rPr lang="en-US" dirty="0"/>
              <a:t>Both commercial and free versions are available</a:t>
            </a:r>
          </a:p>
          <a:p>
            <a:pPr lvl="1"/>
            <a:r>
              <a:rPr lang="en-US" dirty="0" smtClean="0"/>
              <a:t>Configure your ssh client to tunnel or forward X11</a:t>
            </a:r>
          </a:p>
          <a:p>
            <a:r>
              <a:rPr lang="en-US" dirty="0" smtClean="0"/>
              <a:t>Primarily used with programs on login node</a:t>
            </a:r>
          </a:p>
          <a:p>
            <a:pPr lvl="1"/>
            <a:r>
              <a:rPr lang="en-US" dirty="0" smtClean="0"/>
              <a:t>Can also use with interactive batch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</a:t>
            </a:r>
            <a:r>
              <a:rPr lang="en-US" dirty="0" err="1" smtClean="0"/>
              <a:t>OnDemand</a:t>
            </a:r>
            <a:r>
              <a:rPr lang="en-US" dirty="0" smtClean="0"/>
              <a:t>  </a:t>
            </a:r>
            <a:r>
              <a:rPr lang="en-US" u="sng" dirty="0" err="1" smtClean="0">
                <a:solidFill>
                  <a:srgbClr val="0000FF"/>
                </a:solidFill>
              </a:rPr>
              <a:t>ondemand.osc.edu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1:  User Interface</a:t>
            </a:r>
          </a:p>
          <a:p>
            <a:pPr lvl="1"/>
            <a:r>
              <a:rPr lang="en-US" dirty="0" smtClean="0"/>
              <a:t>Web based</a:t>
            </a:r>
          </a:p>
          <a:p>
            <a:pPr lvl="2"/>
            <a:r>
              <a:rPr lang="en-US" dirty="0" smtClean="0"/>
              <a:t>Usable from computers, tablets, smartphones</a:t>
            </a:r>
          </a:p>
          <a:p>
            <a:pPr lvl="2"/>
            <a:r>
              <a:rPr lang="en-US" dirty="0" smtClean="0"/>
              <a:t>Zero installation</a:t>
            </a:r>
          </a:p>
          <a:p>
            <a:pPr lvl="1"/>
            <a:r>
              <a:rPr lang="en-US" dirty="0" smtClean="0"/>
              <a:t>Single point of entry </a:t>
            </a:r>
          </a:p>
          <a:p>
            <a:pPr lvl="2"/>
            <a:r>
              <a:rPr lang="en-US" dirty="0" smtClean="0"/>
              <a:t>User needs three things</a:t>
            </a:r>
          </a:p>
          <a:p>
            <a:pPr lvl="3"/>
            <a:r>
              <a:rPr lang="en-US" dirty="0" smtClean="0"/>
              <a:t>ondemand.osc.edu </a:t>
            </a:r>
          </a:p>
          <a:p>
            <a:pPr lvl="3"/>
            <a:r>
              <a:rPr lang="en-US" dirty="0" smtClean="0"/>
              <a:t>OSC Username </a:t>
            </a:r>
          </a:p>
          <a:p>
            <a:pPr lvl="3"/>
            <a:r>
              <a:rPr lang="en-US" dirty="0" smtClean="0"/>
              <a:t>OSC Password </a:t>
            </a:r>
          </a:p>
          <a:p>
            <a:pPr lvl="2"/>
            <a:r>
              <a:rPr lang="en-US" dirty="0" smtClean="0"/>
              <a:t>Connected to all resources at OSC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2:  Interactive Services</a:t>
            </a:r>
          </a:p>
          <a:p>
            <a:pPr lvl="1"/>
            <a:r>
              <a:rPr lang="en-US" dirty="0" smtClean="0"/>
              <a:t>File Access</a:t>
            </a:r>
          </a:p>
          <a:p>
            <a:pPr lvl="1"/>
            <a:r>
              <a:rPr lang="en-US" dirty="0" smtClean="0"/>
              <a:t>Job Management</a:t>
            </a:r>
          </a:p>
          <a:p>
            <a:pPr lvl="1"/>
            <a:r>
              <a:rPr lang="en-US" dirty="0" smtClean="0"/>
              <a:t>Visualization Apps</a:t>
            </a:r>
          </a:p>
          <a:p>
            <a:pPr lvl="2"/>
            <a:r>
              <a:rPr lang="en-US" dirty="0" smtClean="0"/>
              <a:t>Desktop access</a:t>
            </a:r>
          </a:p>
          <a:p>
            <a:pPr lvl="2"/>
            <a:r>
              <a:rPr lang="en-US" dirty="0" smtClean="0"/>
              <a:t>Single-click apps (Abaqus, Ansys, Comsol, Paraview)</a:t>
            </a:r>
          </a:p>
          <a:p>
            <a:pPr lvl="1"/>
            <a:r>
              <a:rPr lang="en-US" dirty="0" smtClean="0"/>
              <a:t>Terminal </a:t>
            </a:r>
            <a:r>
              <a:rPr lang="en-US" dirty="0" smtClean="0"/>
              <a:t>Access</a:t>
            </a:r>
          </a:p>
          <a:p>
            <a:pPr marL="457085" lvl="1" indent="0">
              <a:buNone/>
            </a:pPr>
            <a:r>
              <a:rPr lang="en-US" b="1" dirty="0" smtClean="0"/>
              <a:t>Tutorial</a:t>
            </a:r>
            <a:r>
              <a:rPr lang="en-US" b="1" dirty="0" smtClean="0"/>
              <a:t> available at </a:t>
            </a:r>
          </a:p>
          <a:p>
            <a:pPr marL="457085" lvl="1" indent="0">
              <a:buNone/>
            </a:pPr>
            <a:r>
              <a:rPr lang="en-US" b="1" dirty="0" err="1">
                <a:hlinkClick r:id="rId3" action="ppaction://hlinkfile"/>
              </a:rPr>
              <a:t>o</a:t>
            </a:r>
            <a:r>
              <a:rPr lang="en-US" b="1" dirty="0" err="1" smtClean="0">
                <a:hlinkClick r:id="rId3" action="ppaction://hlinkfile"/>
              </a:rPr>
              <a:t>sc.edu</a:t>
            </a:r>
            <a:r>
              <a:rPr lang="en-US" b="1" dirty="0" smtClean="0">
                <a:hlinkClick r:id="rId3" action="ppaction://hlinkfile"/>
              </a:rPr>
              <a:t>/</a:t>
            </a:r>
            <a:r>
              <a:rPr lang="en-US" b="1" dirty="0" err="1" smtClean="0">
                <a:hlinkClick r:id="rId3" action="ppaction://hlinkfile"/>
              </a:rPr>
              <a:t>ondemand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228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 smtClean="0"/>
              <a:t>Statewide </a:t>
            </a:r>
            <a:r>
              <a:rPr lang="en-US" dirty="0"/>
              <a:t>resource for all universities in </a:t>
            </a:r>
            <a:r>
              <a:rPr lang="en-US" dirty="0" smtClean="0"/>
              <a:t>Ohio</a:t>
            </a:r>
            <a:endParaRPr lang="en-US" dirty="0"/>
          </a:p>
          <a:p>
            <a:pPr lvl="1"/>
            <a:r>
              <a:rPr lang="en-US" dirty="0"/>
              <a:t>high performance computing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computational science expertise</a:t>
            </a:r>
          </a:p>
          <a:p>
            <a:pPr lvl="1"/>
            <a:r>
              <a:rPr lang="en-US" dirty="0" smtClean="0"/>
              <a:t>“ … propel </a:t>
            </a:r>
            <a:r>
              <a:rPr lang="en-US" dirty="0"/>
              <a:t>Ohio's research universities and private industry </a:t>
            </a:r>
            <a:r>
              <a:rPr lang="en-US" dirty="0" smtClean="0"/>
              <a:t>to </a:t>
            </a:r>
            <a:r>
              <a:rPr lang="en-US" dirty="0"/>
              <a:t>the forefront of </a:t>
            </a:r>
            <a:r>
              <a:rPr lang="en-US" dirty="0" smtClean="0"/>
              <a:t>computational based research.”</a:t>
            </a:r>
          </a:p>
          <a:p>
            <a:r>
              <a:rPr lang="en-US" dirty="0" smtClean="0"/>
              <a:t>Funded </a:t>
            </a:r>
            <a:r>
              <a:rPr lang="en-US" dirty="0"/>
              <a:t>through the Ohio </a:t>
            </a:r>
            <a:r>
              <a:rPr lang="en-US" dirty="0" smtClean="0"/>
              <a:t>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 smtClean="0"/>
              <a:t>Located on OSU’s west campus</a:t>
            </a:r>
          </a:p>
          <a:p>
            <a:r>
              <a:rPr lang="en-US" dirty="0"/>
              <a:t>Fiscal agent is OSU</a:t>
            </a:r>
          </a:p>
        </p:txBody>
      </p:sp>
    </p:spTree>
    <p:extLst>
      <p:ext uri="{BB962C8B-B14F-4D97-AF65-F5344CB8AC3E}">
        <p14:creationId xmlns:p14="http://schemas.microsoft.com/office/powerpoint/2010/main" val="37988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en Oakley Deskt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3700"/>
            <a:ext cx="8635458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81592" y="1111202"/>
            <a:ext cx="3382822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 descr="ystem Stat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2" y="3530600"/>
            <a:ext cx="8488764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 to and from the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file transfers to and from OSC machines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sftp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scp</a:t>
            </a:r>
            <a:endParaRPr lang="en-US" dirty="0"/>
          </a:p>
          <a:p>
            <a:pPr lvl="1"/>
            <a:r>
              <a:rPr lang="en-US" dirty="0" smtClean="0"/>
              <a:t>Linux and Mac have them built in</a:t>
            </a:r>
          </a:p>
          <a:p>
            <a:pPr lvl="1"/>
            <a:r>
              <a:rPr lang="en-US" dirty="0" smtClean="0"/>
              <a:t>Windows needs extra software - </a:t>
            </a:r>
            <a:r>
              <a:rPr lang="en-US" dirty="0" err="1" smtClean="0"/>
              <a:t>FileZilla</a:t>
            </a:r>
            <a:endParaRPr lang="en-US" dirty="0" smtClean="0"/>
          </a:p>
          <a:p>
            <a:r>
              <a:rPr lang="en-US" dirty="0" smtClean="0"/>
              <a:t>For small files, connect to login node</a:t>
            </a:r>
          </a:p>
          <a:p>
            <a:pPr marL="457085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oakley.osc.edu</a:t>
            </a:r>
          </a:p>
          <a:p>
            <a:r>
              <a:rPr lang="en-US" dirty="0" smtClean="0"/>
              <a:t>For large files, transfer may fail due to shell limits</a:t>
            </a:r>
          </a:p>
          <a:p>
            <a:pPr lvl="1"/>
            <a:r>
              <a:rPr lang="en-US" dirty="0" smtClean="0"/>
              <a:t>Connect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gridftp01.osc.edu</a:t>
            </a:r>
            <a:r>
              <a:rPr lang="en-US" dirty="0" smtClean="0"/>
              <a:t> (file transfer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File Permissions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By default all files are readable by all </a:t>
            </a:r>
            <a:r>
              <a:rPr lang="en-US" dirty="0" smtClean="0"/>
              <a:t>users</a:t>
            </a:r>
          </a:p>
          <a:p>
            <a:pPr eaLnBrk="1" hangingPunct="1"/>
            <a:r>
              <a:rPr lang="en-US" dirty="0" smtClean="0"/>
              <a:t>Check permissions using </a:t>
            </a:r>
            <a:r>
              <a:rPr lang="en-US" sz="1800" b="1" dirty="0" err="1">
                <a:latin typeface="Courier New" pitchFamily="49" charset="0"/>
              </a:rPr>
              <a:t>ls</a:t>
            </a:r>
            <a:r>
              <a:rPr lang="en-US" sz="1800" b="1" dirty="0">
                <a:latin typeface="Courier New" pitchFamily="49" charset="0"/>
              </a:rPr>
              <a:t> -l</a:t>
            </a:r>
          </a:p>
          <a:p>
            <a:pPr marL="399950" lvl="1" indent="0">
              <a:buNone/>
            </a:pPr>
            <a:endParaRPr lang="en-US" sz="900" b="1" dirty="0" smtClean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en-US" sz="900" b="1" dirty="0" smtClean="0">
                <a:latin typeface="Courier New" pitchFamily="49" charset="0"/>
              </a:rPr>
              <a:t>-</a:t>
            </a:r>
            <a:r>
              <a:rPr lang="en-US" sz="900" b="1" dirty="0" err="1">
                <a:latin typeface="Courier New" pitchFamily="49" charset="0"/>
              </a:rPr>
              <a:t>rw</a:t>
            </a:r>
            <a:r>
              <a:rPr lang="en-US" sz="900" b="1" dirty="0">
                <a:latin typeface="Courier New" pitchFamily="49" charset="0"/>
              </a:rPr>
              <a:t>-r--r--   1 osu7824 PAS0925   10839 Jan 13  2015 </a:t>
            </a:r>
            <a:r>
              <a:rPr lang="en-US" sz="900" b="1" dirty="0" err="1">
                <a:latin typeface="Courier New" pitchFamily="49" charset="0"/>
              </a:rPr>
              <a:t>triarm_VVVacid.sdf</a:t>
            </a:r>
            <a:endParaRPr lang="en-US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de-DE" sz="900" b="1" dirty="0">
                <a:latin typeface="Courier New" pitchFamily="49" charset="0"/>
              </a:rPr>
              <a:t>-</a:t>
            </a:r>
            <a:r>
              <a:rPr lang="de-DE" sz="900" b="1" dirty="0" err="1">
                <a:latin typeface="Courier New" pitchFamily="49" charset="0"/>
              </a:rPr>
              <a:t>rw-r</a:t>
            </a:r>
            <a:r>
              <a:rPr lang="de-DE" sz="900" b="1" dirty="0">
                <a:latin typeface="Courier New" pitchFamily="49" charset="0"/>
              </a:rPr>
              <a:t>--</a:t>
            </a:r>
            <a:r>
              <a:rPr lang="de-DE" sz="900" b="1" dirty="0" err="1">
                <a:latin typeface="Courier New" pitchFamily="49" charset="0"/>
              </a:rPr>
              <a:t>r</a:t>
            </a:r>
            <a:r>
              <a:rPr lang="de-DE" sz="900" b="1" dirty="0">
                <a:latin typeface="Courier New" pitchFamily="49" charset="0"/>
              </a:rPr>
              <a:t>--   1 osu7824 PAS0925   11667 Jan 13  2015 </a:t>
            </a:r>
            <a:r>
              <a:rPr lang="de-DE" sz="900" b="1" dirty="0" err="1">
                <a:latin typeface="Courier New" pitchFamily="49" charset="0"/>
              </a:rPr>
              <a:t>triarm_VVVester.sdf</a:t>
            </a:r>
            <a:endParaRPr lang="de-DE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 err="1">
                <a:latin typeface="Courier New" pitchFamily="49" charset="0"/>
              </a:rPr>
              <a:t>drwxr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8 osu7824 PAS0925    4096 Jan 16  2014 </a:t>
            </a:r>
            <a:r>
              <a:rPr lang="pl-PL" sz="900" b="1" dirty="0" err="1">
                <a:latin typeface="Courier New" pitchFamily="49" charset="0"/>
              </a:rPr>
              <a:t>tutorial</a:t>
            </a:r>
            <a:endParaRPr lang="pl-PL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-r-x---   1 osu7824 PAS0925 9917889 Jan 15  2015 ValBaskEst32_gopt.log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-r--r--   1 osu7824 PAS0925   12818 Jan 15  2015 ValBaskEst32_gopt.mol2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1 osu7824 PAS0925  453376 </a:t>
            </a:r>
            <a:r>
              <a:rPr lang="pl-PL" sz="900" b="1" dirty="0" err="1">
                <a:latin typeface="Courier New" pitchFamily="49" charset="0"/>
              </a:rPr>
              <a:t>Feb</a:t>
            </a:r>
            <a:r>
              <a:rPr lang="pl-PL" sz="900" b="1" dirty="0">
                <a:latin typeface="Courier New" pitchFamily="49" charset="0"/>
              </a:rPr>
              <a:t> 26  2015 ValBaskEst_c0_ValBaskEst0-CyHexPO-2OMe-cl1_md1.mdcrd</a:t>
            </a:r>
          </a:p>
          <a:p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rwxr</a:t>
            </a:r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xr</a:t>
            </a:r>
            <a:r>
              <a:rPr lang="pl-PL" sz="2000" b="1" dirty="0">
                <a:latin typeface="Courier New" pitchFamily="49" charset="0"/>
              </a:rPr>
              <a:t>-x </a:t>
            </a:r>
            <a:r>
              <a:rPr lang="en-US" dirty="0"/>
              <a:t>User, Group, Others</a:t>
            </a:r>
          </a:p>
          <a:p>
            <a:pPr marL="0" indent="0">
              <a:buNone/>
            </a:pPr>
            <a:endParaRPr lang="pl-PL" sz="2100" b="1" dirty="0" smtClean="0">
              <a:latin typeface="Courier New" pitchFamily="49" charset="0"/>
            </a:endParaRPr>
          </a:p>
          <a:p>
            <a:r>
              <a:rPr lang="pl-PL" dirty="0"/>
              <a:t>C</a:t>
            </a:r>
            <a:r>
              <a:rPr lang="en-US" dirty="0" err="1"/>
              <a:t>hange</a:t>
            </a:r>
            <a:r>
              <a:rPr lang="en-US" dirty="0"/>
              <a:t> file permissions using </a:t>
            </a:r>
            <a:r>
              <a:rPr lang="en-US" sz="1800" b="1" dirty="0" err="1">
                <a:latin typeface="Courier New" pitchFamily="49" charset="0"/>
              </a:rPr>
              <a:t>chmod</a:t>
            </a:r>
            <a:endParaRPr lang="en-US" sz="1800" b="1" dirty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u</a:t>
            </a:r>
            <a:r>
              <a:rPr lang="en-US" sz="1700" b="1" dirty="0">
                <a:latin typeface="Courier New" pitchFamily="49" charset="0"/>
              </a:rPr>
              <a:t>=</a:t>
            </a:r>
            <a:r>
              <a:rPr lang="en-US" sz="1700" b="1" dirty="0" err="1">
                <a:latin typeface="Courier New" pitchFamily="49" charset="0"/>
              </a:rPr>
              <a:t>rw,g</a:t>
            </a:r>
            <a:r>
              <a:rPr lang="en-US" sz="1700" b="1" dirty="0">
                <a:latin typeface="Courier New" pitchFamily="49" charset="0"/>
              </a:rPr>
              <a:t>=r </a:t>
            </a:r>
            <a:r>
              <a:rPr lang="en-US" sz="1700" b="1" dirty="0" smtClean="0">
                <a:latin typeface="Courier New" pitchFamily="49" charset="0"/>
              </a:rPr>
              <a:t>file</a:t>
            </a:r>
            <a:endParaRPr lang="en-US" sz="1700" b="1" i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endParaRPr lang="en-US" sz="1700" b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dirty="0" err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–R u=</a:t>
            </a:r>
            <a:r>
              <a:rPr lang="en-US" sz="1700" b="1" dirty="0" err="1" smtClean="0">
                <a:latin typeface="Courier New" pitchFamily="49" charset="0"/>
              </a:rPr>
              <a:t>rw,g</a:t>
            </a:r>
            <a:r>
              <a:rPr lang="en-US" sz="1700" b="1" dirty="0" smtClean="0">
                <a:latin typeface="Courier New" pitchFamily="49" charset="0"/>
              </a:rPr>
              <a:t>=r directory</a:t>
            </a:r>
            <a:endParaRPr lang="en-US" sz="1700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3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Why do supercomputers use </a:t>
            </a:r>
            <a:r>
              <a:rPr lang="en-US" dirty="0" err="1" smtClean="0"/>
              <a:t>queueing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1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System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nodes are allocated through the batch system</a:t>
            </a:r>
          </a:p>
          <a:p>
            <a:pPr lvl="1"/>
            <a:r>
              <a:rPr lang="en-US" dirty="0" smtClean="0"/>
              <a:t>PBS – Portable Batch System</a:t>
            </a:r>
          </a:p>
          <a:p>
            <a:pPr lvl="1"/>
            <a:r>
              <a:rPr lang="en-US" dirty="0" smtClean="0"/>
              <a:t>Torque – resource manager</a:t>
            </a:r>
          </a:p>
          <a:p>
            <a:pPr lvl="1"/>
            <a:r>
              <a:rPr lang="en-US" dirty="0" smtClean="0"/>
              <a:t>Moab – scheduler</a:t>
            </a:r>
          </a:p>
          <a:p>
            <a:r>
              <a:rPr lang="en-US" dirty="0" smtClean="0"/>
              <a:t>Documentation at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www.osc.edu/supercomputing/batch-processing-at-osc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49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Batch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Whatever you would normally type at the command prompt goes into your batch script</a:t>
            </a:r>
          </a:p>
          <a:p>
            <a:r>
              <a:rPr lang="en-US" dirty="0" smtClean="0"/>
              <a:t>Output that would normally go to the screen goes into a log file (or files)</a:t>
            </a:r>
          </a:p>
          <a:p>
            <a:r>
              <a:rPr lang="en-US" dirty="0" smtClean="0"/>
              <a:t>The system runs your job when resources become available</a:t>
            </a:r>
          </a:p>
          <a:p>
            <a:r>
              <a:rPr lang="en-US" dirty="0" smtClean="0"/>
              <a:t>Very efficient in terms of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0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 for Running a Job on the Compute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a batch script for a job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Submit the job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Job gets queued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Job runs when resources become available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Get your results when the job finishes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8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  <a:p>
            <a:r>
              <a:rPr lang="en-US" dirty="0" err="1" smtClean="0"/>
              <a:t>Walltime</a:t>
            </a:r>
            <a:endParaRPr lang="en-US" dirty="0" smtClean="0"/>
          </a:p>
          <a:p>
            <a:pPr lvl="1"/>
            <a:r>
              <a:rPr lang="en-US" dirty="0" smtClean="0"/>
              <a:t>Overestimate slightly – job will be deleted if it hits limit</a:t>
            </a:r>
          </a:p>
          <a:p>
            <a:pPr lvl="1"/>
            <a:r>
              <a:rPr lang="en-US" dirty="0" smtClean="0"/>
              <a:t>Shorter job may start sooner due to backfill</a:t>
            </a:r>
          </a:p>
          <a:p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See specific software page on OSC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Batch Script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8300" y="1417639"/>
            <a:ext cx="8407399" cy="4247317"/>
            <a:chOff x="368300" y="1417639"/>
            <a:chExt cx="8407399" cy="4247317"/>
          </a:xfrm>
        </p:grpSpPr>
        <p:sp>
          <p:nvSpPr>
            <p:cNvPr id="5" name="TextBox 4"/>
            <p:cNvSpPr txBox="1"/>
            <p:nvPr/>
          </p:nvSpPr>
          <p:spPr>
            <a:xfrm>
              <a:off x="368300" y="1417639"/>
              <a:ext cx="840739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>
                  <a:latin typeface="Courier New"/>
                  <a:cs typeface="Courier New"/>
                </a:rPr>
                <a:t># Set up the FLUENT </a:t>
              </a:r>
              <a:r>
                <a:rPr lang="en-US" b="1" dirty="0" smtClean="0">
                  <a:latin typeface="Courier New"/>
                  <a:cs typeface="Courier New"/>
                </a:rPr>
                <a:t>environment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load 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Move to directory job was submitted </a:t>
              </a:r>
              <a:r>
                <a:rPr lang="en-US" b="1" dirty="0" smtClean="0">
                  <a:latin typeface="Courier New"/>
                  <a:cs typeface="Courier New"/>
                </a:rPr>
                <a:t>from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cd $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PBS_O_WORKDIR 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# Copy input files to compute node</a:t>
              </a:r>
            </a:p>
            <a:p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$TMPDIR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d $TMPDIR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Run </a:t>
              </a:r>
              <a:r>
                <a:rPr lang="en-US" b="1" dirty="0" smtClean="0">
                  <a:latin typeface="Courier New"/>
                  <a:cs typeface="Courier New"/>
                </a:rPr>
                <a:t>fluent and copy results back to home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3d -g &lt;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 ‘results*’ $PBS_O_WORKDIR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 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6416386" y="3020291"/>
              <a:ext cx="426027" cy="2525890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3865" y="3929293"/>
              <a:ext cx="16002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Commands to be run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182" y="2437637"/>
            <a:ext cx="7745003" cy="1350083"/>
            <a:chOff x="368300" y="2590037"/>
            <a:chExt cx="7745003" cy="1350083"/>
          </a:xfrm>
        </p:grpSpPr>
        <p:sp>
          <p:nvSpPr>
            <p:cNvPr id="10" name="TextBox 9"/>
            <p:cNvSpPr txBox="1"/>
            <p:nvPr/>
          </p:nvSpPr>
          <p:spPr>
            <a:xfrm>
              <a:off x="5600700" y="2590037"/>
              <a:ext cx="251260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This is a comment</a:t>
              </a:r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951268" y="2863780"/>
              <a:ext cx="575325" cy="3215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8300" y="2961675"/>
              <a:ext cx="544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8300" y="3570788"/>
              <a:ext cx="604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1417638"/>
            <a:ext cx="7787985" cy="1522989"/>
            <a:chOff x="457200" y="1417638"/>
            <a:chExt cx="7787985" cy="1522989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738255" y="1433945"/>
              <a:ext cx="426027" cy="1506682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640" y="1833343"/>
              <a:ext cx="280554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setup information for PBS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1417638"/>
              <a:ext cx="42810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ourier New"/>
                  <a:cs typeface="Courier New"/>
                </a:rPr>
                <a:t>#PBS –N serial_fluent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walltime=1:00:00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nodes=1:ppn=28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–j </a:t>
              </a:r>
              <a:r>
                <a:rPr lang="en-US" b="1" dirty="0" err="1" smtClean="0">
                  <a:latin typeface="Courier New"/>
                  <a:cs typeface="Courier New"/>
                </a:rPr>
                <a:t>oe</a:t>
              </a:r>
              <a:endParaRPr lang="en-US" b="1" dirty="0" smtClean="0">
                <a:latin typeface="Courier New"/>
                <a:cs typeface="Courier New"/>
              </a:endParaRP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software=fluent+1</a:t>
              </a:r>
              <a:endParaRPr lang="en-US" b="1" dirty="0">
                <a:latin typeface="Courier New"/>
                <a:cs typeface="Courier Ne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1358" y="5681262"/>
            <a:ext cx="303934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all this into a text file!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50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762000"/>
            <a:ext cx="8229600" cy="655638"/>
          </a:xfrm>
        </p:spPr>
        <p:txBody>
          <a:bodyPr/>
          <a:lstStyle/>
          <a:p>
            <a:r>
              <a:rPr lang="en-US" dirty="0" smtClean="0"/>
              <a:t>Active Awards</a:t>
            </a:r>
            <a:br>
              <a:rPr lang="en-US" dirty="0" smtClean="0"/>
            </a:br>
            <a:r>
              <a:rPr lang="en-US" dirty="0" smtClean="0"/>
              <a:t>Total: 459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1"/>
            <a:ext cx="5981707" cy="64008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382332" y="3832905"/>
            <a:ext cx="1443479" cy="1994986"/>
          </a:xfrm>
          <a:prstGeom prst="rect">
            <a:avLst/>
          </a:prstGeom>
          <a:ln>
            <a:noFill/>
          </a:ln>
        </p:spPr>
        <p:txBody>
          <a:bodyPr vert="horz" wrap="square" lIns="91417" tIns="45709" rIns="91417" bIns="45709" rtlCol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1 – 5</a:t>
            </a:r>
          </a:p>
          <a:p>
            <a:pPr marL="0" indent="0">
              <a:buNone/>
            </a:pPr>
            <a:r>
              <a:rPr lang="en-US" sz="2200" dirty="0"/>
              <a:t>6 – 10</a:t>
            </a:r>
          </a:p>
          <a:p>
            <a:pPr marL="0" indent="0">
              <a:buNone/>
            </a:pPr>
            <a:r>
              <a:rPr lang="en-US" sz="2200" dirty="0"/>
              <a:t>11 – 20</a:t>
            </a:r>
          </a:p>
          <a:p>
            <a:pPr marL="0" indent="0">
              <a:buNone/>
            </a:pPr>
            <a:r>
              <a:rPr lang="en-US" sz="2200" dirty="0"/>
              <a:t>21+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3783188"/>
            <a:ext cx="57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Job and Checking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to submit a job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qsub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script_file</a:t>
            </a:r>
          </a:p>
          <a:p>
            <a:r>
              <a:rPr lang="en-US" dirty="0" smtClean="0"/>
              <a:t>Response from PBS (example)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123456.oak-batch.osc.edu</a:t>
            </a:r>
          </a:p>
          <a:p>
            <a:pPr eaLnBrk="1" hangingPunct="1"/>
            <a:r>
              <a:rPr lang="en-US" dirty="0"/>
              <a:t>Show status of batch jobs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-a </a:t>
            </a:r>
            <a:r>
              <a:rPr lang="en-US" b="1" i="1" dirty="0">
                <a:latin typeface="Courier New" pitchFamily="49" charset="0"/>
              </a:rPr>
              <a:t>jobid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–u </a:t>
            </a:r>
            <a:r>
              <a:rPr lang="en-US" b="1" i="1" dirty="0">
                <a:latin typeface="Courier New" pitchFamily="49" charset="0"/>
              </a:rPr>
              <a:t>username</a:t>
            </a:r>
          </a:p>
          <a:p>
            <a:pPr lvl="1"/>
            <a:r>
              <a:rPr lang="en-US" b="1" dirty="0">
                <a:latin typeface="Courier New" pitchFamily="49" charset="0"/>
              </a:rPr>
              <a:t>qstat </a:t>
            </a:r>
            <a:r>
              <a:rPr lang="en-US" b="1" dirty="0" smtClean="0">
                <a:latin typeface="Courier New" pitchFamily="49" charset="0"/>
              </a:rPr>
              <a:t>-f </a:t>
            </a:r>
            <a:r>
              <a:rPr lang="en-US" b="1" i="1" dirty="0" smtClean="0">
                <a:latin typeface="Courier New" pitchFamily="49" charset="0"/>
              </a:rPr>
              <a:t>jobid</a:t>
            </a:r>
            <a:endParaRPr lang="en-US" b="1" i="1" dirty="0">
              <a:latin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500" y="5118100"/>
            <a:ext cx="384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List of Batch commands</a:t>
            </a:r>
            <a:r>
              <a:rPr lang="en-US" dirty="0" smtClean="0"/>
              <a:t> on </a:t>
            </a:r>
            <a:r>
              <a:rPr lang="en-US" dirty="0" err="1" smtClean="0"/>
              <a:t>osc.edu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Policies and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Walltime limit</a:t>
            </a:r>
          </a:p>
          <a:p>
            <a:pPr lvl="1"/>
            <a:r>
              <a:rPr lang="en-US" dirty="0" smtClean="0"/>
              <a:t>168 hours for serial jobs (single node)</a:t>
            </a:r>
          </a:p>
          <a:p>
            <a:pPr lvl="1"/>
            <a:r>
              <a:rPr lang="en-US" dirty="0" smtClean="0"/>
              <a:t>96 hours for parallel jobs (multiple nodes)</a:t>
            </a:r>
          </a:p>
          <a:p>
            <a:r>
              <a:rPr lang="en-US" dirty="0" smtClean="0"/>
              <a:t>Per-user limits</a:t>
            </a:r>
          </a:p>
          <a:p>
            <a:pPr lvl="1"/>
            <a:r>
              <a:rPr lang="en-US" dirty="0" smtClean="0"/>
              <a:t>128 concurrently running jobs</a:t>
            </a:r>
          </a:p>
          <a:p>
            <a:pPr lvl="1"/>
            <a:r>
              <a:rPr lang="en-US" dirty="0" smtClean="0"/>
              <a:t>2040 processor cores in use</a:t>
            </a:r>
          </a:p>
          <a:p>
            <a:pPr lvl="1"/>
            <a:r>
              <a:rPr lang="en-US" dirty="0" smtClean="0"/>
              <a:t>1000 jobs in the batch system, running or queued</a:t>
            </a:r>
          </a:p>
          <a:p>
            <a:r>
              <a:rPr lang="en-US" dirty="0" smtClean="0"/>
              <a:t>Per-group limits</a:t>
            </a:r>
          </a:p>
          <a:p>
            <a:pPr lvl="1"/>
            <a:r>
              <a:rPr lang="en-US" dirty="0" smtClean="0"/>
              <a:t>192 concurrently running jobs</a:t>
            </a:r>
          </a:p>
          <a:p>
            <a:pPr lvl="1"/>
            <a:r>
              <a:rPr lang="en-US" dirty="0" smtClean="0"/>
              <a:t>2040 processor cores in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64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Your Job </a:t>
            </a:r>
            <a:r>
              <a:rPr lang="en-US" dirty="0"/>
              <a:t>T</a:t>
            </a:r>
            <a:r>
              <a:rPr lang="en-US" dirty="0" smtClean="0"/>
              <a:t>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wait time depends on many factors</a:t>
            </a:r>
          </a:p>
          <a:p>
            <a:pPr lvl="1"/>
            <a:r>
              <a:rPr lang="en-US" dirty="0" smtClean="0"/>
              <a:t>System load</a:t>
            </a:r>
          </a:p>
          <a:p>
            <a:pPr lvl="1"/>
            <a:r>
              <a:rPr lang="en-US" dirty="0" smtClean="0"/>
              <a:t>Resources requested</a:t>
            </a:r>
          </a:p>
          <a:p>
            <a:pPr lvl="2"/>
            <a:r>
              <a:rPr lang="en-US" dirty="0" smtClean="0"/>
              <a:t>nodes, cores, large memory, gpus, software licenses</a:t>
            </a:r>
          </a:p>
          <a:p>
            <a:pPr lvl="1"/>
            <a:r>
              <a:rPr lang="en-US" dirty="0" smtClean="0"/>
              <a:t>Fair share limits (if load is high)</a:t>
            </a:r>
          </a:p>
          <a:p>
            <a:pPr lvl="2"/>
            <a:r>
              <a:rPr lang="en-US" dirty="0" smtClean="0"/>
              <a:t>reduced priority for users or groups using a lot of resources</a:t>
            </a:r>
          </a:p>
        </p:txBody>
      </p:sp>
    </p:spTree>
    <p:extLst>
      <p:ext uri="{BB962C8B-B14F-4D97-AF65-F5344CB8AC3E}">
        <p14:creationId xmlns:p14="http://schemas.microsoft.com/office/powerpoint/2010/main" val="312231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Job Output</a:t>
            </a:r>
            <a:endParaRPr lang="en-US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Screen output ends up in file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job_name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.o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 smtClean="0"/>
              <a:t>Copied to your working directory when job ends</a:t>
            </a:r>
          </a:p>
          <a:p>
            <a:pPr lvl="1" eaLnBrk="1" hangingPunct="1"/>
            <a:r>
              <a:rPr lang="en-US" dirty="0" smtClean="0"/>
              <a:t>Example: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testjob.o1234567</a:t>
            </a:r>
          </a:p>
          <a:p>
            <a:pPr eaLnBrk="1" hangingPunct="1"/>
            <a:r>
              <a:rPr lang="en-US" dirty="0" smtClean="0"/>
              <a:t>To see screen output </a:t>
            </a:r>
            <a:r>
              <a:rPr lang="en-US" dirty="0"/>
              <a:t>while </a:t>
            </a:r>
            <a:r>
              <a:rPr lang="en-US" dirty="0" smtClean="0"/>
              <a:t>job is </a:t>
            </a:r>
            <a:r>
              <a:rPr lang="en-US" dirty="0"/>
              <a:t>running</a:t>
            </a:r>
            <a:endParaRPr lang="en-US" dirty="0" smtClean="0"/>
          </a:p>
          <a:p>
            <a:pPr lvl="1" eaLnBrk="1" hangingPunct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qpeek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/>
              <a:t>Example: </a:t>
            </a:r>
            <a:r>
              <a:rPr lang="en-US" dirty="0" smtClean="0"/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qpeek 1234567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407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Batch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Interactive, but handled through batch system</a:t>
            </a:r>
          </a:p>
          <a:p>
            <a:pPr lvl="1"/>
            <a:r>
              <a:rPr lang="en-US" dirty="0" smtClean="0"/>
              <a:t>Resource limits same as standard batch limits</a:t>
            </a:r>
          </a:p>
          <a:p>
            <a:r>
              <a:rPr lang="en-US" dirty="0" smtClean="0"/>
              <a:t>Useful for tasks forbidden on login nodes</a:t>
            </a:r>
          </a:p>
          <a:p>
            <a:pPr lvl="1"/>
            <a:r>
              <a:rPr lang="en-US" dirty="0" smtClean="0"/>
              <a:t>Debug parallel programs</a:t>
            </a:r>
          </a:p>
          <a:p>
            <a:pPr lvl="1"/>
            <a:r>
              <a:rPr lang="en-US" dirty="0" smtClean="0"/>
              <a:t>Run a GUI program that’s too large for login node</a:t>
            </a:r>
          </a:p>
          <a:p>
            <a:r>
              <a:rPr lang="en-US" dirty="0" smtClean="0"/>
              <a:t>May not be practical when system load is high</a:t>
            </a:r>
          </a:p>
          <a:p>
            <a:pPr lvl="1"/>
            <a:r>
              <a:rPr lang="en-US" dirty="0" smtClean="0"/>
              <a:t>Long wait, same as standard batch job</a:t>
            </a:r>
          </a:p>
          <a:p>
            <a:r>
              <a:rPr lang="en-US" dirty="0" smtClean="0"/>
              <a:t>To submit an interactive batch job (example)</a:t>
            </a:r>
          </a:p>
          <a:p>
            <a:pPr lvl="1"/>
            <a:r>
              <a:rPr lang="en-US" sz="1600" b="1" dirty="0">
                <a:latin typeface="Courier New" pitchFamily="49" charset="0"/>
                <a:cs typeface="Courier New" pitchFamily="49" charset="0"/>
              </a:rPr>
              <a:t>qsub -I -X -l nodes=2:ppn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=28 -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l walltime=1:00: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00 -m </a:t>
            </a:r>
            <a:r>
              <a:rPr lang="en-US" sz="1600" b="1" dirty="0" err="1" smtClean="0">
                <a:latin typeface="Courier New" pitchFamily="49" charset="0"/>
                <a:cs typeface="Courier New" pitchFamily="49" charset="0"/>
              </a:rPr>
              <a:t>abe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9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Queues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three clusters have separate batch systems</a:t>
            </a:r>
          </a:p>
          <a:p>
            <a:pPr lvl="1"/>
            <a:r>
              <a:rPr lang="en-US" dirty="0" smtClean="0"/>
              <a:t>Submit job and check status on the same cluster</a:t>
            </a:r>
          </a:p>
          <a:p>
            <a:r>
              <a:rPr lang="en-US" dirty="0" smtClean="0"/>
              <a:t>Debug reservation</a:t>
            </a:r>
          </a:p>
          <a:p>
            <a:pPr lvl="1"/>
            <a:r>
              <a:rPr lang="en-US" dirty="0" smtClean="0"/>
              <a:t>A few nodes on each system are reserved for short jobs </a:t>
            </a:r>
          </a:p>
          <a:p>
            <a:pPr marL="457085" lvl="1" indent="0">
              <a:buNone/>
            </a:pPr>
            <a:r>
              <a:rPr lang="en-US" dirty="0" smtClean="0"/>
              <a:t> (≤ 1 hour)</a:t>
            </a:r>
          </a:p>
          <a:p>
            <a:pPr lvl="1"/>
            <a:r>
              <a:rPr lang="en-US" dirty="0" smtClean="0"/>
              <a:t>Special flag required on Ruby and Owens:  -q debug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01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processor is fast, but real speed comes from using multiple processors</a:t>
            </a:r>
          </a:p>
          <a:p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Use multiple cores on a single node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memory</a:t>
            </a:r>
          </a:p>
          <a:p>
            <a:r>
              <a:rPr lang="en-US" dirty="0"/>
              <a:t>Message </a:t>
            </a:r>
            <a:r>
              <a:rPr lang="en-US" dirty="0" smtClean="0"/>
              <a:t>passing (MPI)</a:t>
            </a:r>
            <a:endParaRPr lang="en-US" dirty="0"/>
          </a:p>
          <a:p>
            <a:pPr lvl="1"/>
            <a:r>
              <a:rPr lang="en-US" dirty="0" smtClean="0"/>
              <a:t>Use one </a:t>
            </a:r>
            <a:r>
              <a:rPr lang="en-US" dirty="0"/>
              <a:t>or </a:t>
            </a:r>
            <a:r>
              <a:rPr lang="en-US" dirty="0" smtClean="0"/>
              <a:t>multiple nodes</a:t>
            </a:r>
          </a:p>
          <a:p>
            <a:pPr lvl="1"/>
            <a:r>
              <a:rPr lang="en-US" dirty="0" smtClean="0"/>
              <a:t>Distributed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6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Take Advantage of 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must be written to take advantage of multiple cores and/or multiple nodes</a:t>
            </a:r>
          </a:p>
          <a:p>
            <a:r>
              <a:rPr lang="en-US" dirty="0" smtClean="0"/>
              <a:t>Many commercial applications have multithreaded or parallel versions</a:t>
            </a:r>
          </a:p>
          <a:p>
            <a:r>
              <a:rPr lang="en-US" dirty="0" smtClean="0"/>
              <a:t>Must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dirty="0" smtClean="0"/>
              <a:t> for multiple nodes</a:t>
            </a:r>
          </a:p>
          <a:p>
            <a:r>
              <a:rPr lang="en-US" b="1" dirty="0" smtClean="0"/>
              <a:t>Can’t just request more nodes or cores and expect your job to run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96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" y="3429004"/>
            <a:ext cx="4572000" cy="2585301"/>
          </a:xfrm>
          <a:prstGeom prst="rect">
            <a:avLst/>
          </a:prstGeom>
        </p:spPr>
        <p:txBody>
          <a:bodyPr lIns="91417" tIns="45709" rIns="91417" bIns="45709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#PBS -l </a:t>
            </a:r>
            <a:r>
              <a:rPr lang="en-US" b="1" dirty="0" err="1">
                <a:latin typeface="Courier New"/>
                <a:cs typeface="Courier New"/>
              </a:rPr>
              <a:t>walltime</a:t>
            </a:r>
            <a:r>
              <a:rPr lang="en-US" b="1" dirty="0">
                <a:latin typeface="Courier New"/>
                <a:cs typeface="Courier New"/>
              </a:rPr>
              <a:t>=01:00:00</a:t>
            </a:r>
          </a:p>
          <a:p>
            <a:r>
              <a:rPr lang="en-US" b="1" dirty="0">
                <a:latin typeface="Courier New"/>
                <a:cs typeface="Courier New"/>
              </a:rPr>
              <a:t>#PBS -l nodes=1:ppn=1: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gpus=1</a:t>
            </a:r>
          </a:p>
          <a:p>
            <a:r>
              <a:rPr lang="en-US" b="1" dirty="0">
                <a:latin typeface="Courier New"/>
                <a:cs typeface="Courier New"/>
              </a:rPr>
              <a:t>#PBS -N compute</a:t>
            </a:r>
          </a:p>
          <a:p>
            <a:r>
              <a:rPr lang="en-US" b="1" dirty="0">
                <a:latin typeface="Courier New"/>
                <a:cs typeface="Courier New"/>
              </a:rPr>
              <a:t>#PBS -j </a:t>
            </a:r>
            <a:r>
              <a:rPr lang="en-US" b="1" dirty="0" err="1">
                <a:latin typeface="Courier New"/>
                <a:cs typeface="Courier New"/>
              </a:rPr>
              <a:t>oe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module load 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cd $HOME/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 err="1">
                <a:latin typeface="Courier New"/>
                <a:cs typeface="Courier New"/>
              </a:rPr>
              <a:t>cp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r>
              <a:rPr lang="en-US" b="1" dirty="0">
                <a:latin typeface="Courier New"/>
                <a:cs typeface="Courier New"/>
              </a:rPr>
              <a:t> $TMPDIR</a:t>
            </a:r>
          </a:p>
          <a:p>
            <a:r>
              <a:rPr lang="en-US" b="1" dirty="0">
                <a:latin typeface="Courier New"/>
                <a:cs typeface="Courier New"/>
              </a:rPr>
              <a:t>cd $TMPDIR</a:t>
            </a:r>
          </a:p>
          <a:p>
            <a:r>
              <a:rPr lang="en-US" b="1" dirty="0">
                <a:latin typeface="Courier New"/>
                <a:cs typeface="Courier New"/>
              </a:rPr>
              <a:t>./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1333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and Running Software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4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434181"/>
            <a:ext cx="61722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Resource Usage by Field of Science (</a:t>
            </a:r>
            <a:r>
              <a:rPr lang="en-US" dirty="0" err="1" smtClean="0"/>
              <a:t>FoS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96256" y="1089819"/>
          <a:ext cx="9348537" cy="66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5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Modules for Software access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modules work</a:t>
            </a:r>
          </a:p>
          <a:p>
            <a:pPr lvl="1" eaLnBrk="1" hangingPunct="1"/>
            <a:r>
              <a:rPr lang="en-US" dirty="0" smtClean="0"/>
              <a:t>Modify environment variables like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</a:rPr>
              <a:t>$MANPATH</a:t>
            </a:r>
            <a:r>
              <a:rPr lang="en-US" dirty="0" smtClean="0"/>
              <a:t> within your shell</a:t>
            </a:r>
          </a:p>
          <a:p>
            <a:r>
              <a:rPr lang="en-US" dirty="0" smtClean="0"/>
              <a:t>Default set of modules loaded at login</a:t>
            </a:r>
          </a:p>
          <a:p>
            <a:pPr lvl="1"/>
            <a:r>
              <a:rPr lang="en-US" dirty="0" smtClean="0"/>
              <a:t>module system, batch system (do not unload)</a:t>
            </a:r>
          </a:p>
          <a:p>
            <a:pPr lvl="1"/>
            <a:r>
              <a:rPr lang="en-US" dirty="0" smtClean="0"/>
              <a:t>default compiler and MPI modules</a:t>
            </a:r>
          </a:p>
          <a:p>
            <a:pPr eaLnBrk="1" hangingPunct="1"/>
            <a:r>
              <a:rPr lang="en-US" dirty="0" smtClean="0"/>
              <a:t>Do NOT completely replace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in your </a:t>
            </a:r>
            <a:r>
              <a:rPr lang="en-US" b="1" dirty="0" smtClean="0">
                <a:latin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</a:rPr>
              <a:t>.bashrc</a:t>
            </a:r>
          </a:p>
          <a:p>
            <a:pPr eaLnBrk="1" hangingPunct="1"/>
            <a:r>
              <a:rPr lang="en-US" dirty="0" smtClean="0"/>
              <a:t>DO prepend directories to the existing </a:t>
            </a:r>
            <a:r>
              <a:rPr lang="en-US" b="1" dirty="0" smtClean="0">
                <a:latin typeface="Courier New" pitchFamily="49" charset="0"/>
              </a:rPr>
              <a:t>$PATH</a:t>
            </a:r>
          </a:p>
          <a:p>
            <a:pPr lvl="1" eaLnBrk="1" hangingPunct="1"/>
            <a:r>
              <a:rPr lang="en-US" dirty="0" smtClean="0"/>
              <a:t>Type: </a:t>
            </a:r>
            <a:r>
              <a:rPr lang="en-US" b="1" dirty="0" smtClean="0">
                <a:latin typeface="Courier New" pitchFamily="49" charset="0"/>
              </a:rPr>
              <a:t>export PATH=$HOME/bin:$PATH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725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Adding or Removing Software from Your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the module for the software you need, e.g.,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module load comsol</a:t>
            </a:r>
          </a:p>
          <a:p>
            <a:r>
              <a:rPr lang="en-US" dirty="0" smtClean="0"/>
              <a:t>Allows multiple versions of software to coexist on our system</a:t>
            </a:r>
          </a:p>
          <a:p>
            <a:r>
              <a:rPr lang="en-US" dirty="0" smtClean="0"/>
              <a:t>Allow us to make changes without affecting you</a:t>
            </a:r>
          </a:p>
          <a:p>
            <a:pPr lvl="1"/>
            <a:r>
              <a:rPr lang="en-US" dirty="0" smtClean="0"/>
              <a:t>PLEASE DON’T HARDCODE PATHS!</a:t>
            </a:r>
          </a:p>
          <a:p>
            <a:r>
              <a:rPr lang="en-US" dirty="0" smtClean="0"/>
              <a:t>Can load modules at command prompt or in your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.bashrc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Also load modules in your job (batch)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2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 Commands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What modules do you have loaded?</a:t>
            </a:r>
          </a:p>
          <a:p>
            <a:pPr lvl="1" eaLnBrk="1" hangingPunct="1"/>
            <a:r>
              <a:rPr lang="en-US" sz="2000" b="1" dirty="0"/>
              <a:t> </a:t>
            </a:r>
            <a:r>
              <a:rPr lang="en-US" sz="2000" b="1" dirty="0">
                <a:latin typeface="Courier New" pitchFamily="49" charset="0"/>
              </a:rPr>
              <a:t>module list</a:t>
            </a:r>
          </a:p>
          <a:p>
            <a:pPr eaLnBrk="1" hangingPunct="1"/>
            <a:r>
              <a:rPr lang="en-US" dirty="0"/>
              <a:t>What modules are available?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spider </a:t>
            </a:r>
            <a:r>
              <a:rPr lang="en-US" sz="2000" dirty="0"/>
              <a:t>or</a:t>
            </a:r>
            <a:r>
              <a:rPr lang="en-US" sz="2000" b="1" dirty="0">
                <a:latin typeface="Courier New" pitchFamily="49" charset="0"/>
              </a:rPr>
              <a:t> module avail</a:t>
            </a:r>
          </a:p>
          <a:p>
            <a:pPr eaLnBrk="1" hangingPunct="1"/>
            <a:r>
              <a:rPr lang="en-US" dirty="0"/>
              <a:t>Multiple versions of the same software</a:t>
            </a:r>
          </a:p>
          <a:p>
            <a:pPr lvl="1"/>
            <a:r>
              <a:rPr lang="en-US" sz="2000" b="1" dirty="0">
                <a:latin typeface="Courier New" pitchFamily="49" charset="0"/>
              </a:rPr>
              <a:t>module avail intel</a:t>
            </a:r>
          </a:p>
          <a:p>
            <a:pPr eaLnBrk="1" hangingPunct="1"/>
            <a:r>
              <a:rPr lang="en-US" dirty="0"/>
              <a:t>Add a software module to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load cuda</a:t>
            </a:r>
            <a:endParaRPr lang="en-US" sz="2000" b="1" i="1" dirty="0">
              <a:latin typeface="Courier New" pitchFamily="49" charset="0"/>
            </a:endParaRPr>
          </a:p>
          <a:p>
            <a:pPr eaLnBrk="1" hangingPunct="1"/>
            <a:r>
              <a:rPr lang="en-US" dirty="0"/>
              <a:t>Remove a software package from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unload </a:t>
            </a:r>
            <a:r>
              <a:rPr lang="en-US" sz="2100" b="1" dirty="0">
                <a:latin typeface="Courier New" pitchFamily="49" charset="0"/>
              </a:rPr>
              <a:t>intel</a:t>
            </a:r>
          </a:p>
          <a:p>
            <a:r>
              <a:rPr lang="en-US" dirty="0" smtClean="0"/>
              <a:t>Load a different software version</a:t>
            </a:r>
          </a:p>
          <a:p>
            <a:pPr lvl="1"/>
            <a:r>
              <a:rPr lang="en-US" sz="2100" b="1" dirty="0">
                <a:latin typeface="Courier New" pitchFamily="49" charset="0"/>
              </a:rPr>
              <a:t>module swap intel intel/13.1.3.192</a:t>
            </a:r>
          </a:p>
        </p:txBody>
      </p:sp>
    </p:spTree>
    <p:extLst>
      <p:ext uri="{BB962C8B-B14F-4D97-AF65-F5344CB8AC3E}">
        <p14:creationId xmlns:p14="http://schemas.microsoft.com/office/powerpoint/2010/main" val="359185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ym typeface="Wingdings 2" pitchFamily="18" charset="2"/>
              </a:rPr>
              <a:t>General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gnu compilers and debugger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Intel </a:t>
            </a:r>
            <a:r>
              <a:rPr lang="en-US" dirty="0" smtClean="0">
                <a:sym typeface="Wingdings 2" pitchFamily="18" charset="2"/>
              </a:rPr>
              <a:t>compilers</a:t>
            </a:r>
          </a:p>
          <a:p>
            <a:pPr lvl="1" eaLnBrk="1" hangingPunct="1"/>
            <a:r>
              <a:rPr lang="en-US" dirty="0">
                <a:sym typeface="Wingdings 2" pitchFamily="18" charset="2"/>
              </a:rPr>
              <a:t> </a:t>
            </a:r>
            <a:r>
              <a:rPr lang="en-US" dirty="0" err="1" smtClean="0">
                <a:sym typeface="Wingdings 2" pitchFamily="18" charset="2"/>
              </a:rPr>
              <a:t>Totalview</a:t>
            </a:r>
            <a:r>
              <a:rPr lang="en-US" dirty="0" smtClean="0">
                <a:sym typeface="Wingdings 2" pitchFamily="18" charset="2"/>
              </a:rPr>
              <a:t> debugger</a:t>
            </a:r>
          </a:p>
          <a:p>
            <a:pPr lvl="1"/>
            <a:r>
              <a:rPr lang="en-US" dirty="0" smtClean="0">
                <a:sym typeface="Wingdings 2" pitchFamily="18" charset="2"/>
              </a:rPr>
              <a:t> </a:t>
            </a:r>
            <a:r>
              <a:rPr lang="en-US" dirty="0" err="1" smtClean="0">
                <a:sym typeface="Wingdings 2" pitchFamily="18" charset="2"/>
              </a:rPr>
              <a:t>Allinea</a:t>
            </a:r>
            <a:r>
              <a:rPr lang="en-US" dirty="0" smtClean="0">
                <a:sym typeface="Wingdings 2" pitchFamily="18" charset="2"/>
              </a:rPr>
              <a:t> profiler and debugger 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HDF5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NetCDF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Java, Java Virtual Machine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Python</a:t>
            </a:r>
          </a:p>
        </p:txBody>
      </p:sp>
    </p:spTree>
    <p:extLst>
      <p:ext uri="{BB962C8B-B14F-4D97-AF65-F5344CB8AC3E}">
        <p14:creationId xmlns:p14="http://schemas.microsoft.com/office/powerpoint/2010/main" val="306640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Third party applications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ym typeface="Wingdings 2" pitchFamily="18" charset="2"/>
              </a:rPr>
              <a:t>Parallel programming software (</a:t>
            </a:r>
            <a:r>
              <a:rPr lang="en-US" dirty="0" smtClean="0">
                <a:sym typeface="Wingdings 2" pitchFamily="18" charset="2"/>
              </a:rPr>
              <a:t>statewide licensed)</a:t>
            </a:r>
            <a:endParaRPr lang="en-US" b="1" dirty="0" smtClean="0">
              <a:sym typeface="Wingdings 2" pitchFamily="18" charset="2"/>
            </a:endParaRP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MPI library (mvapich, mvapich2)</a:t>
            </a:r>
          </a:p>
          <a:p>
            <a:pPr lvl="1"/>
            <a:r>
              <a:rPr lang="en-US" dirty="0">
                <a:sym typeface="Wingdings 2" pitchFamily="18" charset="2"/>
              </a:rPr>
              <a:t>OpenMP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CUDA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OpenCL</a:t>
            </a:r>
          </a:p>
          <a:p>
            <a:pPr lvl="1" eaLnBrk="1" hangingPunct="1"/>
            <a:r>
              <a:rPr lang="en-US" dirty="0" smtClean="0">
                <a:sym typeface="Wingdings 2" pitchFamily="18" charset="2"/>
              </a:rPr>
              <a:t>OpenACC</a:t>
            </a:r>
          </a:p>
        </p:txBody>
      </p:sp>
    </p:spTree>
    <p:extLst>
      <p:ext uri="{BB962C8B-B14F-4D97-AF65-F5344CB8AC3E}">
        <p14:creationId xmlns:p14="http://schemas.microsoft.com/office/powerpoint/2010/main" val="125210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Licensed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software licenses for academic use only</a:t>
            </a:r>
          </a:p>
          <a:p>
            <a:r>
              <a:rPr lang="en-US" dirty="0" smtClean="0"/>
              <a:t>Some software requires signed license agreement</a:t>
            </a:r>
          </a:p>
          <a:p>
            <a:pPr lvl="1"/>
            <a:r>
              <a:rPr lang="en-US" dirty="0" smtClean="0"/>
              <a:t>Check website</a:t>
            </a:r>
          </a:p>
          <a:p>
            <a:pPr lvl="1"/>
            <a:r>
              <a:rPr lang="en-US" dirty="0" smtClean="0"/>
              <a:t>Contact OSC Help</a:t>
            </a:r>
          </a:p>
          <a:p>
            <a:pPr lvl="1"/>
            <a:endParaRPr lang="en-US" dirty="0"/>
          </a:p>
          <a:p>
            <a:r>
              <a:rPr lang="en-US" dirty="0" smtClean="0">
                <a:sym typeface="Wingdings 2" pitchFamily="18" charset="2"/>
              </a:rPr>
              <a:t>List of </a:t>
            </a:r>
            <a:r>
              <a:rPr lang="en-US" dirty="0">
                <a:sym typeface="Wingdings 2" pitchFamily="18" charset="2"/>
              </a:rPr>
              <a:t>applications can be found at Software page:</a:t>
            </a:r>
          </a:p>
          <a:p>
            <a:pPr algn="ctr">
              <a:buNone/>
            </a:pPr>
            <a:r>
              <a:rPr lang="en-US" dirty="0">
                <a:sym typeface="Wingdings 2" pitchFamily="18" charset="2"/>
              </a:rPr>
              <a:t>http://</a:t>
            </a:r>
            <a:r>
              <a:rPr lang="en-US" dirty="0" err="1">
                <a:sym typeface="Wingdings 2" pitchFamily="18" charset="2"/>
              </a:rPr>
              <a:t>www.osc.edu</a:t>
            </a:r>
            <a:r>
              <a:rPr lang="en-US" dirty="0">
                <a:sym typeface="Wingdings 2" pitchFamily="18" charset="2"/>
              </a:rPr>
              <a:t>/supercomputing/software/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doesn’t have the software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pPr lvl="1"/>
            <a:r>
              <a:rPr lang="en-US" dirty="0" smtClean="0"/>
              <a:t>Fill out a request form (see our FAQ)</a:t>
            </a:r>
          </a:p>
          <a:p>
            <a:pPr lvl="1"/>
            <a:r>
              <a:rPr lang="en-US" dirty="0" smtClean="0"/>
              <a:t>SUG will consider it</a:t>
            </a:r>
          </a:p>
          <a:p>
            <a:r>
              <a:rPr lang="en-US" dirty="0" smtClean="0"/>
              <a:t>Open-source software</a:t>
            </a:r>
          </a:p>
          <a:p>
            <a:pPr lvl="1"/>
            <a:r>
              <a:rPr lang="en-US" dirty="0" smtClean="0"/>
              <a:t>You can install it yourself in your home directory</a:t>
            </a:r>
          </a:p>
          <a:p>
            <a:pPr lvl="1"/>
            <a:r>
              <a:rPr lang="en-US" dirty="0" smtClean="0"/>
              <a:t>If there’s enough demand, we can install it for shared use</a:t>
            </a:r>
          </a:p>
          <a:p>
            <a:r>
              <a:rPr lang="en-US" dirty="0" smtClean="0"/>
              <a:t>Have your own license?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4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to get your questions answered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FAQs &amp; HOWTOs on </a:t>
            </a:r>
            <a:r>
              <a:rPr lang="en-US" dirty="0" err="1" smtClean="0"/>
              <a:t>osc.edu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https://www.osc.edu/resources/getting_started/</a:t>
            </a:r>
            <a:r>
              <a:rPr lang="en-US" dirty="0" smtClean="0">
                <a:hlinkClick r:id="rId2"/>
              </a:rPr>
              <a:t>supercomputing_faq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https://www.osc.edu/resources/getting_started/</a:t>
            </a:r>
            <a:r>
              <a:rPr lang="en-US" dirty="0" smtClean="0">
                <a:hlinkClick r:id="rId3"/>
              </a:rPr>
              <a:t>howto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System updates</a:t>
            </a:r>
          </a:p>
          <a:p>
            <a:pPr lvl="1"/>
            <a:r>
              <a:rPr lang="en-US" dirty="0" smtClean="0"/>
              <a:t>Read Message of the Day on login </a:t>
            </a:r>
          </a:p>
          <a:p>
            <a:pPr lvl="1"/>
            <a:r>
              <a:rPr lang="en-US" dirty="0" smtClean="0"/>
              <a:t>Follow @</a:t>
            </a:r>
            <a:r>
              <a:rPr lang="en-US" dirty="0" err="1" smtClean="0"/>
              <a:t>HPCNotices</a:t>
            </a:r>
            <a:r>
              <a:rPr lang="en-US" dirty="0" smtClean="0"/>
              <a:t> on Twitter</a:t>
            </a:r>
          </a:p>
        </p:txBody>
      </p:sp>
    </p:spTree>
    <p:extLst>
      <p:ext uri="{BB962C8B-B14F-4D97-AF65-F5344CB8AC3E}">
        <p14:creationId xmlns:p14="http://schemas.microsoft.com/office/powerpoint/2010/main" val="22054487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997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 tour:  </a:t>
            </a:r>
            <a:r>
              <a:rPr lang="en-US" dirty="0" smtClean="0">
                <a:hlinkClick r:id="rId2"/>
              </a:rPr>
              <a:t>www.osc.edu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MyOSC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https://my.osc.edu/</a:t>
            </a:r>
            <a:endParaRPr lang="en-US" dirty="0" smtClean="0"/>
          </a:p>
          <a:p>
            <a:r>
              <a:rPr lang="en-US" dirty="0" err="1" smtClean="0"/>
              <a:t>OnDemand</a:t>
            </a:r>
            <a:r>
              <a:rPr lang="en-US" dirty="0" smtClean="0"/>
              <a:t>: </a:t>
            </a:r>
            <a:r>
              <a:rPr lang="en-US" dirty="0" smtClean="0">
                <a:hlinkClick r:id="rId4" action="ppaction://hlinkfile"/>
              </a:rPr>
              <a:t>ondemand.osc.edu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www.osc.edu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ondemand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882"/>
            <a:ext cx="8229600" cy="813330"/>
          </a:xfrm>
        </p:spPr>
        <p:txBody>
          <a:bodyPr/>
          <a:lstStyle/>
          <a:p>
            <a:r>
              <a:rPr lang="en-US" dirty="0" smtClean="0"/>
              <a:t>OSC Service Catalog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29895"/>
              </p:ext>
            </p:extLst>
          </p:nvPr>
        </p:nvGraphicFramePr>
        <p:xfrm>
          <a:off x="457200" y="1392464"/>
          <a:ext cx="8229600" cy="427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595"/>
                <a:gridCol w="4219005"/>
              </a:tblGrid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Cluster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Performance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Throughput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Data-intensive</a:t>
                      </a:r>
                      <a:r>
                        <a:rPr lang="en-US" sz="1800" baseline="0" dirty="0" smtClean="0"/>
                        <a:t> Computing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Research Data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Project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Archival Storage</a:t>
                      </a:r>
                    </a:p>
                  </a:txBody>
                  <a:tcPr/>
                </a:tc>
              </a:tr>
              <a:tr h="1209040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</a:t>
                      </a:r>
                      <a:r>
                        <a:rPr lang="en-US" sz="1800" b="1" baseline="0" dirty="0" smtClean="0"/>
                        <a:t> Services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24x7 Call Center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2 Engineering Support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 Facilitation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Consultation (in-person</a:t>
                      </a:r>
                      <a:r>
                        <a:rPr lang="en-US" sz="1800" baseline="0" dirty="0" smtClean="0"/>
                        <a:t> and online)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Training and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Classroom accounts</a:t>
                      </a:r>
                      <a:endParaRPr lang="en-US" sz="1800" dirty="0" smtClean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Scientific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Web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Consulting</a:t>
                      </a:r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Partner on Proposals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Cyberinfrastructure</a:t>
                      </a:r>
                      <a:r>
                        <a:rPr lang="en-US" sz="1800" dirty="0" smtClean="0"/>
                        <a:t> solutions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Modeling &amp; simulation for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Visualization &amp; Virtual Environments</a:t>
                      </a:r>
                    </a:p>
                    <a:p>
                      <a:r>
                        <a:rPr lang="en-US" sz="1800" dirty="0" smtClean="0"/>
                        <a:t>•	Visualization Services</a:t>
                      </a:r>
                    </a:p>
                    <a:p>
                      <a:r>
                        <a:rPr lang="en-US" sz="1800" dirty="0" smtClean="0"/>
                        <a:t>•	Virtual environments (DSL)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1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</a:t>
            </a:r>
            <a:r>
              <a:rPr lang="en-US" dirty="0" smtClean="0"/>
              <a:t>Example Projects &amp;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46514</TotalTime>
  <Words>3606</Words>
  <Application>Microsoft Macintosh PowerPoint</Application>
  <PresentationFormat>On-screen Show (4:3)</PresentationFormat>
  <Paragraphs>682</Paragraphs>
  <Slides>80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Computing Services to Accelerate Research and Innovation</vt:lpstr>
      <vt:lpstr>Outline</vt:lpstr>
      <vt:lpstr>What is the Ohio Supercomputer Center?</vt:lpstr>
      <vt:lpstr>The OH-TECH Consortium</vt:lpstr>
      <vt:lpstr>About OSC</vt:lpstr>
      <vt:lpstr>Active Awards Total: 459</vt:lpstr>
      <vt:lpstr>Computing Resource Usage by Field of Science (FoS)</vt:lpstr>
      <vt:lpstr>OSC Service Catalog</vt:lpstr>
      <vt:lpstr>HPC Example Projects &amp; Concepts</vt:lpstr>
      <vt:lpstr>PowerPoint Presentation</vt:lpstr>
      <vt:lpstr>PowerPoint Presentation</vt:lpstr>
      <vt:lpstr>PowerPoint Presentation</vt:lpstr>
      <vt:lpstr>PowerPoint Presentation</vt:lpstr>
      <vt:lpstr>What is the difference between your laptop and a supercomputer?</vt:lpstr>
      <vt:lpstr>Supercomputers become history quickly!</vt:lpstr>
      <vt:lpstr>Big Numbers</vt:lpstr>
      <vt:lpstr>HPC Terminology</vt:lpstr>
      <vt:lpstr>Structure of  a Supercomputer</vt:lpstr>
      <vt:lpstr>Hardware Overview</vt:lpstr>
      <vt:lpstr>PowerPoint Presentation</vt:lpstr>
      <vt:lpstr>Owens – Our Newest Cluster 5x Performance Increase</vt:lpstr>
      <vt:lpstr>Owens –  Compute Nodes</vt:lpstr>
      <vt:lpstr>Owens –  GPU Ready  Nodes</vt:lpstr>
      <vt:lpstr>Owens –  Analytics Nodes</vt:lpstr>
      <vt:lpstr>Owens Cluster Specifications </vt:lpstr>
      <vt:lpstr>Login Nodes – Usage</vt:lpstr>
      <vt:lpstr>Data Storage Systems</vt:lpstr>
      <vt:lpstr>Four different  file systems </vt:lpstr>
      <vt:lpstr>Filesystem Overview</vt:lpstr>
      <vt:lpstr>PowerPoint Presentation</vt:lpstr>
      <vt:lpstr>File Management</vt:lpstr>
      <vt:lpstr>Sample Quota Display</vt:lpstr>
      <vt:lpstr>Getting Started at OSC</vt:lpstr>
      <vt:lpstr>Who can get an OSC project?</vt:lpstr>
      <vt:lpstr>Accounts and Projects at OSC</vt:lpstr>
      <vt:lpstr>Allocations and Charges</vt:lpstr>
      <vt:lpstr>Requesting a New Project- https://www.osc.edu/supercomputing/support/account</vt:lpstr>
      <vt:lpstr>MyOSC</vt:lpstr>
      <vt:lpstr>Your Contact Info</vt:lpstr>
      <vt:lpstr>System Status</vt:lpstr>
      <vt:lpstr>Statewide Users Group (SUG)</vt:lpstr>
      <vt:lpstr>Citing OSC</vt:lpstr>
      <vt:lpstr>Questions</vt:lpstr>
      <vt:lpstr>User Environment</vt:lpstr>
      <vt:lpstr>User Environment Topics</vt:lpstr>
      <vt:lpstr>Linux Operating System</vt:lpstr>
      <vt:lpstr>Connecting to the clusters</vt:lpstr>
      <vt:lpstr>Connecting to an OSC Cluster with Graphics</vt:lpstr>
      <vt:lpstr>OSC OnDemand  ondemand.osc.edu</vt:lpstr>
      <vt:lpstr>PowerPoint Presentation</vt:lpstr>
      <vt:lpstr>Transferring Files to and from the Cluster</vt:lpstr>
      <vt:lpstr>File Permissions</vt:lpstr>
      <vt:lpstr>Batch Processing</vt:lpstr>
      <vt:lpstr>Why do supercomputers use queueing?</vt:lpstr>
      <vt:lpstr>Batch System at OSC</vt:lpstr>
      <vt:lpstr>Idea Behind Batch Processing</vt:lpstr>
      <vt:lpstr>Steps for Running a Job on the Compute Nodes</vt:lpstr>
      <vt:lpstr>Specifying Resources in a Job Script</vt:lpstr>
      <vt:lpstr>Sample Batch Script</vt:lpstr>
      <vt:lpstr>Submitting a Job and Checking Status</vt:lpstr>
      <vt:lpstr>Scheduling Policies and Limits</vt:lpstr>
      <vt:lpstr>Waiting for Your Job To Run</vt:lpstr>
      <vt:lpstr>Job Output</vt:lpstr>
      <vt:lpstr>Interactive Batch Jobs</vt:lpstr>
      <vt:lpstr>Batch Queues</vt:lpstr>
      <vt:lpstr>Parallel Computing</vt:lpstr>
      <vt:lpstr>To Take Advantage of Parallel Computing</vt:lpstr>
      <vt:lpstr>Specifying Resources in a Job Script for GPUs</vt:lpstr>
      <vt:lpstr>Loading and Running Software</vt:lpstr>
      <vt:lpstr>Modules for Software access</vt:lpstr>
      <vt:lpstr>Adding or Removing Software from Your Environment</vt:lpstr>
      <vt:lpstr>Module Commands</vt:lpstr>
      <vt:lpstr>Third party applications</vt:lpstr>
      <vt:lpstr>Third party applications</vt:lpstr>
      <vt:lpstr>Access to Licensed Software</vt:lpstr>
      <vt:lpstr>OSC doesn’t have the software you need?</vt:lpstr>
      <vt:lpstr>Resources to get your questions answered</vt:lpstr>
      <vt:lpstr>Questions?</vt:lpstr>
      <vt:lpstr>Demo</vt:lpstr>
      <vt:lpstr>Questions</vt:lpstr>
    </vt:vector>
  </TitlesOfParts>
  <Company>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judithg@osc.edu</dc:creator>
  <cp:lastModifiedBy>Katharine Cahill</cp:lastModifiedBy>
  <cp:revision>303</cp:revision>
  <cp:lastPrinted>2016-08-08T15:52:49Z</cp:lastPrinted>
  <dcterms:created xsi:type="dcterms:W3CDTF">2010-10-22T18:24:59Z</dcterms:created>
  <dcterms:modified xsi:type="dcterms:W3CDTF">2017-01-26T12:04:22Z</dcterms:modified>
</cp:coreProperties>
</file>