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2"/>
  </p:notesMasterIdLst>
  <p:handoutMasterIdLst>
    <p:handoutMasterId r:id="rId113"/>
  </p:handoutMasterIdLst>
  <p:sldIdLst>
    <p:sldId id="256" r:id="rId2"/>
    <p:sldId id="264" r:id="rId3"/>
    <p:sldId id="341" r:id="rId4"/>
    <p:sldId id="263" r:id="rId5"/>
    <p:sldId id="349" r:id="rId6"/>
    <p:sldId id="342" r:id="rId7"/>
    <p:sldId id="398" r:id="rId8"/>
    <p:sldId id="396" r:id="rId9"/>
    <p:sldId id="397" r:id="rId10"/>
    <p:sldId id="380" r:id="rId11"/>
    <p:sldId id="343" r:id="rId12"/>
    <p:sldId id="266" r:id="rId13"/>
    <p:sldId id="268" r:id="rId14"/>
    <p:sldId id="408" r:id="rId15"/>
    <p:sldId id="394" r:id="rId16"/>
    <p:sldId id="407" r:id="rId17"/>
    <p:sldId id="270" r:id="rId18"/>
    <p:sldId id="271" r:id="rId19"/>
    <p:sldId id="425" r:id="rId20"/>
    <p:sldId id="276" r:id="rId21"/>
    <p:sldId id="422" r:id="rId22"/>
    <p:sldId id="272" r:id="rId23"/>
    <p:sldId id="273" r:id="rId24"/>
    <p:sldId id="350" r:id="rId25"/>
    <p:sldId id="410" r:id="rId26"/>
    <p:sldId id="411" r:id="rId27"/>
    <p:sldId id="412" r:id="rId28"/>
    <p:sldId id="413" r:id="rId29"/>
    <p:sldId id="421" r:id="rId30"/>
    <p:sldId id="395" r:id="rId31"/>
    <p:sldId id="416" r:id="rId32"/>
    <p:sldId id="417" r:id="rId33"/>
    <p:sldId id="418" r:id="rId34"/>
    <p:sldId id="419" r:id="rId35"/>
    <p:sldId id="420" r:id="rId36"/>
    <p:sldId id="428" r:id="rId37"/>
    <p:sldId id="427" r:id="rId38"/>
    <p:sldId id="426" r:id="rId39"/>
    <p:sldId id="282" r:id="rId40"/>
    <p:sldId id="283" r:id="rId41"/>
    <p:sldId id="284" r:id="rId42"/>
    <p:sldId id="285" r:id="rId43"/>
    <p:sldId id="359" r:id="rId44"/>
    <p:sldId id="370" r:id="rId45"/>
    <p:sldId id="338" r:id="rId46"/>
    <p:sldId id="362" r:id="rId47"/>
    <p:sldId id="339" r:id="rId48"/>
    <p:sldId id="286" r:id="rId49"/>
    <p:sldId id="386" r:id="rId50"/>
    <p:sldId id="404" r:id="rId51"/>
    <p:sldId id="389" r:id="rId52"/>
    <p:sldId id="415" r:id="rId53"/>
    <p:sldId id="388" r:id="rId54"/>
    <p:sldId id="403" r:id="rId55"/>
    <p:sldId id="290" r:id="rId56"/>
    <p:sldId id="423" r:id="rId57"/>
    <p:sldId id="291" r:id="rId58"/>
    <p:sldId id="292" r:id="rId59"/>
    <p:sldId id="293" r:id="rId60"/>
    <p:sldId id="355" r:id="rId61"/>
    <p:sldId id="356" r:id="rId62"/>
    <p:sldId id="294" r:id="rId63"/>
    <p:sldId id="299" r:id="rId64"/>
    <p:sldId id="297" r:id="rId65"/>
    <p:sldId id="298" r:id="rId66"/>
    <p:sldId id="405" r:id="rId67"/>
    <p:sldId id="314" r:id="rId68"/>
    <p:sldId id="424" r:id="rId69"/>
    <p:sldId id="315" r:id="rId70"/>
    <p:sldId id="317" r:id="rId71"/>
    <p:sldId id="316" r:id="rId72"/>
    <p:sldId id="319" r:id="rId73"/>
    <p:sldId id="318" r:id="rId74"/>
    <p:sldId id="320" r:id="rId75"/>
    <p:sldId id="364" r:id="rId76"/>
    <p:sldId id="300" r:id="rId77"/>
    <p:sldId id="391" r:id="rId78"/>
    <p:sldId id="302" r:id="rId79"/>
    <p:sldId id="392" r:id="rId80"/>
    <p:sldId id="363" r:id="rId81"/>
    <p:sldId id="303" r:id="rId82"/>
    <p:sldId id="382" r:id="rId83"/>
    <p:sldId id="399" r:id="rId84"/>
    <p:sldId id="305" r:id="rId85"/>
    <p:sldId id="306" r:id="rId86"/>
    <p:sldId id="378" r:id="rId87"/>
    <p:sldId id="308" r:id="rId88"/>
    <p:sldId id="309" r:id="rId89"/>
    <p:sldId id="310" r:id="rId90"/>
    <p:sldId id="311" r:id="rId91"/>
    <p:sldId id="312" r:id="rId92"/>
    <p:sldId id="381" r:id="rId93"/>
    <p:sldId id="324" r:id="rId94"/>
    <p:sldId id="326" r:id="rId95"/>
    <p:sldId id="327" r:id="rId96"/>
    <p:sldId id="328" r:id="rId97"/>
    <p:sldId id="329" r:id="rId98"/>
    <p:sldId id="330" r:id="rId99"/>
    <p:sldId id="331" r:id="rId100"/>
    <p:sldId id="332" r:id="rId101"/>
    <p:sldId id="361" r:id="rId102"/>
    <p:sldId id="333" r:id="rId103"/>
    <p:sldId id="334" r:id="rId104"/>
    <p:sldId id="346" r:id="rId105"/>
    <p:sldId id="335" r:id="rId106"/>
    <p:sldId id="336" r:id="rId107"/>
    <p:sldId id="337" r:id="rId108"/>
    <p:sldId id="340" r:id="rId109"/>
    <p:sldId id="379" r:id="rId110"/>
    <p:sldId id="377" r:id="rId111"/>
  </p:sldIdLst>
  <p:sldSz cx="9144000" cy="6858000" type="screen4x3"/>
  <p:notesSz cx="6973888" cy="9236075"/>
  <p:defaultTextStyle>
    <a:defPPr>
      <a:defRPr lang="en-US"/>
    </a:defPPr>
    <a:lvl1pPr marL="0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8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666666"/>
    <a:srgbClr val="333333"/>
    <a:srgbClr val="BB0000"/>
    <a:srgbClr val="7F7F7F"/>
    <a:srgbClr val="A41C37"/>
    <a:srgbClr val="990C3F"/>
    <a:srgbClr val="949594"/>
    <a:srgbClr val="C3092B"/>
    <a:srgbClr val="56051B"/>
    <a:srgbClr val="550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94" autoAdjust="0"/>
    <p:restoredTop sz="95474" autoAdjust="0"/>
  </p:normalViewPr>
  <p:slideViewPr>
    <p:cSldViewPr snapToGrid="0" snapToObjects="1">
      <p:cViewPr>
        <p:scale>
          <a:sx n="100" d="100"/>
          <a:sy n="100" d="100"/>
        </p:scale>
        <p:origin x="-2336" y="-18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14408"/>
    </p:cViewPr>
  </p:sorterViewPr>
  <p:notesViewPr>
    <p:cSldViewPr snapToGrid="0" snapToObjects="1">
      <p:cViewPr varScale="1">
        <p:scale>
          <a:sx n="90" d="100"/>
          <a:sy n="90" d="100"/>
        </p:scale>
        <p:origin x="-3432" y="-96"/>
      </p:cViewPr>
      <p:guideLst>
        <p:guide orient="horz" pos="2909"/>
        <p:guide pos="219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slide" Target="slides/slide110.xml"/><Relationship Id="rId112" Type="http://schemas.openxmlformats.org/officeDocument/2006/relationships/notesMaster" Target="notesMasters/notesMaster1.xml"/><Relationship Id="rId113" Type="http://schemas.openxmlformats.org/officeDocument/2006/relationships/handoutMaster" Target="handoutMasters/handoutMaster1.xml"/><Relationship Id="rId114" Type="http://schemas.openxmlformats.org/officeDocument/2006/relationships/printerSettings" Target="printerSettings/printerSettings1.bin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1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risten\Box%20Sync\OSC%20Internal\Projects\Hardware%202016\system-op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Aggregate Hours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178223073834975"/>
          <c:y val="0.110964746701183"/>
          <c:w val="0.954166666666667"/>
          <c:h val="0.61661909448818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5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1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15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explosion val="15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0.20022654346878"/>
                  <c:y val="-0.08544895073047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89626301955055"/>
                  <c:y val="0.0461019427366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0762834869242107"/>
                  <c:y val="0.059502750512350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Mathematical and Physical Sciences</c:v>
                </c:pt>
                <c:pt idx="1">
                  <c:v>Engineering</c:v>
                </c:pt>
                <c:pt idx="2">
                  <c:v>Computer and Information Science and Engineering</c:v>
                </c:pt>
                <c:pt idx="3">
                  <c:v>Biological, Behavioral, and Social Sciences</c:v>
                </c:pt>
                <c:pt idx="4">
                  <c:v>Geosciences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0.333751363180088</c:v>
                </c:pt>
                <c:pt idx="1">
                  <c:v>0.182541902386943</c:v>
                </c:pt>
                <c:pt idx="2">
                  <c:v>0.0307960072799842</c:v>
                </c:pt>
                <c:pt idx="3">
                  <c:v>0.0737571536814427</c:v>
                </c:pt>
                <c:pt idx="4">
                  <c:v>0.0883615084478523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Peak Performance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'Option 2  Refrigerant cool'!$A$33</c:f>
              <c:strCache>
                <c:ptCount val="1"/>
                <c:pt idx="0">
                  <c:v>Infrastructure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cool'!$B$33:$Q$33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A8-4047-8895-D55CC0A26004}"/>
            </c:ext>
          </c:extLst>
        </c:ser>
        <c:ser>
          <c:idx val="1"/>
          <c:order val="1"/>
          <c:tx>
            <c:strRef>
              <c:f>'Option 2  Refrigerant cool'!$A$34</c:f>
              <c:strCache>
                <c:ptCount val="1"/>
                <c:pt idx="0">
                  <c:v>Glenn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cool'!$B$34:$Q$34</c:f>
              <c:numCache>
                <c:formatCode>General</c:formatCode>
                <c:ptCount val="16"/>
                <c:pt idx="0">
                  <c:v>33.0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A8-4047-8895-D55CC0A26004}"/>
            </c:ext>
          </c:extLst>
        </c:ser>
        <c:ser>
          <c:idx val="2"/>
          <c:order val="2"/>
          <c:tx>
            <c:strRef>
              <c:f>'Option 2  Refrigerant cool'!$A$35</c:f>
              <c:strCache>
                <c:ptCount val="1"/>
                <c:pt idx="0">
                  <c:v>Ruby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cool'!$B$35:$Q$35</c:f>
              <c:numCache>
                <c:formatCode>General</c:formatCode>
                <c:ptCount val="16"/>
                <c:pt idx="0">
                  <c:v>96.0</c:v>
                </c:pt>
                <c:pt idx="1">
                  <c:v>96.0</c:v>
                </c:pt>
                <c:pt idx="2">
                  <c:v>96.0</c:v>
                </c:pt>
                <c:pt idx="3">
                  <c:v>96.0</c:v>
                </c:pt>
                <c:pt idx="4">
                  <c:v>96.0</c:v>
                </c:pt>
                <c:pt idx="5">
                  <c:v>96.0</c:v>
                </c:pt>
                <c:pt idx="6">
                  <c:v>96.0</c:v>
                </c:pt>
                <c:pt idx="7">
                  <c:v>96.0</c:v>
                </c:pt>
                <c:pt idx="8">
                  <c:v>96.0</c:v>
                </c:pt>
                <c:pt idx="9">
                  <c:v>96.0</c:v>
                </c:pt>
                <c:pt idx="10">
                  <c:v>96.0</c:v>
                </c:pt>
                <c:pt idx="11">
                  <c:v>96.0</c:v>
                </c:pt>
                <c:pt idx="12">
                  <c:v>96.0</c:v>
                </c:pt>
                <c:pt idx="13">
                  <c:v>96.0</c:v>
                </c:pt>
                <c:pt idx="14">
                  <c:v>96.0</c:v>
                </c:pt>
                <c:pt idx="15">
                  <c:v>96.0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7A8-4047-8895-D55CC0A26004}"/>
            </c:ext>
          </c:extLst>
        </c:ser>
        <c:ser>
          <c:idx val="3"/>
          <c:order val="3"/>
          <c:tx>
            <c:strRef>
              <c:f>'Option 2  Refrigerant cool'!$A$36</c:f>
              <c:strCache>
                <c:ptCount val="1"/>
                <c:pt idx="0">
                  <c:v>Oakley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cool'!$B$36:$Q$36</c:f>
              <c:numCache>
                <c:formatCode>General</c:formatCode>
                <c:ptCount val="16"/>
                <c:pt idx="0">
                  <c:v>88.6</c:v>
                </c:pt>
                <c:pt idx="1">
                  <c:v>88.6</c:v>
                </c:pt>
                <c:pt idx="2">
                  <c:v>88.6</c:v>
                </c:pt>
                <c:pt idx="3">
                  <c:v>88.6</c:v>
                </c:pt>
                <c:pt idx="4">
                  <c:v>88.6</c:v>
                </c:pt>
                <c:pt idx="5">
                  <c:v>88.6</c:v>
                </c:pt>
                <c:pt idx="6">
                  <c:v>88.6</c:v>
                </c:pt>
                <c:pt idx="7">
                  <c:v>88.6</c:v>
                </c:pt>
                <c:pt idx="8">
                  <c:v>88.6</c:v>
                </c:pt>
                <c:pt idx="9">
                  <c:v>88.6</c:v>
                </c:pt>
                <c:pt idx="10">
                  <c:v>88.6</c:v>
                </c:pt>
                <c:pt idx="11">
                  <c:v>88.6</c:v>
                </c:pt>
                <c:pt idx="12">
                  <c:v>88.6</c:v>
                </c:pt>
                <c:pt idx="13">
                  <c:v>88.6</c:v>
                </c:pt>
                <c:pt idx="14">
                  <c:v>88.6</c:v>
                </c:pt>
                <c:pt idx="15">
                  <c:v>88.6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7A8-4047-8895-D55CC0A26004}"/>
            </c:ext>
          </c:extLst>
        </c:ser>
        <c:ser>
          <c:idx val="4"/>
          <c:order val="4"/>
          <c:tx>
            <c:strRef>
              <c:f>'Option 2  Refrigerant cool'!$A$37</c:f>
              <c:strCache>
                <c:ptCount val="1"/>
                <c:pt idx="0">
                  <c:v>C16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cool'!$B$37:$Q$37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423.25</c:v>
                </c:pt>
                <c:pt idx="6">
                  <c:v>423.25</c:v>
                </c:pt>
                <c:pt idx="7" formatCode="0.0">
                  <c:v>846.5</c:v>
                </c:pt>
                <c:pt idx="8" formatCode="0.0">
                  <c:v>846.5</c:v>
                </c:pt>
                <c:pt idx="9" formatCode="0.0">
                  <c:v>846.5</c:v>
                </c:pt>
                <c:pt idx="10" formatCode="0.0">
                  <c:v>846.5</c:v>
                </c:pt>
                <c:pt idx="11" formatCode="0.0">
                  <c:v>846.5</c:v>
                </c:pt>
                <c:pt idx="12" formatCode="0.0">
                  <c:v>846.5</c:v>
                </c:pt>
                <c:pt idx="13" formatCode="0.0">
                  <c:v>846.5</c:v>
                </c:pt>
                <c:pt idx="14" formatCode="0.0">
                  <c:v>846.5</c:v>
                </c:pt>
                <c:pt idx="15" formatCode="0.0">
                  <c:v>846.5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7A8-4047-8895-D55CC0A26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serLines/>
        <c:axId val="-2014017704"/>
        <c:axId val="-2014014584"/>
      </c:barChart>
      <c:dateAx>
        <c:axId val="-20140177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-2014014584"/>
        <c:crosses val="autoZero"/>
        <c:auto val="1"/>
        <c:lblOffset val="100"/>
        <c:baseTimeUnit val="months"/>
      </c:dateAx>
      <c:valAx>
        <c:axId val="-2014014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14017704"/>
        <c:crosses val="autoZero"/>
        <c:crossBetween val="between"/>
      </c:valAx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917377029260231"/>
          <c:y val="0.112403437905746"/>
          <c:w val="0.0738744288908331"/>
          <c:h val="0.54038493692170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84022E0A-C88D-184C-B7C1-4E339E662E6D}" type="datetime1">
              <a:rPr lang="en-US" smtClean="0"/>
              <a:t>8/8/16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CD742D86-C447-3640-932B-4A6E1DE07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298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AAF80D66-0AAC-2D4C-9154-A743C855C15D}" type="datetime1">
              <a:rPr lang="en-US" smtClean="0"/>
              <a:t>8/8/16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387136"/>
            <a:ext cx="5579110" cy="4156234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C72DF928-E245-3143-A53E-66BFCC525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129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</a:t>
            </a:r>
            <a:r>
              <a:rPr lang="en-US" baseline="0" dirty="0" smtClean="0"/>
              <a:t> through these slides quick</a:t>
            </a:r>
          </a:p>
          <a:p>
            <a:r>
              <a:rPr lang="en-US" baseline="0" dirty="0" smtClean="0"/>
              <a:t>Available on our website or by contacting 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02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Login to login nodes, access files,</a:t>
            </a:r>
            <a:r>
              <a:rPr lang="en-US" baseline="0" dirty="0" smtClean="0"/>
              <a:t> prepare scripts, submit jobs using </a:t>
            </a:r>
            <a:r>
              <a:rPr lang="en-US" baseline="0" dirty="0" err="1" smtClean="0"/>
              <a:t>qsub</a:t>
            </a:r>
            <a:r>
              <a:rPr lang="en-US" baseline="0" dirty="0" smtClean="0"/>
              <a:t> command to PBS, scheduler ensures jobs use resources requested most efficiently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79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85187-423A-426F-93D7-A02BA4C187D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02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Hot-aisle containment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67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 err="1" smtClean="0"/>
              <a:t>hr</a:t>
            </a:r>
            <a:r>
              <a:rPr lang="en-US" dirty="0" smtClean="0"/>
              <a:t> on 1 node Oakley 12 cores</a:t>
            </a:r>
            <a:r>
              <a:rPr lang="en-US" baseline="0" dirty="0" smtClean="0"/>
              <a:t> = 12 CPU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= 1.2 RUs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12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table comparison to</a:t>
            </a:r>
            <a:r>
              <a:rPr lang="en-US" baseline="0" dirty="0" smtClean="0"/>
              <a:t> highlight compute power of new cluster!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57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10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know what</a:t>
            </a:r>
            <a:r>
              <a:rPr lang="en-US" baseline="0" dirty="0" smtClean="0"/>
              <a:t> the new policies are yet. Might be a project level quota.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95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On</a:t>
            </a:r>
            <a:r>
              <a:rPr lang="en-US" baseline="0" dirty="0" err="1" smtClean="0"/>
              <a:t>Demand</a:t>
            </a:r>
            <a:r>
              <a:rPr lang="en-US" baseline="0" dirty="0" smtClean="0"/>
              <a:t> revamp coming including app support for HPC workflows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45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133C9E0-7D24-4105-8C0B-090C1CBA50A2}" type="slidenum">
              <a:rPr lang="en-US" sz="1200">
                <a:solidFill>
                  <a:schemeClr val="tx1"/>
                </a:solidFill>
              </a:rPr>
              <a:pPr/>
              <a:t>65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Industrial engagement – this is our mandate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32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133C9E0-7D24-4105-8C0B-090C1CBA50A2}" type="slidenum">
              <a:rPr lang="en-US" sz="1200">
                <a:solidFill>
                  <a:schemeClr val="tx1"/>
                </a:solidFill>
              </a:rPr>
              <a:pPr/>
              <a:t>66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r>
              <a:rPr lang="en-US" baseline="0" dirty="0" smtClean="0"/>
              <a:t> log in to the login nodes, create files there, submit jobs to batch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43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E18F466F-06AE-4145-827A-F54A7A4734EB}" type="slidenum">
              <a:rPr lang="en-US" sz="1200">
                <a:solidFill>
                  <a:schemeClr val="tx1"/>
                </a:solidFill>
              </a:rPr>
              <a:pPr/>
              <a:t>69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E18F466F-06AE-4145-827A-F54A7A4734EB}" type="slidenum">
              <a:rPr lang="en-US" sz="1200">
                <a:solidFill>
                  <a:schemeClr val="tx1"/>
                </a:solidFill>
              </a:rPr>
              <a:pPr/>
              <a:t>71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F3D4936-7A52-4CF9-8DF6-B3ACCB5F3140}" type="slidenum">
              <a:rPr lang="en-US" sz="1200">
                <a:solidFill>
                  <a:schemeClr val="tx1"/>
                </a:solidFill>
              </a:rPr>
              <a:pPr/>
              <a:t>73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236A53A4-B08A-4D74-AD9F-F77B68495D9A}" type="slidenum">
              <a:rPr lang="en-US" sz="1200">
                <a:solidFill>
                  <a:schemeClr val="tx1"/>
                </a:solidFill>
              </a:rPr>
              <a:pPr/>
              <a:t>74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r>
              <a:rPr lang="en-US" baseline="0" dirty="0" smtClean="0"/>
              <a:t> log in to the login nodes, create files there, submit jobs to batch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43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Login to login nodes, access files,</a:t>
            </a:r>
            <a:r>
              <a:rPr lang="en-US" baseline="0" dirty="0" smtClean="0"/>
              <a:t> prepare scripts, submit jobs using </a:t>
            </a:r>
            <a:r>
              <a:rPr lang="en-US" baseline="0" dirty="0" err="1" smtClean="0"/>
              <a:t>qsub</a:t>
            </a:r>
            <a:r>
              <a:rPr lang="en-US" baseline="0" dirty="0" smtClean="0"/>
              <a:t> command to PBS, scheduler ensures jobs use resources requested most efficiently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79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practices? </a:t>
            </a:r>
            <a:r>
              <a:rPr lang="en-US" dirty="0" err="1" smtClean="0"/>
              <a:t>Cp</a:t>
            </a:r>
            <a:r>
              <a:rPr lang="en-US" dirty="0" smtClean="0"/>
              <a:t> to</a:t>
            </a:r>
            <a:r>
              <a:rPr lang="en-US" baseline="0" dirty="0" smtClean="0"/>
              <a:t> $TMPDIR?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85187-423A-426F-93D7-A02BA4C187D1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52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this true</a:t>
            </a:r>
            <a:r>
              <a:rPr lang="en-US" baseline="0" dirty="0" smtClean="0"/>
              <a:t> for classroom accounts? HW deadline?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CPU and jobs </a:t>
            </a:r>
            <a:r>
              <a:rPr lang="en-US" baseline="0" dirty="0" smtClean="0"/>
              <a:t>per Usage by </a:t>
            </a:r>
            <a:r>
              <a:rPr lang="en-US" baseline="0" dirty="0" err="1" smtClean="0"/>
              <a:t>FoS</a:t>
            </a:r>
            <a:r>
              <a:rPr lang="en-US" baseline="0" dirty="0" smtClean="0"/>
              <a:t> (USDB)</a:t>
            </a:r>
          </a:p>
          <a:p>
            <a:endParaRPr lang="en-US" baseline="0" dirty="0" smtClean="0"/>
          </a:p>
          <a:p>
            <a:pPr defTabSz="926196">
              <a:defRPr/>
            </a:pPr>
            <a:r>
              <a:rPr lang="en-US" baseline="0" dirty="0" smtClean="0"/>
              <a:t>Data storage per Koh</a:t>
            </a:r>
          </a:p>
          <a:p>
            <a:pPr defTabSz="926196">
              <a:defRPr/>
            </a:pPr>
            <a:r>
              <a:rPr lang="en-US" sz="1800" dirty="0"/>
              <a:t>2015 project storage usage information: of 1.1P total storage, 842TB is currently used, with 228TB available, for a usage of 79%</a:t>
            </a:r>
          </a:p>
          <a:p>
            <a:pPr defTabSz="926196">
              <a:defRPr/>
            </a:pPr>
            <a:endParaRPr lang="en-US" baseline="0" dirty="0" smtClean="0"/>
          </a:p>
          <a:p>
            <a:r>
              <a:rPr lang="en-US" baseline="0" dirty="0" smtClean="0"/>
              <a:t>Uptime per downtime notices on ARMSTRONG, Twitter, and osc.edu (8760 </a:t>
            </a:r>
            <a:r>
              <a:rPr lang="en-US" baseline="0" dirty="0" err="1" smtClean="0"/>
              <a:t>hrs</a:t>
            </a:r>
            <a:r>
              <a:rPr lang="en-US" baseline="0" dirty="0" smtClean="0"/>
              <a:t> in year, 30 </a:t>
            </a:r>
            <a:r>
              <a:rPr lang="en-US" baseline="0" dirty="0" err="1" smtClean="0"/>
              <a:t>hrs</a:t>
            </a:r>
            <a:r>
              <a:rPr lang="en-US" baseline="0" dirty="0" smtClean="0"/>
              <a:t> total downtime)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Universities and projects per Institutional Summary (USDB) – non-academic not included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Projects per Allocations by Project (USDB – sort and remove excess projects by date, checked on those with no date listed)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Individuals per Institutional Summary (USDB) – non-academic included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Training per training documents provided by Yuan (Regular Reporting, Training Folder)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Commercial clients, per Alan and Heidi Usage reports:</a:t>
            </a:r>
            <a:br>
              <a:rPr lang="en-US" baseline="0" dirty="0" smtClean="0"/>
            </a:br>
            <a:r>
              <a:rPr lang="en-US" sz="1700" dirty="0" err="1"/>
              <a:t>AltaSim</a:t>
            </a:r>
            <a:endParaRPr lang="en-US" sz="1700" dirty="0"/>
          </a:p>
          <a:p>
            <a:r>
              <a:rPr lang="en-US" sz="1700" dirty="0"/>
              <a:t>Nimbis</a:t>
            </a:r>
          </a:p>
          <a:p>
            <a:r>
              <a:rPr lang="en-US" sz="1700" dirty="0"/>
              <a:t>Bird Technologies</a:t>
            </a:r>
          </a:p>
          <a:p>
            <a:r>
              <a:rPr lang="en-US" sz="1700" dirty="0"/>
              <a:t>Advanced Numerical Solutions</a:t>
            </a:r>
          </a:p>
          <a:p>
            <a:r>
              <a:rPr lang="en-US" sz="1700" dirty="0" err="1"/>
              <a:t>TotalSim</a:t>
            </a:r>
            <a:endParaRPr lang="en-US" sz="1700" dirty="0"/>
          </a:p>
          <a:p>
            <a:r>
              <a:rPr lang="en-US" sz="1700" dirty="0"/>
              <a:t>Kinetic Vision</a:t>
            </a:r>
          </a:p>
          <a:p>
            <a:r>
              <a:rPr lang="en-US" sz="1700" dirty="0"/>
              <a:t>BASF</a:t>
            </a:r>
          </a:p>
          <a:p>
            <a:r>
              <a:rPr lang="en-US" sz="1700" dirty="0"/>
              <a:t>Cradle CFD</a:t>
            </a:r>
          </a:p>
          <a:p>
            <a:r>
              <a:rPr lang="en-US" sz="1700" dirty="0"/>
              <a:t>Gary and Mary West Health Institute</a:t>
            </a:r>
          </a:p>
          <a:p>
            <a:r>
              <a:rPr lang="en-US" sz="1700" dirty="0" err="1"/>
              <a:t>IcondCFD</a:t>
            </a:r>
            <a:endParaRPr lang="en-US" sz="1700" dirty="0"/>
          </a:p>
          <a:p>
            <a:r>
              <a:rPr lang="en-US" sz="1700" dirty="0"/>
              <a:t>Jose </a:t>
            </a:r>
            <a:r>
              <a:rPr lang="en-US" sz="1700" dirty="0" err="1"/>
              <a:t>Unpingco</a:t>
            </a:r>
            <a:endParaRPr lang="en-US" sz="1700" dirty="0"/>
          </a:p>
          <a:p>
            <a:r>
              <a:rPr lang="en-US" sz="1700" dirty="0" err="1"/>
              <a:t>Komahan</a:t>
            </a:r>
            <a:r>
              <a:rPr lang="en-US" sz="1700" dirty="0"/>
              <a:t> </a:t>
            </a:r>
            <a:r>
              <a:rPr lang="en-US" sz="1700" dirty="0" err="1"/>
              <a:t>Boopathy</a:t>
            </a:r>
            <a:endParaRPr lang="en-US" sz="1700" dirty="0"/>
          </a:p>
          <a:p>
            <a:r>
              <a:rPr lang="en-US" sz="1700" dirty="0"/>
              <a:t>Owens-Corning Fiberglass</a:t>
            </a:r>
          </a:p>
          <a:p>
            <a:r>
              <a:rPr lang="en-US" sz="1700" dirty="0"/>
              <a:t>P&amp;G</a:t>
            </a:r>
          </a:p>
          <a:p>
            <a:r>
              <a:rPr lang="en-US" sz="1700" dirty="0" err="1"/>
              <a:t>SIMCenter</a:t>
            </a:r>
            <a:endParaRPr lang="en-US" sz="1700" dirty="0"/>
          </a:p>
          <a:p>
            <a:r>
              <a:rPr lang="en-US" sz="1700" dirty="0"/>
              <a:t>TIAX</a:t>
            </a:r>
          </a:p>
          <a:p>
            <a:r>
              <a:rPr lang="en-US" sz="1700" dirty="0"/>
              <a:t>ECE</a:t>
            </a:r>
          </a:p>
          <a:p>
            <a:r>
              <a:rPr lang="en-US" sz="1700" dirty="0"/>
              <a:t>Henny Penny</a:t>
            </a:r>
          </a:p>
          <a:p>
            <a:r>
              <a:rPr lang="en-US" sz="1700" dirty="0"/>
              <a:t>EMC2</a:t>
            </a:r>
          </a:p>
          <a:p>
            <a:r>
              <a:rPr lang="en-US" sz="1700" dirty="0"/>
              <a:t>Rescale</a:t>
            </a:r>
          </a:p>
          <a:p>
            <a:r>
              <a:rPr lang="en-US" sz="1700" dirty="0"/>
              <a:t>SC Solutions</a:t>
            </a:r>
          </a:p>
          <a:p>
            <a:r>
              <a:rPr lang="en-US" sz="1700" dirty="0"/>
              <a:t>EWI Weld Predictor</a:t>
            </a:r>
          </a:p>
          <a:p>
            <a:r>
              <a:rPr lang="en-US" sz="1700" dirty="0"/>
              <a:t>GE Aviation</a:t>
            </a:r>
          </a:p>
          <a:p>
            <a:r>
              <a:rPr lang="en-US" sz="1700" dirty="0"/>
              <a:t>LG Fuel Cell</a:t>
            </a:r>
          </a:p>
          <a:p>
            <a:r>
              <a:rPr lang="en-US" sz="1700" dirty="0" err="1"/>
              <a:t>Nascar</a:t>
            </a:r>
            <a:endParaRPr lang="en-US" sz="1700" dirty="0"/>
          </a:p>
          <a:p>
            <a:r>
              <a:rPr lang="en-US" sz="1700" dirty="0"/>
              <a:t>Parallel Works</a:t>
            </a:r>
          </a:p>
          <a:p>
            <a:r>
              <a:rPr lang="en-US" sz="1700" dirty="0"/>
              <a:t>Milwaukee Institute</a:t>
            </a:r>
          </a:p>
          <a:p>
            <a:r>
              <a:rPr lang="en-US" sz="1700" dirty="0"/>
              <a:t>First Solar, Inc.</a:t>
            </a:r>
          </a:p>
          <a:p>
            <a:r>
              <a:rPr lang="en-US" sz="1700" dirty="0"/>
              <a:t>Honda R&amp;D</a:t>
            </a:r>
          </a:p>
          <a:p>
            <a:r>
              <a:rPr lang="en-US" sz="1700" dirty="0"/>
              <a:t>IBM Research</a:t>
            </a:r>
          </a:p>
          <a:p>
            <a:r>
              <a:rPr lang="en-US" sz="1700" dirty="0" err="1"/>
              <a:t>Kadant</a:t>
            </a:r>
            <a:r>
              <a:rPr lang="en-US" sz="1700" dirty="0"/>
              <a:t> Black Clawson</a:t>
            </a:r>
          </a:p>
          <a:p>
            <a:r>
              <a:rPr lang="en-US" sz="1700" dirty="0" err="1"/>
              <a:t>superH</a:t>
            </a:r>
            <a:r>
              <a:rPr lang="en-US" sz="1700" dirty="0"/>
              <a:t> LLC</a:t>
            </a:r>
          </a:p>
          <a:p>
            <a:r>
              <a:rPr lang="en-US" sz="1700" dirty="0"/>
              <a:t> </a:t>
            </a:r>
          </a:p>
          <a:p>
            <a:r>
              <a:rPr lang="en-US" sz="1700" b="1" dirty="0"/>
              <a:t> </a:t>
            </a:r>
            <a:endParaRPr lang="en-US" sz="1700" dirty="0"/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412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FCE239B9-ED85-4DFD-B0D2-F93AC7B9CACB}" type="slidenum">
              <a:rPr lang="en-US" sz="1200">
                <a:solidFill>
                  <a:schemeClr val="tx1"/>
                </a:solidFill>
              </a:rPr>
              <a:pPr/>
              <a:t>87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800" dirty="0"/>
              <a:t>Applications listed by categories</a:t>
            </a:r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6AC87934-44F0-472B-BD64-D321054DECCA}" type="slidenum">
              <a:rPr lang="en-US" sz="1200">
                <a:solidFill>
                  <a:schemeClr val="tx1"/>
                </a:solidFill>
              </a:rPr>
              <a:pPr/>
              <a:t>95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800" dirty="0"/>
              <a:t>Applications listed by categories</a:t>
            </a:r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6AC87934-44F0-472B-BD64-D321054DECCA}" type="slidenum">
              <a:rPr lang="en-US" sz="1200">
                <a:solidFill>
                  <a:schemeClr val="tx1"/>
                </a:solidFill>
              </a:rPr>
              <a:pPr/>
              <a:t>96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Fluent--modeling fluid flow and heat transfer in complex geometries </a:t>
            </a:r>
          </a:p>
          <a:p>
            <a:r>
              <a:rPr lang="en-US" dirty="0" smtClean="0"/>
              <a:t>Gridpro--an automatic object oriented multiblock grid generator </a:t>
            </a:r>
          </a:p>
          <a:p>
            <a:r>
              <a:rPr lang="en-US" dirty="0" smtClean="0"/>
              <a:t>GridPro is not installed at OSC as it is intended for desktop use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sz="1100" dirty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273F980B-3FFC-4871-87E2-D5E4EBA83CBB}" type="slidenum">
              <a:rPr lang="en-US" sz="1200">
                <a:solidFill>
                  <a:schemeClr val="tx1"/>
                </a:solidFill>
              </a:rPr>
              <a:pPr/>
              <a:t>106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26231C1A-4ABB-4214-BA26-0FB7E579EED4}" type="slidenum">
              <a:rPr lang="en-US" sz="1200">
                <a:solidFill>
                  <a:schemeClr val="tx1"/>
                </a:solidFill>
              </a:rPr>
              <a:pPr/>
              <a:t>107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1154113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Information found in Institutional Summary 2015. I omitted OSC/OARnet from this calculation.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0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1154113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for this slide found in Usage</a:t>
            </a:r>
            <a:r>
              <a:rPr lang="en-US" baseline="0" dirty="0" smtClean="0"/>
              <a:t> Summary by </a:t>
            </a:r>
            <a:r>
              <a:rPr lang="en-US" baseline="0" dirty="0" err="1" smtClean="0"/>
              <a:t>FoS</a:t>
            </a:r>
            <a:r>
              <a:rPr lang="en-US" baseline="0" dirty="0" smtClean="0"/>
              <a:t> Date spreadsheet. Removed ‘none’ and ‘other’ from the list to get these figures.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7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9C3FD509-9919-40B9-BD58-D39D9C50716A}" type="slidenum">
              <a:rPr lang="en-US" sz="1200">
                <a:solidFill>
                  <a:schemeClr val="tx1"/>
                </a:solidFill>
              </a:rPr>
              <a:pPr/>
              <a:t>11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77925" y="692150"/>
            <a:ext cx="4618038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supercomputer in 1989 is less powerful than a smartphone today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2534" indent="-2894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7745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0843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3940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47038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0136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73234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36332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B9153D-FDBD-7C4B-A87C-0D05F06E43B5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15</a:t>
            </a:fld>
            <a:endParaRPr lang="en-US" sz="1200" dirty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numbers get big!</a:t>
            </a:r>
          </a:p>
          <a:p>
            <a:r>
              <a:rPr lang="en-US" dirty="0" smtClean="0"/>
              <a:t>Solve</a:t>
            </a:r>
            <a:r>
              <a:rPr lang="en-US" baseline="0" dirty="0" smtClean="0"/>
              <a:t> problems that would take a really long time on a smaller computer!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89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</a:t>
            </a:r>
            <a:r>
              <a:rPr lang="en-US" baseline="0" dirty="0" smtClean="0"/>
              <a:t> laptop has multiple cores</a:t>
            </a:r>
          </a:p>
          <a:p>
            <a:r>
              <a:rPr lang="en-US" baseline="0" dirty="0" smtClean="0"/>
              <a:t>FLOPS – you see computing power expressed in FLOPs easy way to compare from cluster to cluster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10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26230" y="2949535"/>
            <a:ext cx="7491542" cy="761576"/>
          </a:xfrm>
        </p:spPr>
        <p:txBody>
          <a:bodyPr/>
          <a:lstStyle>
            <a:lvl1pPr algn="l"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Title Slide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26230" y="3728098"/>
            <a:ext cx="6400800" cy="1358900"/>
          </a:xfr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333333"/>
                </a:solidFill>
              </a:defRPr>
            </a:lvl1pPr>
            <a:lvl2pPr marL="4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" name="Picture 1" descr="OH-TECH_Ohio_Supercomputer_Cen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1" y="1243624"/>
            <a:ext cx="7421471" cy="1134011"/>
          </a:xfrm>
          <a:prstGeom prst="rect">
            <a:avLst/>
          </a:prstGeom>
        </p:spPr>
      </p:pic>
      <p:pic>
        <p:nvPicPr>
          <p:cNvPr id="3" name="Picture 2" descr="OSC_url_ppt_templ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9" name="Picture 8" descr="OH-TECH_Logo_Horizon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8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693478"/>
            <a:ext cx="7772400" cy="1075497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2800" b="0" i="0" u="none" cap="none" baseline="0"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Click to edit section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998548"/>
            <a:ext cx="7772400" cy="673389"/>
          </a:xfrm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000" baseline="0">
                <a:solidFill>
                  <a:srgbClr val="333333"/>
                </a:solidFill>
              </a:defRPr>
            </a:lvl1pPr>
            <a:lvl2pPr marL="4570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text styles</a:t>
            </a:r>
          </a:p>
        </p:txBody>
      </p:sp>
      <p:pic>
        <p:nvPicPr>
          <p:cNvPr id="12" name="Picture 11" descr="OSC_url_ppt_templa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14" name="Picture 13" descr="OH-TECH_Ohio_Supercomputer_Cent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8" y="2931458"/>
            <a:ext cx="5494002" cy="839491"/>
          </a:xfrm>
          <a:prstGeom prst="rect">
            <a:avLst/>
          </a:prstGeom>
        </p:spPr>
      </p:pic>
      <p:pic>
        <p:nvPicPr>
          <p:cNvPr id="8" name="Picture 7" descr="OH-TECH_Logo_Horizon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>
            <a:noAutofit/>
          </a:bodyPr>
          <a:lstStyle>
            <a:lvl1pPr>
              <a:defRPr b="0"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906558"/>
          </a:xfrm>
          <a:ln>
            <a:noFill/>
          </a:ln>
        </p:spPr>
        <p:txBody>
          <a:bodyPr wrap="square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defRPr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</a:lstStyle>
          <a:p>
            <a:pPr lvl="0"/>
            <a:r>
              <a:rPr lang="en-US" dirty="0" smtClean="0"/>
              <a:t>Ideas to share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0">
                <a:ln>
                  <a:noFill/>
                </a:ln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21592"/>
          </a:xfrm>
          <a:ln>
            <a:noFill/>
          </a:ln>
        </p:spPr>
        <p:txBody>
          <a:bodyPr>
            <a:noAutofit/>
          </a:bodyPr>
          <a:lstStyle>
            <a:lvl1pPr>
              <a:defRPr sz="2400">
                <a:ln>
                  <a:noFill/>
                </a:ln>
              </a:defRPr>
            </a:lvl1pPr>
            <a:lvl2pPr>
              <a:defRPr sz="2400"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21593"/>
          </a:xfrm>
          <a:ln>
            <a:noFill/>
          </a:ln>
        </p:spPr>
        <p:txBody>
          <a:bodyPr>
            <a:noAutofit/>
          </a:bodyPr>
          <a:lstStyle>
            <a:lvl1pPr>
              <a:defRPr sz="2400">
                <a:ln>
                  <a:noFill/>
                </a:ln>
              </a:defRPr>
            </a:lvl1pPr>
            <a:lvl2pPr>
              <a:defRPr sz="2200"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64316"/>
            <a:ext cx="5486400" cy="566738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2000" b="0"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983" y="612775"/>
            <a:ext cx="5486400" cy="411480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085" indent="0">
              <a:buNone/>
              <a:defRPr sz="2800"/>
            </a:lvl2pPr>
            <a:lvl3pPr marL="914172" indent="0">
              <a:buNone/>
              <a:defRPr sz="2400"/>
            </a:lvl3pPr>
            <a:lvl4pPr marL="1371259" indent="0">
              <a:buNone/>
              <a:defRPr sz="2000"/>
            </a:lvl4pPr>
            <a:lvl5pPr marL="1828345" indent="0">
              <a:buNone/>
              <a:defRPr sz="2000"/>
            </a:lvl5pPr>
            <a:lvl6pPr marL="2285429" indent="0">
              <a:buNone/>
              <a:defRPr sz="2000"/>
            </a:lvl6pPr>
            <a:lvl7pPr marL="2742515" indent="0">
              <a:buNone/>
              <a:defRPr sz="2000"/>
            </a:lvl7pPr>
            <a:lvl8pPr marL="3199600" indent="0">
              <a:buNone/>
              <a:defRPr sz="2000"/>
            </a:lvl8pPr>
            <a:lvl9pPr marL="365668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647019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085" indent="0">
              <a:buNone/>
              <a:defRPr sz="1200"/>
            </a:lvl2pPr>
            <a:lvl3pPr marL="914172" indent="0">
              <a:buNone/>
              <a:defRPr sz="1000"/>
            </a:lvl3pPr>
            <a:lvl4pPr marL="1371259" indent="0">
              <a:buNone/>
              <a:defRPr sz="900"/>
            </a:lvl4pPr>
            <a:lvl5pPr marL="1828345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5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89422" y="770676"/>
            <a:ext cx="5486400" cy="566738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Closing line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9422" y="1703723"/>
            <a:ext cx="5486400" cy="161317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085" indent="0">
              <a:buNone/>
              <a:defRPr sz="1200"/>
            </a:lvl2pPr>
            <a:lvl3pPr marL="914172" indent="0">
              <a:buNone/>
              <a:defRPr sz="1000"/>
            </a:lvl3pPr>
            <a:lvl4pPr marL="1371259" indent="0">
              <a:buNone/>
              <a:defRPr sz="900"/>
            </a:lvl4pPr>
            <a:lvl5pPr marL="1828345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5" indent="0">
              <a:buNone/>
              <a:defRPr sz="900"/>
            </a:lvl9pPr>
          </a:lstStyle>
          <a:p>
            <a:pPr lvl="0"/>
            <a:r>
              <a:rPr lang="en-US" dirty="0" smtClean="0"/>
              <a:t>Contact info</a:t>
            </a:r>
          </a:p>
        </p:txBody>
      </p:sp>
      <p:pic>
        <p:nvPicPr>
          <p:cNvPr id="7" name="Picture 6" descr="OSC_url_ppt_templa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8" name="Picture 7" descr="OH-TECH_Logo_Horizon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3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9" indent="0">
              <a:buNone/>
              <a:defRPr sz="1600" b="1"/>
            </a:lvl4pPr>
            <a:lvl5pPr marL="1828345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9" indent="0">
              <a:buNone/>
              <a:defRPr sz="1600" b="1"/>
            </a:lvl4pPr>
            <a:lvl5pPr marL="1828345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940175" y="6554788"/>
            <a:ext cx="1600200" cy="247650"/>
          </a:xfrm>
          <a:prstGeom prst="rect">
            <a:avLst/>
          </a:prstGeom>
          <a:ln/>
        </p:spPr>
        <p:txBody>
          <a:bodyPr lIns="91417" tIns="45709" rIns="91417" bIns="45709"/>
          <a:lstStyle>
            <a:lvl1pPr>
              <a:defRPr/>
            </a:lvl1pPr>
          </a:lstStyle>
          <a:p>
            <a:pPr>
              <a:defRPr/>
            </a:pPr>
            <a:fld id="{1E9F5BE3-2497-43BD-81B6-21A2559B26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0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  <a:prstGeom prst="rect">
            <a:avLst/>
          </a:prstGeom>
        </p:spPr>
        <p:txBody>
          <a:bodyPr vert="horz" lIns="91417" tIns="45709" rIns="91417" bIns="4570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23056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17" tIns="45709" rIns="91417" bIns="4570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029412" y="6332990"/>
            <a:ext cx="1066358" cy="24619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000" b="0" i="0" dirty="0" smtClean="0">
                <a:solidFill>
                  <a:srgbClr val="949594"/>
                </a:solidFill>
                <a:latin typeface="Univers LT Std 55"/>
                <a:cs typeface="Univers LT Std 55"/>
              </a:rPr>
              <a:t>Slide </a:t>
            </a:r>
            <a:fld id="{F23DD899-23D4-B74D-81E5-8B38761BD6BE}" type="slidenum">
              <a:rPr lang="en-US" sz="1000" b="0" i="0" smtClean="0">
                <a:solidFill>
                  <a:srgbClr val="949594"/>
                </a:solidFill>
                <a:latin typeface="Univers LT Std 55"/>
                <a:cs typeface="Univers LT Std 55"/>
              </a:rPr>
              <a:pPr algn="ctr"/>
              <a:t>‹#›</a:t>
            </a:fld>
            <a:endParaRPr lang="en-US" sz="1000" b="0" i="0" dirty="0">
              <a:solidFill>
                <a:srgbClr val="949594"/>
              </a:solidFill>
              <a:latin typeface="Univers LT Std 55"/>
              <a:cs typeface="Univers LT Std 55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79157"/>
            <a:ext cx="9144000" cy="589461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6200000" scaled="0"/>
            <a:tileRect/>
          </a:gra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OH-TECH_Logo_Horizonal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  <p:pic>
        <p:nvPicPr>
          <p:cNvPr id="4" name="Picture 3" descr="OSC_key_ppt_templat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99"/>
            <a:ext cx="9144000" cy="165100"/>
          </a:xfrm>
          <a:prstGeom prst="rect">
            <a:avLst/>
          </a:prstGeom>
        </p:spPr>
      </p:pic>
      <p:pic>
        <p:nvPicPr>
          <p:cNvPr id="5" name="Picture 4" descr="Ohio_Supercomputer_Center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6205981"/>
            <a:ext cx="3366558" cy="5295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2" r:id="rId4"/>
    <p:sldLayoutId id="2147483655" r:id="rId5"/>
    <p:sldLayoutId id="2147483657" r:id="rId6"/>
    <p:sldLayoutId id="2147483661" r:id="rId7"/>
    <p:sldLayoutId id="2147483662" r:id="rId8"/>
    <p:sldLayoutId id="2147483663" r:id="rId9"/>
    <p:sldLayoutId id="2147483664" r:id="rId10"/>
  </p:sldLayoutIdLst>
  <p:hf hdr="0" ftr="0"/>
  <p:txStyles>
    <p:titleStyle>
      <a:lvl1pPr algn="l" defTabSz="457085" rtl="0" eaLnBrk="1" latinLnBrk="0" hangingPunct="1">
        <a:spcBef>
          <a:spcPct val="0"/>
        </a:spcBef>
        <a:buNone/>
        <a:defRPr sz="2800" kern="1200">
          <a:solidFill>
            <a:srgbClr val="55051B"/>
          </a:solidFill>
          <a:latin typeface="+mj-lt"/>
          <a:ea typeface="+mj-ea"/>
          <a:cs typeface="+mj-cs"/>
        </a:defRPr>
      </a:lvl1pPr>
    </p:titleStyle>
    <p:bodyStyle>
      <a:lvl1pPr marL="342815" indent="-342815" algn="l" defTabSz="4570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65" indent="-285680" algn="l" defTabSz="457085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715" indent="-228542" algn="l" defTabSz="45708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800" indent="-228542" algn="l" defTabSz="45708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885" indent="-228542" algn="l" defTabSz="45708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970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6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c.edu/supercomputing/batch-processing-at-osc" TargetMode="External"/><Relationship Id="rId4" Type="http://schemas.openxmlformats.org/officeDocument/2006/relationships/hyperlink" Target="mailto:oschelp@osc.edu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osc.edu/supercomputing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my.osc.edu/" TargetMode="External"/><Relationship Id="rId4" Type="http://schemas.openxmlformats.org/officeDocument/2006/relationships/hyperlink" Target="ondemand3.osc.edu" TargetMode="External"/><Relationship Id="rId5" Type="http://schemas.openxmlformats.org/officeDocument/2006/relationships/hyperlink" Target="https://www.osc.edu/ondemand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osc.edu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oschelp@osc.edu" TargetMode="External"/><Relationship Id="rId3" Type="http://schemas.openxmlformats.org/officeDocument/2006/relationships/hyperlink" Target="http://www.osc.edu/supercomputin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sites.google.com/a/case.edu/hpc-upgraded-cluster/" TargetMode="External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support/account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linux.org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batch-processing-at-osc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6666"/>
                </a:solidFill>
              </a:rPr>
              <a:t>Computing Services to Accelerate Research and Innovation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rgbClr val="666666"/>
              </a:solidFill>
            </a:endParaRPr>
          </a:p>
          <a:p>
            <a:r>
              <a:rPr lang="en-US" dirty="0" smtClean="0">
                <a:solidFill>
                  <a:srgbClr val="666666"/>
                </a:solidFill>
              </a:rPr>
              <a:t>Kate Cahill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Education &amp; Training Specialist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August 9, 2016</a:t>
            </a:r>
          </a:p>
        </p:txBody>
      </p:sp>
    </p:spTree>
    <p:extLst>
      <p:ext uri="{BB962C8B-B14F-4D97-AF65-F5344CB8AC3E}">
        <p14:creationId xmlns:p14="http://schemas.microsoft.com/office/powerpoint/2010/main" val="9947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882"/>
            <a:ext cx="8229600" cy="813330"/>
          </a:xfrm>
        </p:spPr>
        <p:txBody>
          <a:bodyPr/>
          <a:lstStyle/>
          <a:p>
            <a:r>
              <a:rPr lang="en-US" dirty="0" smtClean="0"/>
              <a:t>OSC Service Catalog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329895"/>
              </p:ext>
            </p:extLst>
          </p:nvPr>
        </p:nvGraphicFramePr>
        <p:xfrm>
          <a:off x="457200" y="1392464"/>
          <a:ext cx="8229600" cy="4277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10595"/>
                <a:gridCol w="4219005"/>
              </a:tblGrid>
              <a:tr h="12090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Cluster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High Performance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High Throughput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Data-intensive</a:t>
                      </a:r>
                      <a:r>
                        <a:rPr lang="en-US" sz="1800" baseline="0" dirty="0" smtClean="0"/>
                        <a:t> Computing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Research Data Storage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Project Storage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Archival Storage</a:t>
                      </a:r>
                    </a:p>
                  </a:txBody>
                  <a:tcPr/>
                </a:tc>
              </a:tr>
              <a:tr h="1209040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800" b="1" dirty="0" smtClean="0"/>
                        <a:t>Client</a:t>
                      </a:r>
                      <a:r>
                        <a:rPr lang="en-US" sz="1800" b="1" baseline="0" dirty="0" smtClean="0"/>
                        <a:t> Services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24x7 Call Center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Level</a:t>
                      </a:r>
                      <a:r>
                        <a:rPr lang="en-US" sz="1800" baseline="0" dirty="0" smtClean="0"/>
                        <a:t> 2 Engineering Support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800" b="1" dirty="0" smtClean="0"/>
                        <a:t>Client Facilitation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Consultation (in-person</a:t>
                      </a:r>
                      <a:r>
                        <a:rPr lang="en-US" sz="1800" baseline="0" dirty="0" smtClean="0"/>
                        <a:t> and online)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Training and Education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Classroom accounts</a:t>
                      </a:r>
                      <a:endParaRPr lang="en-US" sz="1800" dirty="0" smtClean="0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Scientific 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Parallelization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Web 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Consulting</a:t>
                      </a:r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Partner on Proposals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Cyberinfrastructure</a:t>
                      </a:r>
                      <a:r>
                        <a:rPr lang="en-US" sz="1800" dirty="0" smtClean="0"/>
                        <a:t> solutions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Modeling &amp; simulation for 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Visualization &amp; Virtual Environments</a:t>
                      </a:r>
                    </a:p>
                    <a:p>
                      <a:r>
                        <a:rPr lang="en-US" sz="1800" dirty="0" smtClean="0"/>
                        <a:t>•	Visualization Services</a:t>
                      </a:r>
                    </a:p>
                    <a:p>
                      <a:r>
                        <a:rPr lang="en-US" sz="1800" dirty="0" smtClean="0"/>
                        <a:t>•	Virtual environments (DSL)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72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ym typeface="Wingdings 2" pitchFamily="18" charset="2"/>
              </a:rPr>
              <a:t>General programming software (</a:t>
            </a:r>
            <a:r>
              <a:rPr lang="en-US" dirty="0" smtClean="0">
                <a:sym typeface="Wingdings 2" pitchFamily="18" charset="2"/>
              </a:rPr>
              <a:t>statewide licensed)</a:t>
            </a:r>
            <a:endParaRPr lang="en-US" b="1" dirty="0" smtClean="0">
              <a:sym typeface="Wingdings 2" pitchFamily="18" charset="2"/>
            </a:endParaRP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gnu compilers and debugger</a:t>
            </a:r>
          </a:p>
          <a:p>
            <a:pPr lvl="1" eaLnBrk="1" hangingPunct="1"/>
            <a:r>
              <a:rPr lang="en-US" dirty="0">
                <a:sym typeface="Wingdings 2" pitchFamily="18" charset="2"/>
              </a:rPr>
              <a:t> Intel </a:t>
            </a:r>
            <a:r>
              <a:rPr lang="en-US" dirty="0" smtClean="0">
                <a:sym typeface="Wingdings 2" pitchFamily="18" charset="2"/>
              </a:rPr>
              <a:t>compilers</a:t>
            </a:r>
          </a:p>
          <a:p>
            <a:pPr lvl="1" eaLnBrk="1" hangingPunct="1"/>
            <a:r>
              <a:rPr lang="en-US" dirty="0">
                <a:sym typeface="Wingdings 2" pitchFamily="18" charset="2"/>
              </a:rPr>
              <a:t> </a:t>
            </a:r>
            <a:r>
              <a:rPr lang="en-US" dirty="0" smtClean="0">
                <a:sym typeface="Wingdings 2" pitchFamily="18" charset="2"/>
              </a:rPr>
              <a:t>Totalview debugger</a:t>
            </a:r>
          </a:p>
          <a:p>
            <a:pPr lvl="1"/>
            <a:r>
              <a:rPr lang="en-US" dirty="0">
                <a:sym typeface="Wingdings 2" pitchFamily="18" charset="2"/>
              </a:rPr>
              <a:t> PGI compilers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MPI library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HDF5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NetCDF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Java, Java Virtual Machine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Python</a:t>
            </a:r>
          </a:p>
        </p:txBody>
      </p:sp>
    </p:spTree>
    <p:extLst>
      <p:ext uri="{BB962C8B-B14F-4D97-AF65-F5344CB8AC3E}">
        <p14:creationId xmlns:p14="http://schemas.microsoft.com/office/powerpoint/2010/main" val="403392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ym typeface="Wingdings 2" pitchFamily="18" charset="2"/>
              </a:rPr>
              <a:t>Parallel programming software (</a:t>
            </a:r>
            <a:r>
              <a:rPr lang="en-US" dirty="0" smtClean="0">
                <a:sym typeface="Wingdings 2" pitchFamily="18" charset="2"/>
              </a:rPr>
              <a:t>statewide licensed)</a:t>
            </a:r>
            <a:endParaRPr lang="en-US" b="1" dirty="0" smtClean="0">
              <a:sym typeface="Wingdings 2" pitchFamily="18" charset="2"/>
            </a:endParaRP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MPI library (mvapich, mvapich2)</a:t>
            </a:r>
          </a:p>
          <a:p>
            <a:pPr lvl="1"/>
            <a:r>
              <a:rPr lang="en-US" dirty="0">
                <a:sym typeface="Wingdings 2" pitchFamily="18" charset="2"/>
              </a:rPr>
              <a:t>OpenMP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CUDA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OpenCL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OpenACC</a:t>
            </a:r>
          </a:p>
        </p:txBody>
      </p:sp>
    </p:spTree>
    <p:extLst>
      <p:ext uri="{BB962C8B-B14F-4D97-AF65-F5344CB8AC3E}">
        <p14:creationId xmlns:p14="http://schemas.microsoft.com/office/powerpoint/2010/main" val="297634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Visualization software</a:t>
            </a:r>
            <a:endParaRPr lang="en-US" dirty="0" smtClean="0">
              <a:sym typeface="Wingdings 2" pitchFamily="18" charset="2"/>
            </a:endParaRP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GNUplot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Jmol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VTK</a:t>
            </a:r>
          </a:p>
          <a:p>
            <a:pPr eaLnBrk="1" hangingPunct="1"/>
            <a:endParaRPr lang="en-US" dirty="0" smtClean="0">
              <a:sym typeface="Wingdings 2" pitchFamily="18" charset="2"/>
            </a:endParaRPr>
          </a:p>
          <a:p>
            <a:pPr eaLnBrk="1" hangingPunct="1"/>
            <a:r>
              <a:rPr lang="en-US" dirty="0" smtClean="0">
                <a:sym typeface="Wingdings 2" pitchFamily="18" charset="2"/>
              </a:rPr>
              <a:t>More applications can be found at Software page:</a:t>
            </a:r>
          </a:p>
          <a:p>
            <a:pPr algn="ctr" eaLnBrk="1" hangingPunct="1">
              <a:buFontTx/>
              <a:buNone/>
            </a:pPr>
            <a:r>
              <a:rPr lang="en-US" dirty="0">
                <a:sym typeface="Wingdings 2" pitchFamily="18" charset="2"/>
              </a:rPr>
              <a:t>http://www.osc.edu/supercomputing/software/</a:t>
            </a:r>
          </a:p>
          <a:p>
            <a:pPr eaLnBrk="1" hangingPunct="1">
              <a:buFontTx/>
              <a:buNone/>
            </a:pPr>
            <a:endParaRPr lang="en-US" dirty="0" smtClean="0"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466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doesn’t have the software you need?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Commercial software</a:t>
            </a:r>
          </a:p>
          <a:p>
            <a:pPr lvl="1"/>
            <a:r>
              <a:rPr lang="en-US" dirty="0" smtClean="0"/>
              <a:t>Fill out a request form (see our FAQ)</a:t>
            </a:r>
          </a:p>
          <a:p>
            <a:pPr lvl="1"/>
            <a:r>
              <a:rPr lang="en-US" dirty="0" smtClean="0"/>
              <a:t>SUG will consider it</a:t>
            </a:r>
          </a:p>
          <a:p>
            <a:r>
              <a:rPr lang="en-US" dirty="0" smtClean="0"/>
              <a:t>Open-source software</a:t>
            </a:r>
          </a:p>
          <a:p>
            <a:pPr lvl="1"/>
            <a:r>
              <a:rPr lang="en-US" dirty="0" smtClean="0"/>
              <a:t>You can install it yourself in your home directory</a:t>
            </a:r>
          </a:p>
          <a:p>
            <a:pPr lvl="1"/>
            <a:r>
              <a:rPr lang="en-US" dirty="0" smtClean="0"/>
              <a:t>If there’s enough demand, we can install it for shared use</a:t>
            </a:r>
          </a:p>
          <a:p>
            <a:r>
              <a:rPr lang="en-US" dirty="0" smtClean="0"/>
              <a:t>Have your own license?</a:t>
            </a:r>
          </a:p>
          <a:p>
            <a:pPr lvl="1"/>
            <a:r>
              <a:rPr lang="en-US" dirty="0" smtClean="0"/>
              <a:t>Contact OSC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Policies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55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1" y="348607"/>
            <a:ext cx="8708225" cy="556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ounded Rectangle 9"/>
          <p:cNvSpPr>
            <a:spLocks noChangeArrowheads="1"/>
          </p:cNvSpPr>
          <p:nvPr/>
        </p:nvSpPr>
        <p:spPr bwMode="auto">
          <a:xfrm>
            <a:off x="1743776" y="5610943"/>
            <a:ext cx="466861" cy="174599"/>
          </a:xfrm>
          <a:prstGeom prst="roundRect">
            <a:avLst>
              <a:gd name="adj" fmla="val 16667"/>
            </a:avLst>
          </a:prstGeom>
          <a:noFill/>
          <a:ln w="34925" algn="ctr">
            <a:solidFill>
              <a:srgbClr val="E052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/>
          <a:p>
            <a:endParaRPr lang="en-US" dirty="0"/>
          </a:p>
        </p:txBody>
      </p:sp>
      <p:sp>
        <p:nvSpPr>
          <p:cNvPr id="50183" name="TextBox 16"/>
          <p:cNvSpPr txBox="1">
            <a:spLocks noChangeArrowheads="1"/>
          </p:cNvSpPr>
          <p:nvPr/>
        </p:nvSpPr>
        <p:spPr bwMode="auto">
          <a:xfrm>
            <a:off x="4752870" y="5272384"/>
            <a:ext cx="1470336" cy="33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>
              <a:defRPr sz="2800">
                <a:solidFill>
                  <a:srgbClr val="3F3D4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3F3D4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3F3D4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3F3D4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3F3D4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9pPr>
          </a:lstStyle>
          <a:p>
            <a:r>
              <a:rPr lang="en-US" sz="1600" b="1" dirty="0">
                <a:solidFill>
                  <a:schemeClr val="accent2"/>
                </a:solidFill>
                <a:latin typeface="+mn-lt"/>
              </a:rPr>
              <a:t>OSC Policies</a:t>
            </a:r>
          </a:p>
        </p:txBody>
      </p:sp>
      <p:cxnSp>
        <p:nvCxnSpPr>
          <p:cNvPr id="50184" name="Straight Arrow Connector 19"/>
          <p:cNvCxnSpPr>
            <a:cxnSpLocks noChangeShapeType="1"/>
            <a:endCxn id="17" idx="1"/>
          </p:cNvCxnSpPr>
          <p:nvPr/>
        </p:nvCxnSpPr>
        <p:spPr bwMode="auto">
          <a:xfrm>
            <a:off x="1977207" y="1010820"/>
            <a:ext cx="769379" cy="828017"/>
          </a:xfrm>
          <a:prstGeom prst="straightConnector1">
            <a:avLst/>
          </a:prstGeom>
          <a:noFill/>
          <a:ln w="34925" algn="ctr">
            <a:solidFill>
              <a:srgbClr val="E0525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ounded Rectangle 9"/>
          <p:cNvSpPr>
            <a:spLocks noChangeArrowheads="1"/>
          </p:cNvSpPr>
          <p:nvPr/>
        </p:nvSpPr>
        <p:spPr bwMode="auto">
          <a:xfrm>
            <a:off x="1035756" y="820318"/>
            <a:ext cx="1416041" cy="190500"/>
          </a:xfrm>
          <a:prstGeom prst="roundRect">
            <a:avLst>
              <a:gd name="adj" fmla="val 16667"/>
            </a:avLst>
          </a:prstGeom>
          <a:noFill/>
          <a:ln w="34925" algn="ctr">
            <a:solidFill>
              <a:srgbClr val="E0525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7" tIns="45709" rIns="91417" bIns="45709"/>
          <a:lstStyle/>
          <a:p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210636" y="5437319"/>
            <a:ext cx="2542234" cy="26091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746586" y="1669571"/>
            <a:ext cx="3252281" cy="33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>
              <a:defRPr sz="2800">
                <a:solidFill>
                  <a:srgbClr val="3F3D4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3F3D4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3F3D4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3F3D4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3F3D4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F3D41"/>
                </a:solidFill>
                <a:latin typeface="Arial" charset="0"/>
              </a:defRPr>
            </a:lvl9pPr>
          </a:lstStyle>
          <a:p>
            <a:r>
              <a:rPr lang="en-US" sz="1600" b="1" dirty="0">
                <a:solidFill>
                  <a:schemeClr val="accent2"/>
                </a:solidFill>
                <a:latin typeface="+mn-lt"/>
              </a:rPr>
              <a:t>www.osc.edu/supercomputing</a:t>
            </a:r>
          </a:p>
        </p:txBody>
      </p:sp>
    </p:spTree>
    <p:extLst>
      <p:ext uri="{BB962C8B-B14F-4D97-AF65-F5344CB8AC3E}">
        <p14:creationId xmlns:p14="http://schemas.microsoft.com/office/powerpoint/2010/main" val="3596694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Policies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OSC-1, OSC Data Lifecycle Management Policy</a:t>
            </a:r>
          </a:p>
          <a:p>
            <a:pPr lvl="1"/>
            <a:r>
              <a:rPr lang="en-US" dirty="0" smtClean="0"/>
              <a:t>Use of home directory, project directory and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$TMPDIR</a:t>
            </a:r>
          </a:p>
          <a:p>
            <a:pPr lvl="1"/>
            <a:r>
              <a:rPr lang="en-US" dirty="0" smtClean="0"/>
              <a:t>Storage and file quotas</a:t>
            </a:r>
          </a:p>
          <a:p>
            <a:pPr lvl="1"/>
            <a:r>
              <a:rPr lang="en-US" dirty="0" smtClean="0"/>
              <a:t>Backup and recovery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446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Policies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OSC-11, OSC User Management Policy</a:t>
            </a:r>
          </a:p>
          <a:p>
            <a:pPr lvl="1"/>
            <a:r>
              <a:rPr lang="en-US" dirty="0" smtClean="0"/>
              <a:t>Who can get an account</a:t>
            </a:r>
          </a:p>
          <a:p>
            <a:pPr lvl="1"/>
            <a:r>
              <a:rPr lang="en-US" dirty="0" smtClean="0"/>
              <a:t>Charges for accounts</a:t>
            </a:r>
          </a:p>
          <a:p>
            <a:pPr lvl="1"/>
            <a:r>
              <a:rPr lang="en-US" dirty="0" smtClean="0"/>
              <a:t>Types of accounts</a:t>
            </a:r>
          </a:p>
          <a:p>
            <a:pPr lvl="1"/>
            <a:r>
              <a:rPr lang="en-US" dirty="0" smtClean="0"/>
              <a:t>Account restrictions</a:t>
            </a:r>
          </a:p>
          <a:p>
            <a:pPr lvl="1"/>
            <a:r>
              <a:rPr lang="en-US" dirty="0" smtClean="0"/>
              <a:t>Account resource units</a:t>
            </a:r>
          </a:p>
          <a:p>
            <a:pPr lvl="1"/>
            <a:r>
              <a:rPr lang="en-US" dirty="0" smtClean="0"/>
              <a:t>Inappropriate system use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086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webpages</a:t>
            </a:r>
          </a:p>
          <a:p>
            <a:pPr marL="457085" lvl="1" indent="0">
              <a:buNone/>
            </a:pPr>
            <a:r>
              <a:rPr lang="en-US" dirty="0" smtClean="0">
                <a:hlinkClick r:id="rId2"/>
              </a:rPr>
              <a:t>www.osc.edu/supercomputing</a:t>
            </a:r>
            <a:r>
              <a:rPr lang="en-US" dirty="0" smtClean="0"/>
              <a:t> - general documentation</a:t>
            </a:r>
          </a:p>
          <a:p>
            <a:pPr marL="457085" lvl="1" indent="0">
              <a:buNone/>
            </a:pPr>
            <a:r>
              <a:rPr lang="en-US" dirty="0">
                <a:hlinkClick r:id="rId3"/>
              </a:rPr>
              <a:t>https://www.osc.edu/supercomputing/batch-processing-at-</a:t>
            </a:r>
            <a:r>
              <a:rPr lang="en-US" dirty="0" smtClean="0">
                <a:hlinkClick r:id="rId3"/>
              </a:rPr>
              <a:t>osc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Contact the help desk (OSC Help) 24/7</a:t>
            </a:r>
          </a:p>
          <a:p>
            <a:pPr marL="457085" lvl="1" indent="0">
              <a:buNone/>
            </a:pPr>
            <a:r>
              <a:rPr lang="en-US" dirty="0" smtClean="0">
                <a:hlinkClick r:id="rId4"/>
              </a:rPr>
              <a:t>oschelp@osc.edu</a:t>
            </a:r>
            <a:endParaRPr lang="en-US" dirty="0" smtClean="0"/>
          </a:p>
          <a:p>
            <a:pPr marL="457085" lvl="1" indent="0">
              <a:buNone/>
            </a:pPr>
            <a:r>
              <a:rPr lang="en-US" dirty="0" smtClean="0"/>
              <a:t>614-292-1800</a:t>
            </a:r>
          </a:p>
          <a:p>
            <a:pPr marL="457085" lvl="1" indent="0">
              <a:buNone/>
            </a:pPr>
            <a:r>
              <a:rPr lang="en-US" dirty="0" smtClean="0"/>
              <a:t>1-800-686-6472</a:t>
            </a:r>
          </a:p>
          <a:p>
            <a:pPr marL="457085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493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22" y="542067"/>
            <a:ext cx="5486400" cy="566738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633"/>
          <a:stretch/>
        </p:blipFill>
        <p:spPr>
          <a:xfrm>
            <a:off x="0" y="3547535"/>
            <a:ext cx="9144000" cy="253110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916159" y="1108805"/>
            <a:ext cx="4096999" cy="1613170"/>
          </a:xfrm>
          <a:prstGeom prst="rect">
            <a:avLst/>
          </a:prstGeom>
          <a:ln>
            <a:noFill/>
          </a:ln>
        </p:spPr>
        <p:txBody>
          <a:bodyPr vert="horz" lIns="91417" tIns="45709" rIns="91417" bIns="4570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333333"/>
                </a:solidFill>
              </a:rPr>
              <a:t>Kate Cahill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Education &amp; Training Specialist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Ohio Supercomputer Center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kcahill@osc.edu</a:t>
            </a:r>
            <a:endParaRPr lang="en-US" sz="20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2"/>
          </p:nvPr>
        </p:nvSpPr>
        <p:spPr>
          <a:xfrm>
            <a:off x="5457879" y="1685960"/>
            <a:ext cx="3539536" cy="1036016"/>
          </a:xfrm>
        </p:spPr>
        <p:txBody>
          <a:bodyPr/>
          <a:lstStyle/>
          <a:p>
            <a:pPr>
              <a:tabLst>
                <a:tab pos="4113773" algn="l"/>
              </a:tabLst>
            </a:pPr>
            <a:r>
              <a:rPr lang="en-US" sz="2000" dirty="0"/>
              <a:t>1224 Kinnear Road</a:t>
            </a:r>
            <a:br>
              <a:rPr lang="en-US" sz="2000" dirty="0"/>
            </a:br>
            <a:r>
              <a:rPr lang="en-US" sz="2000" dirty="0"/>
              <a:t>Columbus, OH 43212</a:t>
            </a:r>
            <a:br>
              <a:rPr lang="en-US" sz="2000" dirty="0"/>
            </a:br>
            <a:r>
              <a:rPr lang="en-US" sz="2000" dirty="0"/>
              <a:t>Phone: (614) 292-9623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1247" y="2840566"/>
            <a:ext cx="3432118" cy="567266"/>
            <a:chOff x="5350935" y="2840553"/>
            <a:chExt cx="3432118" cy="567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935" y="2840553"/>
              <a:ext cx="567266" cy="567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18201" y="2960986"/>
              <a:ext cx="2864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ohiosupercomputerctr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9293" y="2797555"/>
            <a:ext cx="3638438" cy="622286"/>
            <a:chOff x="875821" y="2797552"/>
            <a:chExt cx="3638438" cy="622286"/>
          </a:xfrm>
        </p:grpSpPr>
        <p:pic>
          <p:nvPicPr>
            <p:cNvPr id="10" name="Picture 9" descr="Face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21" y="2797552"/>
              <a:ext cx="636298" cy="6222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18540" y="2964388"/>
              <a:ext cx="30957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ohiosupercomputercenter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891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Licensed Software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software in your lab or office</a:t>
            </a:r>
          </a:p>
          <a:p>
            <a:pPr lvl="1"/>
            <a:r>
              <a:rPr lang="en-US" dirty="0" smtClean="0"/>
              <a:t>Connect to license server at OSC</a:t>
            </a:r>
          </a:p>
          <a:p>
            <a:r>
              <a:rPr lang="en-US" dirty="0" smtClean="0"/>
              <a:t>Software available</a:t>
            </a:r>
          </a:p>
          <a:p>
            <a:pPr lvl="1"/>
            <a:r>
              <a:rPr lang="en-US" dirty="0" smtClean="0"/>
              <a:t>Altair Hyperworks </a:t>
            </a:r>
          </a:p>
          <a:p>
            <a:pPr lvl="1"/>
            <a:r>
              <a:rPr lang="en-US" dirty="0" smtClean="0"/>
              <a:t>Totalview Debugger </a:t>
            </a:r>
          </a:p>
          <a:p>
            <a:pPr lvl="1"/>
            <a:r>
              <a:rPr lang="en-US" dirty="0" smtClean="0"/>
              <a:t>Intel Compilers, Tools, Libraries </a:t>
            </a:r>
          </a:p>
          <a:p>
            <a:pPr lvl="1"/>
            <a:r>
              <a:rPr lang="en-US" dirty="0" smtClean="0"/>
              <a:t>Portland Group Compilers</a:t>
            </a:r>
          </a:p>
          <a:p>
            <a:r>
              <a:rPr lang="en-US" dirty="0" smtClean="0"/>
              <a:t>Contact OSC Help</a:t>
            </a:r>
          </a:p>
          <a:p>
            <a:pPr lvl="1"/>
            <a:r>
              <a:rPr lang="en-US" dirty="0" smtClean="0"/>
              <a:t>Provide your IP address</a:t>
            </a:r>
          </a:p>
        </p:txBody>
      </p:sp>
    </p:spTree>
    <p:extLst>
      <p:ext uri="{BB962C8B-B14F-4D97-AF65-F5344CB8AC3E}">
        <p14:creationId xmlns:p14="http://schemas.microsoft.com/office/powerpoint/2010/main" val="62797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Website tour:  </a:t>
            </a:r>
            <a:r>
              <a:rPr lang="en-US" dirty="0" smtClean="0">
                <a:hlinkClick r:id="rId2"/>
              </a:rPr>
              <a:t>www.osc.edu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MyOSC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https://my.osc.edu/</a:t>
            </a:r>
            <a:endParaRPr lang="en-US" dirty="0" smtClean="0"/>
          </a:p>
          <a:p>
            <a:r>
              <a:rPr lang="en-US" dirty="0" err="1" smtClean="0"/>
              <a:t>OnDemand</a:t>
            </a:r>
            <a:r>
              <a:rPr lang="en-US" dirty="0" smtClean="0"/>
              <a:t>: </a:t>
            </a:r>
            <a:r>
              <a:rPr lang="en-US" dirty="0" smtClean="0">
                <a:hlinkClick r:id="rId4" action="ppaction://hlinkfile"/>
              </a:rPr>
              <a:t>ondemand3.</a:t>
            </a:r>
            <a:r>
              <a:rPr lang="en-US" dirty="0" smtClean="0">
                <a:hlinkClick r:id="rId4" action="ppaction://hlinkfile"/>
              </a:rPr>
              <a:t>osc.edu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www.osc.edu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ondemand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Client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Technical Assistance</a:t>
            </a:r>
          </a:p>
          <a:p>
            <a:pPr lvl="1"/>
            <a:r>
              <a:rPr lang="en-US" dirty="0" smtClean="0"/>
              <a:t>Help desk and basic consulting</a:t>
            </a:r>
          </a:p>
          <a:p>
            <a:pPr lvl="1"/>
            <a:r>
              <a:rPr lang="en-US" dirty="0" smtClean="0"/>
              <a:t>Contact by phone or email (</a:t>
            </a:r>
            <a:r>
              <a:rPr lang="en-US" dirty="0" smtClean="0">
                <a:hlinkClick r:id="rId2"/>
              </a:rPr>
              <a:t>oschelp@osc.edu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Facilitation</a:t>
            </a:r>
          </a:p>
          <a:p>
            <a:pPr lvl="1"/>
            <a:r>
              <a:rPr lang="en-US" dirty="0" smtClean="0"/>
              <a:t>Meet with OSC staff to discuss your research needs</a:t>
            </a:r>
          </a:p>
          <a:p>
            <a:pPr lvl="1"/>
            <a:r>
              <a:rPr lang="en-US" dirty="0" smtClean="0"/>
              <a:t>Get recommendations on services, connections to subject matter experts, and specialized projects initiated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Project Administration</a:t>
            </a:r>
          </a:p>
          <a:p>
            <a:pPr lvl="1"/>
            <a:r>
              <a:rPr lang="en-US" dirty="0"/>
              <a:t>Manage allocations</a:t>
            </a:r>
          </a:p>
          <a:p>
            <a:pPr lvl="1"/>
            <a:r>
              <a:rPr lang="en-US" dirty="0"/>
              <a:t>Add/Remove authorized users</a:t>
            </a:r>
          </a:p>
          <a:p>
            <a:pPr lvl="1"/>
            <a:r>
              <a:rPr lang="en-US" dirty="0"/>
              <a:t>Utilization reports</a:t>
            </a:r>
          </a:p>
          <a:p>
            <a:r>
              <a:rPr lang="en-US" dirty="0"/>
              <a:t>Training</a:t>
            </a:r>
          </a:p>
          <a:p>
            <a:pPr lvl="1"/>
            <a:r>
              <a:rPr lang="en-US" dirty="0"/>
              <a:t>Usually three workshops per semester on a variety of topics</a:t>
            </a:r>
          </a:p>
          <a:p>
            <a:r>
              <a:rPr lang="en-US" dirty="0"/>
              <a:t>Advanced consulting</a:t>
            </a:r>
          </a:p>
          <a:p>
            <a:pPr lvl="1"/>
            <a:r>
              <a:rPr lang="en-US" dirty="0"/>
              <a:t>Code parallelization &amp; optimization</a:t>
            </a:r>
          </a:p>
          <a:p>
            <a:pPr lvl="1"/>
            <a:r>
              <a:rPr lang="en-US" dirty="0"/>
              <a:t>Software development, algorithm research</a:t>
            </a:r>
          </a:p>
          <a:p>
            <a:r>
              <a:rPr lang="en-US" dirty="0"/>
              <a:t>Website</a:t>
            </a:r>
          </a:p>
          <a:p>
            <a:pPr lvl="1"/>
            <a:r>
              <a:rPr lang="en-US" dirty="0">
                <a:hlinkClick r:id="rId3"/>
              </a:rPr>
              <a:t>www.osc.edu/</a:t>
            </a:r>
            <a:r>
              <a:rPr lang="en-US" dirty="0" smtClean="0">
                <a:hlinkClick r:id="rId3"/>
              </a:rPr>
              <a:t>supercomputing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9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 Concepts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4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difference between your laptop and a supercomputer?</a:t>
            </a:r>
            <a:endParaRPr lang="en-US" dirty="0"/>
          </a:p>
        </p:txBody>
      </p:sp>
      <p:pic>
        <p:nvPicPr>
          <p:cNvPr id="4" name="Picture 3" descr="ibm-blue-gene-super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38605"/>
            <a:ext cx="3587750" cy="2379874"/>
          </a:xfrm>
          <a:prstGeom prst="rect">
            <a:avLst/>
          </a:prstGeom>
        </p:spPr>
      </p:pic>
      <p:pic>
        <p:nvPicPr>
          <p:cNvPr id="5" name="Picture 4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3131304"/>
            <a:ext cx="3759200" cy="316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6563" y="2121932"/>
            <a:ext cx="124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10000 = </a:t>
            </a:r>
            <a:endParaRPr lang="en-US" dirty="0"/>
          </a:p>
        </p:txBody>
      </p:sp>
      <p:pic>
        <p:nvPicPr>
          <p:cNvPr id="8" name="Picture 7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3661052"/>
            <a:ext cx="1460500" cy="1230471"/>
          </a:xfrm>
          <a:prstGeom prst="rect">
            <a:avLst/>
          </a:prstGeom>
        </p:spPr>
      </p:pic>
      <p:pic>
        <p:nvPicPr>
          <p:cNvPr id="9" name="Picture 8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4276288"/>
            <a:ext cx="1460500" cy="1230471"/>
          </a:xfrm>
          <a:prstGeom prst="rect">
            <a:avLst/>
          </a:prstGeom>
        </p:spPr>
      </p:pic>
      <p:pic>
        <p:nvPicPr>
          <p:cNvPr id="10" name="Picture 9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4428687"/>
            <a:ext cx="1460500" cy="1230471"/>
          </a:xfrm>
          <a:prstGeom prst="rect">
            <a:avLst/>
          </a:prstGeom>
        </p:spPr>
      </p:pic>
      <p:pic>
        <p:nvPicPr>
          <p:cNvPr id="11" name="Picture 10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0" y="4891523"/>
            <a:ext cx="1460500" cy="1230471"/>
          </a:xfrm>
          <a:prstGeom prst="rect">
            <a:avLst/>
          </a:prstGeom>
        </p:spPr>
      </p:pic>
      <p:cxnSp>
        <p:nvCxnSpPr>
          <p:cNvPr id="14" name="Elbow Connector 13"/>
          <p:cNvCxnSpPr/>
          <p:nvPr/>
        </p:nvCxnSpPr>
        <p:spPr>
          <a:xfrm flipV="1">
            <a:off x="2989837" y="3429734"/>
            <a:ext cx="1790700" cy="1693108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9837" y="4030384"/>
            <a:ext cx="191681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Remote Connect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6200000" flipV="1">
            <a:off x="7315498" y="3687782"/>
            <a:ext cx="596304" cy="889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6200000" flipV="1">
            <a:off x="6380739" y="4185662"/>
            <a:ext cx="1348223" cy="635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16200000" flipV="1">
            <a:off x="7033796" y="3740884"/>
            <a:ext cx="842208" cy="2286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 flipH="1" flipV="1">
            <a:off x="7868464" y="3515816"/>
            <a:ext cx="226972" cy="635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Bent Arrow 26"/>
          <p:cNvSpPr/>
          <p:nvPr/>
        </p:nvSpPr>
        <p:spPr>
          <a:xfrm>
            <a:off x="1117600" y="2121932"/>
            <a:ext cx="1268987" cy="862568"/>
          </a:xfrm>
          <a:prstGeom prst="bentArrow">
            <a:avLst/>
          </a:prstGeom>
          <a:solidFill>
            <a:srgbClr val="BB0000"/>
          </a:solidFill>
          <a:ln>
            <a:solidFill>
              <a:srgbClr val="990C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740150" y="2120900"/>
            <a:ext cx="908050" cy="406400"/>
          </a:xfrm>
          <a:prstGeom prst="rightArrow">
            <a:avLst/>
          </a:prstGeom>
          <a:solidFill>
            <a:srgbClr val="BB0000"/>
          </a:solidFill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0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>
          <a:xfrm>
            <a:off x="381000" y="482606"/>
            <a:ext cx="8229600" cy="65563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Supercomputers become history quickly!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513181"/>
            <a:ext cx="22860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Smartphone - 2015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70458" y="1535671"/>
            <a:ext cx="259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Supercomputer - 1989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567943"/>
              </p:ext>
            </p:extLst>
          </p:nvPr>
        </p:nvGraphicFramePr>
        <p:xfrm>
          <a:off x="2133601" y="2773289"/>
          <a:ext cx="3788611" cy="178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9033"/>
                <a:gridCol w="1002631"/>
                <a:gridCol w="1376947"/>
              </a:tblGrid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$740</a:t>
                      </a:r>
                      <a:endParaRPr lang="en-US" sz="1600" b="1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Cost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$20,000,000</a:t>
                      </a:r>
                      <a:endParaRPr lang="en-US" sz="1600" b="1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4 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Memory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128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MB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64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Storage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30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302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GFLOPS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Speed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GFLOPS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</a:tbl>
          </a:graphicData>
        </a:graphic>
      </p:graphicFrame>
      <p:pic>
        <p:nvPicPr>
          <p:cNvPr id="9" name="Picture 4" descr="http://ftp.arl.army.mil/ftp/historic-computers/jpeg/ym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30" y="2133600"/>
            <a:ext cx="2860256" cy="28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5" y="2013288"/>
            <a:ext cx="222686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tian_supercomputer_cal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3208336"/>
            <a:ext cx="4953000" cy="2786063"/>
          </a:xfrm>
          <a:prstGeom prst="rect">
            <a:avLst/>
          </a:prstGeom>
        </p:spPr>
      </p:pic>
      <p:pic>
        <p:nvPicPr>
          <p:cNvPr id="4" name="Picture 3" descr="SuperCompu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99274"/>
            <a:ext cx="7327900" cy="33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3"/>
            <a:ext cx="8229600" cy="919461"/>
          </a:xfrm>
        </p:spPr>
        <p:txBody>
          <a:bodyPr/>
          <a:lstStyle/>
          <a:p>
            <a:r>
              <a:rPr lang="en-US" dirty="0" smtClean="0"/>
              <a:t>Big Numbers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58341"/>
            <a:ext cx="4040188" cy="639762"/>
          </a:xfrm>
        </p:spPr>
        <p:txBody>
          <a:bodyPr/>
          <a:lstStyle/>
          <a:p>
            <a:r>
              <a:rPr lang="en-US" dirty="0" smtClean="0"/>
              <a:t>Prefix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81231"/>
            <a:ext cx="4040188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K</a:t>
            </a:r>
          </a:p>
          <a:p>
            <a:pPr lvl="1"/>
            <a:r>
              <a:rPr lang="en-US" dirty="0" smtClean="0"/>
              <a:t>kilo, 10</a:t>
            </a:r>
            <a:r>
              <a:rPr lang="en-US" baseline="30000" dirty="0" smtClean="0"/>
              <a:t>3</a:t>
            </a:r>
            <a:r>
              <a:rPr lang="en-US" dirty="0" smtClean="0"/>
              <a:t>, thousand</a:t>
            </a:r>
          </a:p>
          <a:p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mega, 10</a:t>
            </a:r>
            <a:r>
              <a:rPr lang="en-US" baseline="30000" dirty="0" smtClean="0"/>
              <a:t>6</a:t>
            </a:r>
            <a:r>
              <a:rPr lang="en-US" dirty="0" smtClean="0"/>
              <a:t>, million</a:t>
            </a:r>
          </a:p>
          <a:p>
            <a:r>
              <a:rPr lang="en-US" dirty="0" smtClean="0"/>
              <a:t>G</a:t>
            </a:r>
            <a:endParaRPr lang="en-US" dirty="0"/>
          </a:p>
          <a:p>
            <a:pPr lvl="1"/>
            <a:r>
              <a:rPr lang="en-US" dirty="0" smtClean="0"/>
              <a:t>giga</a:t>
            </a:r>
            <a:r>
              <a:rPr lang="en-US" dirty="0"/>
              <a:t>,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, </a:t>
            </a:r>
            <a:r>
              <a:rPr lang="en-US" dirty="0"/>
              <a:t>million</a:t>
            </a:r>
          </a:p>
          <a:p>
            <a:r>
              <a:rPr lang="en-US" dirty="0" smtClean="0"/>
              <a:t>T</a:t>
            </a:r>
            <a:endParaRPr lang="en-US" dirty="0"/>
          </a:p>
          <a:p>
            <a:pPr lvl="1"/>
            <a:r>
              <a:rPr lang="en-US" dirty="0" smtClean="0"/>
              <a:t>tera, 10</a:t>
            </a:r>
            <a:r>
              <a:rPr lang="en-US" baseline="30000" dirty="0" smtClean="0"/>
              <a:t>12</a:t>
            </a:r>
            <a:r>
              <a:rPr lang="en-US" dirty="0" smtClean="0"/>
              <a:t>, trillion</a:t>
            </a:r>
          </a:p>
          <a:p>
            <a:r>
              <a:rPr lang="en-US" dirty="0" smtClean="0"/>
              <a:t>P</a:t>
            </a:r>
          </a:p>
          <a:p>
            <a:pPr lvl="1"/>
            <a:r>
              <a:rPr lang="en-US" dirty="0" smtClean="0"/>
              <a:t>peta, 10</a:t>
            </a:r>
            <a:r>
              <a:rPr lang="en-US" baseline="30000" dirty="0" smtClean="0"/>
              <a:t>15</a:t>
            </a:r>
            <a:r>
              <a:rPr lang="en-US" dirty="0" smtClean="0"/>
              <a:t>, quadrillion</a:t>
            </a:r>
            <a:endParaRPr lang="en-US" dirty="0"/>
          </a:p>
          <a:p>
            <a:r>
              <a:rPr lang="en-US" dirty="0" smtClean="0"/>
              <a:t>E</a:t>
            </a:r>
            <a:endParaRPr lang="en-US" dirty="0"/>
          </a:p>
          <a:p>
            <a:pPr lvl="1"/>
            <a:r>
              <a:rPr lang="en-US" dirty="0" smtClean="0"/>
              <a:t>exa, 10</a:t>
            </a:r>
            <a:r>
              <a:rPr lang="en-US" baseline="30000" dirty="0" smtClean="0"/>
              <a:t>18</a:t>
            </a:r>
            <a:r>
              <a:rPr lang="en-US" dirty="0" smtClean="0"/>
              <a:t>, quintillion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6" y="1258341"/>
            <a:ext cx="4041775" cy="639762"/>
          </a:xfrm>
        </p:spPr>
        <p:txBody>
          <a:bodyPr/>
          <a:lstStyle/>
          <a:p>
            <a:r>
              <a:rPr lang="en-US" dirty="0" smtClean="0"/>
              <a:t>Example:  bytes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6" y="1981231"/>
            <a:ext cx="4041775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1KB – very small</a:t>
            </a:r>
          </a:p>
          <a:p>
            <a:pPr lvl="1"/>
            <a:endParaRPr lang="en-US" dirty="0"/>
          </a:p>
          <a:p>
            <a:r>
              <a:rPr lang="en-US" dirty="0" smtClean="0"/>
              <a:t>12MB L2 cache per core</a:t>
            </a:r>
          </a:p>
          <a:p>
            <a:pPr lvl="1"/>
            <a:endParaRPr lang="en-US" dirty="0"/>
          </a:p>
          <a:p>
            <a:r>
              <a:rPr lang="en-US" dirty="0" smtClean="0"/>
              <a:t>48GB memory per node</a:t>
            </a:r>
          </a:p>
          <a:p>
            <a:pPr lvl="1"/>
            <a:endParaRPr lang="en-US" dirty="0"/>
          </a:p>
          <a:p>
            <a:r>
              <a:rPr lang="en-US" dirty="0" smtClean="0"/>
              <a:t>.5 TB disk space per user</a:t>
            </a:r>
          </a:p>
          <a:p>
            <a:pPr lvl="1"/>
            <a:endParaRPr lang="en-US" dirty="0"/>
          </a:p>
          <a:p>
            <a:r>
              <a:rPr lang="en-US" dirty="0"/>
              <a:t>4</a:t>
            </a:r>
            <a:r>
              <a:rPr lang="en-US" dirty="0" smtClean="0"/>
              <a:t> PB aggregate storage</a:t>
            </a:r>
          </a:p>
          <a:p>
            <a:pPr lvl="1"/>
            <a:endParaRPr lang="en-US" dirty="0"/>
          </a:p>
          <a:p>
            <a:r>
              <a:rPr lang="en-US" dirty="0" smtClean="0"/>
              <a:t>Exascale systems – current research area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0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Terminology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</a:t>
            </a:r>
          </a:p>
          <a:p>
            <a:pPr lvl="1"/>
            <a:r>
              <a:rPr lang="en-US" dirty="0" smtClean="0"/>
              <a:t>A group of computers (nodes) connected by a high-speed network, forming a supercomputer</a:t>
            </a:r>
          </a:p>
          <a:p>
            <a:r>
              <a:rPr lang="en-US" dirty="0" smtClean="0"/>
              <a:t>Node</a:t>
            </a:r>
          </a:p>
          <a:p>
            <a:pPr lvl="1"/>
            <a:r>
              <a:rPr lang="en-US" dirty="0" smtClean="0"/>
              <a:t>Equivalent to a high-end workstation, part of a cluster</a:t>
            </a:r>
          </a:p>
          <a:p>
            <a:r>
              <a:rPr lang="en-US" dirty="0" smtClean="0"/>
              <a:t>Core</a:t>
            </a:r>
          </a:p>
          <a:p>
            <a:pPr lvl="1"/>
            <a:r>
              <a:rPr lang="en-US" dirty="0" smtClean="0"/>
              <a:t>A processor (CPU), multiple cores per processor chip</a:t>
            </a:r>
          </a:p>
          <a:p>
            <a:r>
              <a:rPr lang="en-US" dirty="0" smtClean="0"/>
              <a:t>FLOPS</a:t>
            </a:r>
          </a:p>
          <a:p>
            <a:pPr lvl="1"/>
            <a:r>
              <a:rPr lang="en-US" dirty="0" smtClean="0"/>
              <a:t>“FLoating-point Operations (calculations) Per Second”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2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Organization of </a:t>
            </a:r>
            <a:br>
              <a:rPr lang="en-US" dirty="0"/>
            </a:br>
            <a:r>
              <a:rPr lang="en-US" dirty="0"/>
              <a:t>a Supercomputer</a:t>
            </a:r>
          </a:p>
        </p:txBody>
      </p:sp>
    </p:spTree>
    <p:extLst>
      <p:ext uri="{BB962C8B-B14F-4D97-AF65-F5344CB8AC3E}">
        <p14:creationId xmlns:p14="http://schemas.microsoft.com/office/powerpoint/2010/main" val="104151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What is OSC?</a:t>
            </a:r>
          </a:p>
          <a:p>
            <a:pPr lvl="1"/>
            <a:r>
              <a:rPr lang="en-US" dirty="0" smtClean="0"/>
              <a:t>HPC Concepts</a:t>
            </a:r>
          </a:p>
          <a:p>
            <a:pPr lvl="1"/>
            <a:r>
              <a:rPr lang="en-US" dirty="0" smtClean="0"/>
              <a:t>Hardware Overview</a:t>
            </a:r>
          </a:p>
          <a:p>
            <a:pPr lvl="1"/>
            <a:r>
              <a:rPr lang="en-US" dirty="0" smtClean="0"/>
              <a:t>Accounts</a:t>
            </a:r>
          </a:p>
          <a:p>
            <a:r>
              <a:rPr lang="en-US" dirty="0" smtClean="0"/>
              <a:t>How to use our systems</a:t>
            </a:r>
          </a:p>
          <a:p>
            <a:pPr lvl="1"/>
            <a:r>
              <a:rPr lang="en-US" dirty="0" smtClean="0"/>
              <a:t>User Environment</a:t>
            </a:r>
          </a:p>
          <a:p>
            <a:pPr lvl="1"/>
            <a:r>
              <a:rPr lang="en-US" dirty="0"/>
              <a:t>Storage</a:t>
            </a:r>
          </a:p>
          <a:p>
            <a:pPr lvl="1"/>
            <a:r>
              <a:rPr lang="en-US" dirty="0" smtClean="0"/>
              <a:t>Batch Processing</a:t>
            </a:r>
            <a:endParaRPr lang="en-US" dirty="0"/>
          </a:p>
          <a:p>
            <a:pPr lvl="1"/>
            <a:r>
              <a:rPr lang="en-US" dirty="0" smtClean="0"/>
              <a:t>Policies</a:t>
            </a:r>
          </a:p>
          <a:p>
            <a:pPr marL="342815" lvl="1" indent="-342815">
              <a:buFont typeface="Arial"/>
              <a:buChar char="•"/>
            </a:pPr>
            <a:r>
              <a:rPr lang="en-US" sz="2400" dirty="0" err="1" smtClean="0"/>
              <a:t>OnDemand</a:t>
            </a:r>
            <a:r>
              <a:rPr lang="en-US" sz="2400" dirty="0" smtClean="0"/>
              <a:t> walkthrough</a:t>
            </a:r>
            <a:endParaRPr lang="en-US" sz="2400" dirty="0"/>
          </a:p>
          <a:p>
            <a:pPr marL="457085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219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Nodes –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</a:p>
          <a:p>
            <a:pPr lvl="1"/>
            <a:r>
              <a:rPr lang="en-US" dirty="0" smtClean="0"/>
              <a:t>Submit jobs to batch system</a:t>
            </a:r>
          </a:p>
          <a:p>
            <a:pPr lvl="1"/>
            <a:r>
              <a:rPr lang="en-US" dirty="0"/>
              <a:t>Edit files</a:t>
            </a:r>
          </a:p>
          <a:p>
            <a:pPr lvl="1"/>
            <a:r>
              <a:rPr lang="en-US" dirty="0" smtClean="0"/>
              <a:t>Manage your files</a:t>
            </a:r>
          </a:p>
          <a:p>
            <a:pPr lvl="1"/>
            <a:r>
              <a:rPr lang="en-US" dirty="0" smtClean="0"/>
              <a:t>Interactive work – small scale</a:t>
            </a:r>
          </a:p>
          <a:p>
            <a:r>
              <a:rPr lang="en-US" dirty="0" smtClean="0"/>
              <a:t>Limits</a:t>
            </a:r>
          </a:p>
          <a:p>
            <a:pPr lvl="1"/>
            <a:r>
              <a:rPr lang="en-US" dirty="0" smtClean="0"/>
              <a:t>20 minutes CPU time</a:t>
            </a:r>
          </a:p>
          <a:p>
            <a:pPr lvl="1"/>
            <a:r>
              <a:rPr lang="en-US" dirty="0" smtClean="0"/>
              <a:t>1GB memory</a:t>
            </a:r>
          </a:p>
          <a:p>
            <a:r>
              <a:rPr lang="en-US" dirty="0" smtClean="0"/>
              <a:t>Use the batch system for serious computing!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0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_1222 Cluster Graphic_queue.pdf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96900"/>
            <a:ext cx="8115300" cy="537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4051300" cy="1117600"/>
          </a:xfrm>
        </p:spPr>
        <p:txBody>
          <a:bodyPr/>
          <a:lstStyle/>
          <a:p>
            <a:r>
              <a:rPr lang="en-US" dirty="0" smtClean="0"/>
              <a:t>What do we use the login nodes for?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8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9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Supercomputers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ym typeface="Wingdings" pitchFamily="2" charset="2"/>
              </a:rPr>
              <a:t>Ruby cluster (small cluster, limited access)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Online March 2015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Named for Ruby Dee</a:t>
            </a:r>
            <a:r>
              <a:rPr lang="en-US" dirty="0">
                <a:sym typeface="Wingdings" pitchFamily="2" charset="2"/>
              </a:rPr>
              <a:t>, actress, poet, playwright, screenwriter, journalist and </a:t>
            </a:r>
            <a:r>
              <a:rPr lang="en-US" dirty="0" smtClean="0">
                <a:sym typeface="Wingdings" pitchFamily="2" charset="2"/>
              </a:rPr>
              <a:t>activist born </a:t>
            </a:r>
            <a:r>
              <a:rPr lang="en-US" dirty="0">
                <a:sym typeface="Wingdings" pitchFamily="2" charset="2"/>
              </a:rPr>
              <a:t>in </a:t>
            </a:r>
            <a:r>
              <a:rPr lang="en-US" dirty="0" smtClean="0">
                <a:sym typeface="Wingdings" pitchFamily="2" charset="2"/>
              </a:rPr>
              <a:t>Cleveland.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HP system, Intel Xeon processors, 4800 cores, 144 TF</a:t>
            </a:r>
          </a:p>
          <a:p>
            <a:r>
              <a:rPr lang="en-US" dirty="0" smtClean="0">
                <a:sym typeface="Wingdings" pitchFamily="2" charset="2"/>
              </a:rPr>
              <a:t>Oakley cluster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Online March 2012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Named for Annie Oakley, famous Ohio sharpshooter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HP </a:t>
            </a:r>
            <a:r>
              <a:rPr lang="en-US" dirty="0">
                <a:sym typeface="Wingdings" pitchFamily="2" charset="2"/>
              </a:rPr>
              <a:t>system, Intel </a:t>
            </a:r>
            <a:r>
              <a:rPr lang="en-US" dirty="0" smtClean="0">
                <a:sym typeface="Wingdings" pitchFamily="2" charset="2"/>
              </a:rPr>
              <a:t>Xeon processors, 8280 cores, 154 TF</a:t>
            </a:r>
          </a:p>
          <a:p>
            <a:r>
              <a:rPr lang="en-US" dirty="0" smtClean="0">
                <a:sym typeface="Wingdings" pitchFamily="2" charset="2"/>
              </a:rPr>
              <a:t>Owens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Expected Fall 2016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Named for Jesse Owens, 4-time Olympic gold medalist from Ohio.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Dell system, </a:t>
            </a:r>
            <a:r>
              <a:rPr lang="en-US" dirty="0">
                <a:sym typeface="Wingdings" pitchFamily="2" charset="2"/>
              </a:rPr>
              <a:t>Intel Xeon processors, </a:t>
            </a:r>
            <a:r>
              <a:rPr lang="en-US" dirty="0" smtClean="0">
                <a:sym typeface="Wingdings" pitchFamily="2" charset="2"/>
              </a:rPr>
              <a:t>23,000+ cores, ~750 TF</a:t>
            </a: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609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akley-Back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219200"/>
            <a:ext cx="7800990" cy="4377360"/>
          </a:xfrm>
          <a:prstGeom prst="rect">
            <a:avLst/>
          </a:prstGeom>
          <a:ln>
            <a:solidFill>
              <a:srgbClr val="88888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655638"/>
          </a:xfrm>
        </p:spPr>
        <p:txBody>
          <a:bodyPr>
            <a:normAutofit/>
          </a:bodyPr>
          <a:lstStyle/>
          <a:p>
            <a:r>
              <a:rPr lang="en-US" dirty="0" smtClean="0"/>
              <a:t>Oakley Cluster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" y="595073"/>
            <a:ext cx="8075404" cy="5324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Oakley –</a:t>
            </a:r>
            <a:br>
              <a:rPr lang="en-US" dirty="0" smtClean="0"/>
            </a:br>
            <a:r>
              <a:rPr lang="en-US" dirty="0" smtClean="0"/>
              <a:t>Login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Oakley </a:t>
            </a:r>
            <a:r>
              <a:rPr lang="en-US" dirty="0" smtClean="0"/>
              <a:t>–</a:t>
            </a:r>
            <a:br>
              <a:rPr lang="en-US" dirty="0" smtClean="0"/>
            </a:br>
            <a:r>
              <a:rPr lang="en-US" dirty="0" smtClean="0"/>
              <a:t>Compute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4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Oakley </a:t>
            </a:r>
            <a:r>
              <a:rPr lang="en-US" dirty="0" smtClean="0"/>
              <a:t>– GPU </a:t>
            </a:r>
            <a:br>
              <a:rPr lang="en-US" dirty="0" smtClean="0"/>
            </a:br>
            <a:r>
              <a:rPr lang="en-US" dirty="0" smtClean="0"/>
              <a:t>Accelerators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Oakley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Specialized </a:t>
            </a:r>
            <a:br>
              <a:rPr lang="en-US" dirty="0" smtClean="0"/>
            </a:br>
            <a:r>
              <a:rPr lang="en-US" dirty="0" smtClean="0"/>
              <a:t>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6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1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Oakley Cluster</a:t>
            </a:r>
            <a:br>
              <a:rPr lang="en-US" dirty="0" smtClean="0"/>
            </a:br>
            <a:r>
              <a:rPr lang="en-US" dirty="0" smtClean="0"/>
              <a:t>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1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Ohio Supercomputer Center?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1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02" y="360032"/>
            <a:ext cx="8381298" cy="572959"/>
          </a:xfrm>
        </p:spPr>
        <p:txBody>
          <a:bodyPr>
            <a:normAutofit/>
          </a:bodyPr>
          <a:lstStyle/>
          <a:p>
            <a:r>
              <a:rPr lang="en-US" dirty="0" smtClean="0"/>
              <a:t>Ruby Cluster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49" y="932986"/>
            <a:ext cx="6834206" cy="503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1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" y="595073"/>
            <a:ext cx="8075404" cy="5324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Ruby – </a:t>
            </a:r>
            <a:br>
              <a:rPr lang="en-US" dirty="0" smtClean="0"/>
            </a:br>
            <a:r>
              <a:rPr lang="en-US" dirty="0" smtClean="0"/>
              <a:t>Login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8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Ruby – </a:t>
            </a:r>
            <a:br>
              <a:rPr lang="en-US" dirty="0" smtClean="0"/>
            </a:br>
            <a:r>
              <a:rPr lang="en-US" dirty="0" smtClean="0"/>
              <a:t>Compute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7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Ruby – </a:t>
            </a:r>
            <a:br>
              <a:rPr lang="en-US" dirty="0" smtClean="0"/>
            </a:br>
            <a:r>
              <a:rPr lang="en-US" sz="2400" dirty="0" smtClean="0"/>
              <a:t>GPU Accelerators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468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Ruby – </a:t>
            </a:r>
            <a:br>
              <a:rPr lang="en-US" dirty="0" smtClean="0"/>
            </a:br>
            <a:r>
              <a:rPr lang="en-US" dirty="0" smtClean="0"/>
              <a:t>Coprocessors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6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1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Ruby </a:t>
            </a:r>
            <a:br>
              <a:rPr lang="en-US" dirty="0" smtClean="0"/>
            </a:br>
            <a:r>
              <a:rPr lang="en-US" dirty="0" smtClean="0"/>
              <a:t>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86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Grants </a:t>
            </a:r>
            <a:r>
              <a:rPr lang="en-US" dirty="0"/>
              <a:t>and </a:t>
            </a:r>
            <a:r>
              <a:rPr lang="en-US" dirty="0" smtClean="0"/>
              <a:t>Accounts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3674" y="137160"/>
            <a:ext cx="4526597" cy="637126"/>
          </a:xfrm>
          <a:prstGeom prst="rect">
            <a:avLst/>
          </a:prstGeom>
          <a:noFill/>
        </p:spPr>
        <p:txBody>
          <a:bodyPr wrap="none" lIns="82323" tIns="41162" rIns="82323" bIns="41162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CWRU HPC Clusters</a:t>
            </a:r>
          </a:p>
        </p:txBody>
      </p:sp>
      <p:pic>
        <p:nvPicPr>
          <p:cNvPr id="5" name="Picture 4" descr="Screen Shot 2015-10-06 at 8.44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20" y="1028700"/>
            <a:ext cx="3163087" cy="1714500"/>
          </a:xfrm>
          <a:prstGeom prst="rect">
            <a:avLst/>
          </a:prstGeom>
        </p:spPr>
      </p:pic>
      <p:pic>
        <p:nvPicPr>
          <p:cNvPr id="6" name="Picture 5" descr="Screen Shot 2015-10-06 at 8.44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8" y="822960"/>
            <a:ext cx="4048750" cy="2606040"/>
          </a:xfrm>
          <a:prstGeom prst="rect">
            <a:avLst/>
          </a:prstGeom>
        </p:spPr>
      </p:pic>
      <p:pic>
        <p:nvPicPr>
          <p:cNvPr id="7" name="Picture 6" descr="Screen Shot 2015-10-06 at 8.44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29" y="3840480"/>
            <a:ext cx="3499767" cy="1577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70756" y="2194561"/>
            <a:ext cx="2676293" cy="387798"/>
          </a:xfrm>
          <a:prstGeom prst="rect">
            <a:avLst/>
          </a:prstGeom>
          <a:solidFill>
            <a:srgbClr val="8DFFEC"/>
          </a:solidFill>
        </p:spPr>
        <p:txBody>
          <a:bodyPr wrap="square" lIns="82323" tIns="41162" rIns="82323" bIns="41162" rtlCol="0">
            <a:spAutoFit/>
          </a:bodyPr>
          <a:lstStyle/>
          <a:p>
            <a:r>
              <a:rPr lang="en-US" sz="2000" dirty="0"/>
              <a:t>Old Cluster: </a:t>
            </a:r>
            <a:r>
              <a:rPr lang="en-US" sz="2000" dirty="0" err="1"/>
              <a:t>hpclogin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072232" y="2537461"/>
            <a:ext cx="3362522" cy="760236"/>
          </a:xfrm>
          <a:prstGeom prst="rect">
            <a:avLst/>
          </a:prstGeom>
          <a:solidFill>
            <a:srgbClr val="A0FFE9"/>
          </a:solidFill>
        </p:spPr>
        <p:txBody>
          <a:bodyPr wrap="square" lIns="82323" tIns="41162" rIns="82323" bIns="41162" rtlCol="0">
            <a:spAutoFit/>
          </a:bodyPr>
          <a:lstStyle/>
          <a:p>
            <a:r>
              <a:rPr lang="en-US" sz="2200" dirty="0" err="1"/>
              <a:t>RedCat</a:t>
            </a:r>
            <a:r>
              <a:rPr lang="en-US" sz="2200" dirty="0"/>
              <a:t> Cluster: hpc1, hpc2, </a:t>
            </a:r>
            <a:r>
              <a:rPr lang="en-US" sz="2200" dirty="0" err="1"/>
              <a:t>hpcviz</a:t>
            </a:r>
            <a:r>
              <a:rPr lang="en-US" sz="2200" dirty="0"/>
              <a:t>, </a:t>
            </a:r>
            <a:r>
              <a:rPr lang="en-US" sz="2200" dirty="0" err="1"/>
              <a:t>hpctransfer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32721" y="4869180"/>
            <a:ext cx="3287301" cy="421682"/>
          </a:xfrm>
          <a:prstGeom prst="rect">
            <a:avLst/>
          </a:prstGeom>
          <a:solidFill>
            <a:srgbClr val="8DFFEC"/>
          </a:solidFill>
        </p:spPr>
        <p:txBody>
          <a:bodyPr wrap="none" lIns="82323" tIns="41162" rIns="82323" bIns="41162" rtlCol="0">
            <a:spAutoFit/>
          </a:bodyPr>
          <a:lstStyle/>
          <a:p>
            <a:r>
              <a:rPr lang="en-US" sz="2200" dirty="0" err="1"/>
              <a:t>Hadoop</a:t>
            </a:r>
            <a:r>
              <a:rPr lang="en-US" sz="2200" dirty="0"/>
              <a:t> Cluster: </a:t>
            </a:r>
            <a:r>
              <a:rPr lang="en-US" sz="2200" dirty="0" err="1"/>
              <a:t>hpcdata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4458" y="2743200"/>
            <a:ext cx="2539047" cy="914097"/>
          </a:xfrm>
          <a:prstGeom prst="rect">
            <a:avLst/>
          </a:prstGeom>
          <a:noFill/>
        </p:spPr>
        <p:txBody>
          <a:bodyPr wrap="square" lIns="82323" tIns="41162" rIns="82323" bIns="41162" rtlCol="0">
            <a:spAutoFit/>
          </a:bodyPr>
          <a:lstStyle/>
          <a:p>
            <a:r>
              <a:rPr lang="en-US" dirty="0"/>
              <a:t>20 nodes, 240 cores</a:t>
            </a:r>
          </a:p>
          <a:p>
            <a:r>
              <a:rPr lang="en-US" dirty="0"/>
              <a:t>Memory: 4GB/core</a:t>
            </a:r>
          </a:p>
          <a:p>
            <a:r>
              <a:rPr lang="en-US" dirty="0"/>
              <a:t>Types: regular (batch)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3610" y="3360421"/>
            <a:ext cx="3842882" cy="1191095"/>
          </a:xfrm>
          <a:prstGeom prst="rect">
            <a:avLst/>
          </a:prstGeom>
          <a:noFill/>
        </p:spPr>
        <p:txBody>
          <a:bodyPr wrap="square" lIns="82323" tIns="41162" rIns="82323" bIns="41162" rtlCol="0">
            <a:spAutoFit/>
          </a:bodyPr>
          <a:lstStyle/>
          <a:p>
            <a:r>
              <a:rPr lang="en-US" dirty="0"/>
              <a:t>209 nodes, 2856 cores</a:t>
            </a:r>
          </a:p>
          <a:p>
            <a:r>
              <a:rPr lang="en-US" dirty="0"/>
              <a:t>Memory: 4GB/core up to 32GB/core</a:t>
            </a:r>
          </a:p>
          <a:p>
            <a:r>
              <a:rPr lang="en-US" dirty="0"/>
              <a:t>Types: batch, </a:t>
            </a:r>
            <a:r>
              <a:rPr lang="en-US" dirty="0" err="1"/>
              <a:t>gpufermi</a:t>
            </a:r>
            <a:r>
              <a:rPr lang="en-US" dirty="0"/>
              <a:t>, gpuk40 (the latest K40 </a:t>
            </a:r>
            <a:r>
              <a:rPr lang="en-US" dirty="0" err="1"/>
              <a:t>gpu</a:t>
            </a:r>
            <a:r>
              <a:rPr lang="en-US" dirty="0"/>
              <a:t> cards), </a:t>
            </a:r>
            <a:r>
              <a:rPr lang="en-US" dirty="0" err="1"/>
              <a:t>smp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81704" y="5417820"/>
            <a:ext cx="2258060" cy="637126"/>
          </a:xfrm>
          <a:prstGeom prst="rect">
            <a:avLst/>
          </a:prstGeom>
          <a:noFill/>
        </p:spPr>
        <p:txBody>
          <a:bodyPr wrap="none" lIns="82323" tIns="41162" rIns="82323" bIns="41162" rtlCol="0">
            <a:spAutoFit/>
          </a:bodyPr>
          <a:lstStyle/>
          <a:p>
            <a:r>
              <a:rPr lang="en-US" dirty="0"/>
              <a:t>32 nodes, 250 cores</a:t>
            </a:r>
          </a:p>
          <a:p>
            <a:r>
              <a:rPr lang="en-US" dirty="0"/>
              <a:t>47TB local storage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3610" y="4663440"/>
            <a:ext cx="3774259" cy="14401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323" tIns="41162" rIns="82323" bIns="41162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Storage: </a:t>
            </a:r>
          </a:p>
          <a:p>
            <a:pPr marL="308713" indent="-308713" algn="ctr">
              <a:buFontTx/>
              <a:buChar char="-"/>
            </a:pPr>
            <a:r>
              <a:rPr lang="en-US" dirty="0" err="1">
                <a:solidFill>
                  <a:schemeClr val="tx1"/>
                </a:solidFill>
              </a:rPr>
              <a:t>Panasas</a:t>
            </a:r>
            <a:r>
              <a:rPr lang="en-US" dirty="0">
                <a:solidFill>
                  <a:schemeClr val="tx1"/>
                </a:solidFill>
              </a:rPr>
              <a:t> (parallel </a:t>
            </a:r>
            <a:r>
              <a:rPr lang="en-US" dirty="0" err="1">
                <a:solidFill>
                  <a:schemeClr val="tx1"/>
                </a:solidFill>
              </a:rPr>
              <a:t>fs</a:t>
            </a:r>
            <a:r>
              <a:rPr lang="en-US" dirty="0">
                <a:solidFill>
                  <a:schemeClr val="tx1"/>
                </a:solidFill>
              </a:rPr>
              <a:t>): 180TB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/home, /scratch, /</a:t>
            </a:r>
            <a:r>
              <a:rPr lang="en-US" dirty="0" err="1">
                <a:solidFill>
                  <a:schemeClr val="tx1"/>
                </a:solidFill>
              </a:rPr>
              <a:t>usr</a:t>
            </a:r>
            <a:r>
              <a:rPr lang="en-US" dirty="0">
                <a:solidFill>
                  <a:schemeClr val="tx1"/>
                </a:solidFill>
              </a:rPr>
              <a:t>/local</a:t>
            </a:r>
          </a:p>
          <a:p>
            <a:pPr marL="308713" indent="-308713" algn="ctr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Dell FFS (research storage): ~1PB</a:t>
            </a:r>
          </a:p>
        </p:txBody>
      </p:sp>
    </p:spTree>
    <p:extLst>
      <p:ext uri="{BB962C8B-B14F-4D97-AF65-F5344CB8AC3E}">
        <p14:creationId xmlns:p14="http://schemas.microsoft.com/office/powerpoint/2010/main" val="375364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Box 2"/>
          <p:cNvSpPr txBox="1"/>
          <p:nvPr/>
        </p:nvSpPr>
        <p:spPr>
          <a:xfrm>
            <a:off x="454627" y="838238"/>
            <a:ext cx="5223917" cy="581698"/>
          </a:xfrm>
          <a:prstGeom prst="rect">
            <a:avLst/>
          </a:prstGeom>
          <a:effectLst/>
        </p:spPr>
        <p:txBody>
          <a:bodyPr wrap="square" lIns="82323" tIns="41162" rIns="82323" bIns="41162" rtlCol="0" anchor="t">
            <a:spAutoFit/>
          </a:bodyPr>
          <a:lstStyle/>
          <a:p>
            <a:pPr algn="l"/>
            <a:r>
              <a:rPr lang="en-US" sz="3200" dirty="0">
                <a:solidFill>
                  <a:srgbClr val="008000"/>
                </a:solidFill>
                <a:latin typeface="Amasis"/>
                <a:hlinkClick r:id="rId2"/>
              </a:rPr>
              <a:t>CWRU Cluster website</a:t>
            </a:r>
            <a:endParaRPr lang="en-US" sz="3200" dirty="0">
              <a:solidFill>
                <a:srgbClr val="008000"/>
              </a:solidFill>
              <a:latin typeface="Amasi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6724" y="1508760"/>
            <a:ext cx="5283962" cy="760236"/>
          </a:xfrm>
          <a:prstGeom prst="rect">
            <a:avLst/>
          </a:prstGeom>
          <a:noFill/>
        </p:spPr>
        <p:txBody>
          <a:bodyPr wrap="square" lIns="82323" tIns="41162" rIns="82323" bIns="41162" rtlCol="0">
            <a:spAutoFit/>
          </a:bodyPr>
          <a:lstStyle/>
          <a:p>
            <a:r>
              <a:rPr lang="en-US" sz="2200" b="1" dirty="0"/>
              <a:t>Google: “Case HPC” -&gt; first or second entry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7" y="2194561"/>
            <a:ext cx="8279731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05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Grants </a:t>
            </a:r>
            <a:r>
              <a:rPr lang="en-US" dirty="0"/>
              <a:t>and Accounts at </a:t>
            </a:r>
            <a:r>
              <a:rPr lang="en-US" dirty="0" smtClean="0"/>
              <a:t>OSC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5016733"/>
            <a:ext cx="9144000" cy="1019175"/>
            <a:chOff x="0" y="867295"/>
            <a:chExt cx="9144000" cy="1019175"/>
          </a:xfrm>
        </p:grpSpPr>
        <p:sp>
          <p:nvSpPr>
            <p:cNvPr id="24" name="Rectangle 23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397000" y="5105401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Research &amp; Innovation Center </a:t>
            </a:r>
            <a:r>
              <a:rPr lang="en-US" sz="1600" dirty="0">
                <a:solidFill>
                  <a:srgbClr val="333333"/>
                </a:solidFill>
              </a:rPr>
              <a:t>will operate, when opened, as the proving grounds for next-generation technology infrastructure innovations and a catalyst for cutting-edge research and collaboration.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2941283"/>
            <a:ext cx="9144000" cy="1019175"/>
            <a:chOff x="0" y="867295"/>
            <a:chExt cx="9144000" cy="1019175"/>
          </a:xfrm>
        </p:grpSpPr>
        <p:sp>
          <p:nvSpPr>
            <p:cNvPr id="20" name="Rectangle 19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0" y="867298"/>
            <a:ext cx="9144000" cy="1019175"/>
            <a:chOff x="0" y="867295"/>
            <a:chExt cx="9144000" cy="1019175"/>
          </a:xfrm>
        </p:grpSpPr>
        <p:sp>
          <p:nvSpPr>
            <p:cNvPr id="6" name="Rectangle 5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694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92288"/>
            <a:ext cx="8229600" cy="655638"/>
          </a:xfrm>
        </p:spPr>
        <p:txBody>
          <a:bodyPr/>
          <a:lstStyle/>
          <a:p>
            <a:r>
              <a:rPr lang="en-US" dirty="0" smtClean="0"/>
              <a:t>The OH-TECH Consortium</a:t>
            </a:r>
            <a:endParaRPr lang="en-US" dirty="0"/>
          </a:p>
        </p:txBody>
      </p:sp>
      <p:sp>
        <p:nvSpPr>
          <p:cNvPr id="1769483" name="Text Box 11"/>
          <p:cNvSpPr txBox="1">
            <a:spLocks noChangeArrowheads="1"/>
          </p:cNvSpPr>
          <p:nvPr/>
        </p:nvSpPr>
        <p:spPr bwMode="auto">
          <a:xfrm>
            <a:off x="1397000" y="923926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 Supercomputer Center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provides high performance computing, software, storage and support services for Ohio's scientists, faculty, students, businesses and their research partners.</a:t>
            </a:r>
          </a:p>
        </p:txBody>
      </p:sp>
      <p:sp>
        <p:nvSpPr>
          <p:cNvPr id="1769484" name="Text Box 12"/>
          <p:cNvSpPr txBox="1">
            <a:spLocks noChangeArrowheads="1"/>
          </p:cNvSpPr>
          <p:nvPr/>
        </p:nvSpPr>
        <p:spPr bwMode="auto">
          <a:xfrm>
            <a:off x="1397001" y="1981201"/>
            <a:ext cx="7381875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OARnet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connects Ohio’s universities, colleges, K-12, health care and state and local governments to its high-speed fiber optic network backbone. OARnet services include co-location, support desk, federated identity and virtualization.</a:t>
            </a:r>
            <a:endParaRPr lang="en-US" sz="1600" dirty="0"/>
          </a:p>
        </p:txBody>
      </p:sp>
      <p:pic>
        <p:nvPicPr>
          <p:cNvPr id="4" name="Picture 3" descr="OSC_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990727"/>
            <a:ext cx="776634" cy="791862"/>
          </a:xfrm>
          <a:prstGeom prst="rect">
            <a:avLst/>
          </a:prstGeom>
        </p:spPr>
      </p:pic>
      <p:pic>
        <p:nvPicPr>
          <p:cNvPr id="5" name="Picture 4" descr="OARnet_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028853"/>
            <a:ext cx="776634" cy="791862"/>
          </a:xfrm>
          <a:prstGeom prst="rect">
            <a:avLst/>
          </a:prstGeom>
        </p:spPr>
      </p:pic>
      <p:pic>
        <p:nvPicPr>
          <p:cNvPr id="2" name="Picture 1" descr="OhioLINK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055043"/>
            <a:ext cx="776634" cy="791862"/>
          </a:xfrm>
          <a:prstGeom prst="rect">
            <a:avLst/>
          </a:prstGeom>
        </p:spPr>
      </p:pic>
      <p:pic>
        <p:nvPicPr>
          <p:cNvPr id="3" name="Picture 2" descr="Research_Innovation_Ic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5105721"/>
            <a:ext cx="776634" cy="791862"/>
          </a:xfrm>
          <a:prstGeom prst="rect">
            <a:avLst/>
          </a:prstGeom>
        </p:spPr>
      </p:pic>
      <p:pic>
        <p:nvPicPr>
          <p:cNvPr id="8" name="Picture 7" descr="eStudentServicesIc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4102869"/>
            <a:ext cx="776634" cy="791862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397000" y="2993647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OhioLINK </a:t>
            </a:r>
            <a:r>
              <a:rPr lang="en-US" sz="1600" dirty="0">
                <a:solidFill>
                  <a:srgbClr val="3D3D41"/>
                </a:solidFill>
              </a:rPr>
              <a:t>serves nearly 600,000 higher education students and faculty by providing a statewide system for sharing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50 million books and library materials, while </a:t>
            </a:r>
            <a:r>
              <a:rPr lang="en-US" sz="1600" dirty="0">
                <a:solidFill>
                  <a:srgbClr val="3D3D41"/>
                </a:solidFill>
              </a:rPr>
              <a:t>aggregating costs among its 90 member institutions. 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397000" y="4060447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eStudent Services </a:t>
            </a:r>
            <a:r>
              <a:rPr lang="en-US" sz="1600" dirty="0">
                <a:solidFill>
                  <a:srgbClr val="3D3D41"/>
                </a:solidFill>
              </a:rPr>
              <a:t>provides students increased access to higher education through e-learning and technology-enhanced educational opportunities, including virtual tutoring.</a:t>
            </a:r>
          </a:p>
        </p:txBody>
      </p:sp>
    </p:spTree>
    <p:extLst>
      <p:ext uri="{BB962C8B-B14F-4D97-AF65-F5344CB8AC3E}">
        <p14:creationId xmlns:p14="http://schemas.microsoft.com/office/powerpoint/2010/main" val="5388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can get an OSC account?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Academic accounts</a:t>
            </a:r>
          </a:p>
          <a:p>
            <a:pPr lvl="1"/>
            <a:r>
              <a:rPr lang="en-US" dirty="0" smtClean="0"/>
              <a:t>Principal investigator (PI) must be a full-time faculty member or research scientist at an Ohio academic institution</a:t>
            </a:r>
          </a:p>
          <a:p>
            <a:pPr lvl="1"/>
            <a:r>
              <a:rPr lang="en-US" dirty="0" smtClean="0"/>
              <a:t>PI may authorize accounts for students, post-docs, collaborators, etc.</a:t>
            </a:r>
          </a:p>
          <a:p>
            <a:pPr lvl="1"/>
            <a:r>
              <a:rPr lang="en-US" dirty="0" smtClean="0"/>
              <a:t>Classroom accounts are also available</a:t>
            </a:r>
          </a:p>
          <a:p>
            <a:pPr lvl="1"/>
            <a:r>
              <a:rPr lang="en-US" dirty="0" smtClean="0"/>
              <a:t>No cost to Ohio academic users</a:t>
            </a:r>
          </a:p>
          <a:p>
            <a:r>
              <a:rPr lang="en-US" dirty="0" smtClean="0"/>
              <a:t>Commercial accounts</a:t>
            </a:r>
          </a:p>
          <a:p>
            <a:pPr lvl="1"/>
            <a:r>
              <a:rPr lang="en-US" dirty="0" smtClean="0"/>
              <a:t>Commercial organizations may purchase time on OSC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Accounts and Projects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Project</a:t>
            </a:r>
          </a:p>
          <a:p>
            <a:pPr lvl="1"/>
            <a:r>
              <a:rPr lang="en-US" dirty="0" smtClean="0"/>
              <a:t>Headed by a PI</a:t>
            </a:r>
          </a:p>
          <a:p>
            <a:pPr lvl="1"/>
            <a:r>
              <a:rPr lang="en-US" dirty="0" smtClean="0"/>
              <a:t>May include other users</a:t>
            </a:r>
          </a:p>
          <a:p>
            <a:pPr lvl="1"/>
            <a:r>
              <a:rPr lang="en-US" dirty="0" smtClean="0"/>
              <a:t>Basis for accounting at OSC</a:t>
            </a:r>
          </a:p>
          <a:p>
            <a:pPr lvl="1"/>
            <a:r>
              <a:rPr lang="en-US" dirty="0" smtClean="0"/>
              <a:t>Submit proposal for computing resources for a project</a:t>
            </a:r>
          </a:p>
          <a:p>
            <a:r>
              <a:rPr lang="en-US" dirty="0" smtClean="0"/>
              <a:t>Account</a:t>
            </a:r>
          </a:p>
          <a:p>
            <a:pPr lvl="1"/>
            <a:r>
              <a:rPr lang="en-US" dirty="0" smtClean="0"/>
              <a:t>Username and password to access HPC systems</a:t>
            </a:r>
          </a:p>
          <a:p>
            <a:pPr lvl="1"/>
            <a:r>
              <a:rPr lang="en-US" dirty="0" smtClean="0"/>
              <a:t>Each account associated with one project</a:t>
            </a:r>
          </a:p>
          <a:p>
            <a:pPr lvl="1"/>
            <a:r>
              <a:rPr lang="en-US" dirty="0" smtClean="0"/>
              <a:t>Each account used by one person (please!)</a:t>
            </a:r>
          </a:p>
          <a:p>
            <a:pPr lvl="1"/>
            <a:r>
              <a:rPr lang="en-US" dirty="0" smtClean="0"/>
              <a:t>If you work on multiple projects, you will have multiple accounts</a:t>
            </a:r>
          </a:p>
        </p:txBody>
      </p:sp>
    </p:spTree>
    <p:extLst>
      <p:ext uri="{BB962C8B-B14F-4D97-AF65-F5344CB8AC3E}">
        <p14:creationId xmlns:p14="http://schemas.microsoft.com/office/powerpoint/2010/main" val="20181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an </a:t>
            </a:r>
            <a:r>
              <a:rPr lang="en-US" dirty="0"/>
              <a:t>Account - </a:t>
            </a:r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www.osc.edu</a:t>
            </a:r>
            <a:r>
              <a:rPr lang="en-US" sz="2000" dirty="0">
                <a:hlinkClick r:id="rId2"/>
              </a:rPr>
              <a:t>/supercomputing/support/account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Startup grant</a:t>
            </a:r>
          </a:p>
          <a:p>
            <a:pPr lvl="1"/>
            <a:r>
              <a:rPr lang="en-US" dirty="0" smtClean="0"/>
              <a:t>One per PI per lifetime</a:t>
            </a:r>
          </a:p>
          <a:p>
            <a:pPr lvl="1"/>
            <a:r>
              <a:rPr lang="en-US" dirty="0" smtClean="0"/>
              <a:t>Provide contact info, institution, department</a:t>
            </a:r>
          </a:p>
          <a:p>
            <a:pPr lvl="1"/>
            <a:r>
              <a:rPr lang="en-US" dirty="0" smtClean="0"/>
              <a:t>5000 RUs</a:t>
            </a:r>
          </a:p>
          <a:p>
            <a:r>
              <a:rPr lang="en-US" dirty="0" smtClean="0"/>
              <a:t>Additional allocations for a project</a:t>
            </a:r>
          </a:p>
          <a:p>
            <a:pPr lvl="1"/>
            <a:r>
              <a:rPr lang="en-US" dirty="0" smtClean="0"/>
              <a:t>Submit a proposal for more RUs</a:t>
            </a:r>
          </a:p>
          <a:p>
            <a:pPr lvl="2"/>
            <a:r>
              <a:rPr lang="en-US" dirty="0" smtClean="0"/>
              <a:t>Standard:  10,000</a:t>
            </a:r>
          </a:p>
          <a:p>
            <a:pPr lvl="2"/>
            <a:r>
              <a:rPr lang="en-US" dirty="0" smtClean="0"/>
              <a:t>Major:  30,000</a:t>
            </a:r>
          </a:p>
          <a:p>
            <a:pPr lvl="2"/>
            <a:r>
              <a:rPr lang="en-US" dirty="0" smtClean="0"/>
              <a:t>Discovery:  &gt;30,000</a:t>
            </a:r>
          </a:p>
          <a:p>
            <a:pPr lvl="1"/>
            <a:r>
              <a:rPr lang="en-US" dirty="0" smtClean="0"/>
              <a:t>Peer-reviewed</a:t>
            </a:r>
          </a:p>
          <a:p>
            <a:pPr lvl="1"/>
            <a:r>
              <a:rPr lang="en-US" dirty="0" smtClean="0"/>
              <a:t>Grants awarded by Statewide Users Group (SUG)</a:t>
            </a:r>
          </a:p>
          <a:p>
            <a:r>
              <a:rPr lang="en-US" dirty="0" smtClean="0"/>
              <a:t>Classroom account</a:t>
            </a:r>
          </a:p>
        </p:txBody>
      </p:sp>
    </p:spTree>
    <p:extLst>
      <p:ext uri="{BB962C8B-B14F-4D97-AF65-F5344CB8AC3E}">
        <p14:creationId xmlns:p14="http://schemas.microsoft.com/office/powerpoint/2010/main" val="41038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Allocations and Charges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Charges are in terms of resource units</a:t>
            </a:r>
          </a:p>
          <a:p>
            <a:r>
              <a:rPr lang="en-US" dirty="0" smtClean="0"/>
              <a:t>Resource </a:t>
            </a:r>
            <a:r>
              <a:rPr lang="en-US" dirty="0"/>
              <a:t>units</a:t>
            </a:r>
          </a:p>
          <a:p>
            <a:pPr lvl="1"/>
            <a:r>
              <a:rPr lang="en-US" dirty="0"/>
              <a:t>1 resource unit (RU) = 10 CPU hours</a:t>
            </a:r>
          </a:p>
          <a:p>
            <a:pPr lvl="1"/>
            <a:r>
              <a:rPr lang="en-US" dirty="0"/>
              <a:t>CPU hour = walltime x (total # of cores requested)</a:t>
            </a:r>
          </a:p>
          <a:p>
            <a:r>
              <a:rPr lang="en-US" dirty="0" smtClean="0"/>
              <a:t>Project receives an allocation of RUs</a:t>
            </a:r>
          </a:p>
          <a:p>
            <a:r>
              <a:rPr lang="en-US" dirty="0" smtClean="0"/>
              <a:t>Jobs are charged to a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59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MyOSC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 for managing your identity at OSC</a:t>
            </a:r>
          </a:p>
          <a:p>
            <a:r>
              <a:rPr lang="en-US" dirty="0" smtClean="0"/>
              <a:t>Update your email</a:t>
            </a:r>
          </a:p>
          <a:p>
            <a:r>
              <a:rPr lang="en-US" dirty="0" smtClean="0"/>
              <a:t>Change your password</a:t>
            </a:r>
          </a:p>
          <a:p>
            <a:r>
              <a:rPr lang="en-US" dirty="0" smtClean="0"/>
              <a:t>Recover access to your account</a:t>
            </a:r>
          </a:p>
          <a:p>
            <a:r>
              <a:rPr lang="en-US" dirty="0" smtClean="0"/>
              <a:t>Change your shell</a:t>
            </a:r>
          </a:p>
          <a:p>
            <a:r>
              <a:rPr lang="en-US" dirty="0" smtClean="0"/>
              <a:t>And a lot more in the future</a:t>
            </a:r>
          </a:p>
          <a:p>
            <a:pPr lvl="1"/>
            <a:r>
              <a:rPr lang="en-US" dirty="0" smtClean="0"/>
              <a:t>Project reporting</a:t>
            </a:r>
          </a:p>
          <a:p>
            <a:pPr lvl="1"/>
            <a:r>
              <a:rPr lang="en-US" dirty="0" smtClean="0"/>
              <a:t>Authorized user management</a:t>
            </a:r>
          </a:p>
          <a:p>
            <a:pPr lvl="1"/>
            <a:r>
              <a:rPr lang="en-US" dirty="0" smtClean="0"/>
              <a:t>Requesting services (e.g. software access)</a:t>
            </a:r>
          </a:p>
        </p:txBody>
      </p:sp>
    </p:spTree>
    <p:extLst>
      <p:ext uri="{BB962C8B-B14F-4D97-AF65-F5344CB8AC3E}">
        <p14:creationId xmlns:p14="http://schemas.microsoft.com/office/powerpoint/2010/main" val="39866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your contact information current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my.osc.edu</a:t>
            </a:r>
            <a:r>
              <a:rPr lang="en-US" dirty="0" smtClean="0"/>
              <a:t> to manage your account details.</a:t>
            </a:r>
          </a:p>
          <a:p>
            <a:r>
              <a:rPr lang="en-US" dirty="0" smtClean="0"/>
              <a:t>If your student continues to use OSC after graduation, make sure email address is updated</a:t>
            </a:r>
          </a:p>
          <a:p>
            <a:pPr lvl="1"/>
            <a:r>
              <a:rPr lang="en-US" dirty="0" smtClean="0"/>
              <a:t>Acceptable if still collaborating with you</a:t>
            </a:r>
          </a:p>
          <a:p>
            <a:r>
              <a:rPr lang="en-US" dirty="0" smtClean="0"/>
              <a:t>May need to contact you about problems</a:t>
            </a:r>
          </a:p>
          <a:p>
            <a:r>
              <a:rPr lang="en-US" dirty="0" smtClean="0"/>
              <a:t>Will need to contact you about regular password changes</a:t>
            </a:r>
          </a:p>
          <a:p>
            <a:r>
              <a:rPr lang="en-US" dirty="0" smtClean="0"/>
              <a:t>You can opt out of routine notifications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system status on: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www.osc.edu/supercomputing</a:t>
            </a:r>
            <a:r>
              <a:rPr lang="en-US" dirty="0" smtClean="0"/>
              <a:t> (bottom of page)</a:t>
            </a:r>
          </a:p>
          <a:p>
            <a:pPr lvl="1"/>
            <a:r>
              <a:rPr lang="en-US" dirty="0" smtClean="0"/>
              <a:t>Message of the day (/etc/motd) – displayed at login</a:t>
            </a:r>
          </a:p>
          <a:p>
            <a:pPr lvl="1"/>
            <a:r>
              <a:rPr lang="en-US" dirty="0"/>
              <a:t>Twitter:  @HPCnotices</a:t>
            </a:r>
          </a:p>
          <a:p>
            <a:pPr lvl="1"/>
            <a:r>
              <a:rPr lang="en-US" dirty="0" smtClean="0"/>
              <a:t>Email for major outages or problems</a:t>
            </a:r>
          </a:p>
          <a:p>
            <a:r>
              <a:rPr lang="en-US" dirty="0" smtClean="0"/>
              <a:t>Scheduled downtimes</a:t>
            </a:r>
          </a:p>
          <a:p>
            <a:pPr lvl="1"/>
            <a:r>
              <a:rPr lang="en-US" dirty="0" smtClean="0"/>
              <a:t>Quarterly maintenance – one day outage</a:t>
            </a:r>
          </a:p>
          <a:p>
            <a:pPr lvl="1"/>
            <a:r>
              <a:rPr lang="en-US" dirty="0" smtClean="0"/>
              <a:t>Next one is August 18 </a:t>
            </a:r>
          </a:p>
          <a:p>
            <a:pPr lvl="1"/>
            <a:r>
              <a:rPr lang="en-US" dirty="0" smtClean="0"/>
              <a:t>Jobs held for up to two weeks prior</a:t>
            </a:r>
          </a:p>
        </p:txBody>
      </p:sp>
    </p:spTree>
    <p:extLst>
      <p:ext uri="{BB962C8B-B14F-4D97-AF65-F5344CB8AC3E}">
        <p14:creationId xmlns:p14="http://schemas.microsoft.com/office/powerpoint/2010/main" val="353500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Users Group (SUG)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Statewide Users Group (SUG) </a:t>
            </a:r>
            <a:r>
              <a:rPr lang="en-US" dirty="0" smtClean="0"/>
              <a:t>is made up of OSC users</a:t>
            </a:r>
          </a:p>
          <a:p>
            <a:pPr lvl="1"/>
            <a:r>
              <a:rPr lang="en-US" dirty="0" smtClean="0"/>
              <a:t>Provides program </a:t>
            </a:r>
            <a:r>
              <a:rPr lang="en-US" dirty="0"/>
              <a:t>and policy </a:t>
            </a:r>
            <a:r>
              <a:rPr lang="en-US" dirty="0" smtClean="0"/>
              <a:t>advice to OSC</a:t>
            </a:r>
          </a:p>
          <a:p>
            <a:pPr lvl="1"/>
            <a:r>
              <a:rPr lang="en-US" dirty="0" smtClean="0"/>
              <a:t>Meets twice a year</a:t>
            </a:r>
          </a:p>
          <a:p>
            <a:pPr lvl="1"/>
            <a:r>
              <a:rPr lang="en-US" dirty="0" smtClean="0"/>
              <a:t>Headed by a chairperson elected yearly</a:t>
            </a:r>
          </a:p>
          <a:p>
            <a:r>
              <a:rPr lang="en-US" dirty="0" smtClean="0"/>
              <a:t>Standing committees</a:t>
            </a:r>
          </a:p>
          <a:p>
            <a:pPr lvl="1"/>
            <a:r>
              <a:rPr lang="en-US" dirty="0" smtClean="0"/>
              <a:t>Allocations</a:t>
            </a:r>
          </a:p>
          <a:p>
            <a:pPr lvl="1"/>
            <a:r>
              <a:rPr lang="en-US" dirty="0" smtClean="0"/>
              <a:t>Software and Activities</a:t>
            </a:r>
          </a:p>
          <a:p>
            <a:pPr lvl="1"/>
            <a:r>
              <a:rPr lang="en-US" dirty="0" smtClean="0"/>
              <a:t>Hardware and Operations</a:t>
            </a:r>
          </a:p>
          <a:p>
            <a:r>
              <a:rPr lang="en-US" dirty="0" smtClean="0"/>
              <a:t>Get involved!</a:t>
            </a:r>
          </a:p>
          <a:p>
            <a:pPr lvl="1"/>
            <a:r>
              <a:rPr lang="en-US" dirty="0" smtClean="0"/>
              <a:t>Next meeting is October 6th in Columbus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9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Citing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cite OSC in your publications: </a:t>
            </a:r>
          </a:p>
          <a:p>
            <a:pPr lvl="1"/>
            <a:r>
              <a:rPr lang="en-US" dirty="0" smtClean="0"/>
              <a:t>Details at </a:t>
            </a:r>
            <a:r>
              <a:rPr lang="en-US" dirty="0" err="1" smtClean="0"/>
              <a:t>www.osc.edu</a:t>
            </a:r>
            <a:r>
              <a:rPr lang="en-US" dirty="0" smtClean="0"/>
              <a:t>/citation</a:t>
            </a:r>
          </a:p>
          <a:p>
            <a:r>
              <a:rPr lang="en-US" dirty="0" smtClean="0"/>
              <a:t>These </a:t>
            </a:r>
            <a:r>
              <a:rPr lang="en-US" dirty="0"/>
              <a:t>publications should be reported to </a:t>
            </a:r>
            <a:r>
              <a:rPr lang="en-US" dirty="0" smtClean="0"/>
              <a:t>OSC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 at OSC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0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national_network_reach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10146" r="676"/>
          <a:stretch/>
        </p:blipFill>
        <p:spPr>
          <a:xfrm>
            <a:off x="25400" y="838203"/>
            <a:ext cx="9134826" cy="574698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77800"/>
            <a:ext cx="8229600" cy="655638"/>
          </a:xfrm>
        </p:spPr>
        <p:txBody>
          <a:bodyPr/>
          <a:lstStyle/>
          <a:p>
            <a:r>
              <a:rPr lang="en-US" dirty="0" smtClean="0"/>
              <a:t>Ohio Innovates with the World</a:t>
            </a:r>
            <a:endParaRPr lang="en-US" dirty="0"/>
          </a:p>
        </p:txBody>
      </p:sp>
      <p:pic>
        <p:nvPicPr>
          <p:cNvPr id="11" name="Picture 10" descr="Map_100gbps_lighti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1" y="2400300"/>
            <a:ext cx="1648271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3657600"/>
            <a:ext cx="1371600" cy="338532"/>
          </a:xfrm>
          <a:prstGeom prst="rect">
            <a:avLst/>
          </a:prstGeom>
          <a:solidFill>
            <a:srgbClr val="BB0000"/>
          </a:solidFill>
        </p:spPr>
        <p:txBody>
          <a:bodyPr wrap="square" lIns="91417" tIns="45709" rIns="91417" bIns="45709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Bangladesh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4200" y="2590800"/>
            <a:ext cx="762000" cy="338532"/>
          </a:xfrm>
          <a:prstGeom prst="rect">
            <a:avLst/>
          </a:prstGeom>
          <a:solidFill>
            <a:srgbClr val="BB0000"/>
          </a:solidFill>
        </p:spPr>
        <p:txBody>
          <a:bodyPr wrap="square" lIns="91417" tIns="45709" rIns="91417" bIns="45709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CERN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38800" y="4572000"/>
            <a:ext cx="1219200" cy="338532"/>
          </a:xfrm>
          <a:prstGeom prst="rect">
            <a:avLst/>
          </a:prstGeom>
          <a:solidFill>
            <a:srgbClr val="BB0000"/>
          </a:solidFill>
        </p:spPr>
        <p:txBody>
          <a:bodyPr wrap="square" lIns="91417" tIns="45709" rIns="91417" bIns="45709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Sao Paulo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301750" y="3302000"/>
            <a:ext cx="3276600" cy="609600"/>
          </a:xfrm>
          <a:prstGeom prst="straightConnector1">
            <a:avLst/>
          </a:prstGeom>
          <a:ln w="38100" cmpd="sng">
            <a:solidFill>
              <a:srgbClr val="BB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21" idx="1"/>
          </p:cNvCxnSpPr>
          <p:nvPr/>
        </p:nvCxnSpPr>
        <p:spPr>
          <a:xfrm flipV="1">
            <a:off x="4572000" y="2760066"/>
            <a:ext cx="2362200" cy="516543"/>
          </a:xfrm>
          <a:prstGeom prst="straightConnector1">
            <a:avLst/>
          </a:prstGeom>
          <a:ln w="38100" cmpd="sng">
            <a:solidFill>
              <a:srgbClr val="BB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572000" y="3276600"/>
            <a:ext cx="1066800" cy="1295400"/>
          </a:xfrm>
          <a:prstGeom prst="straightConnector1">
            <a:avLst/>
          </a:prstGeom>
          <a:ln w="38100" cmpd="sng">
            <a:solidFill>
              <a:srgbClr val="BB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interne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704" y="381000"/>
            <a:ext cx="97104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Owens Performance Increase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474270"/>
              </p:ext>
            </p:extLst>
          </p:nvPr>
        </p:nvGraphicFramePr>
        <p:xfrm>
          <a:off x="457200" y="1600200"/>
          <a:ext cx="8229600" cy="3906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846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100937"/>
              </p:ext>
            </p:extLst>
          </p:nvPr>
        </p:nvGraphicFramePr>
        <p:xfrm>
          <a:off x="156000" y="1556132"/>
          <a:ext cx="7094300" cy="424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0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59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96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56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19187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61939" marR="61939" marT="41293" marB="41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Owens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rgbClr val="FFFFFF"/>
                          </a:solidFill>
                        </a:rPr>
                        <a:t>(2016)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Ruby</a:t>
                      </a:r>
                      <a:r>
                        <a:rPr lang="en-US" sz="2400" b="0" baseline="0" dirty="0" smtClean="0">
                          <a:solidFill>
                            <a:srgbClr val="FFFFFF"/>
                          </a:solidFill>
                        </a:rPr>
                        <a:t> (2014)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Oakley (2012)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Theoretical Performance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~750 TF</a:t>
                      </a: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~144 TF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~154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TF</a:t>
                      </a:r>
                      <a:endParaRPr lang="en-US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# Nodes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~820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240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692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09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# CPU Cores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~23,500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4800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8304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Total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Memory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~120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~15.3 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~33.4 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Memory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per Core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&gt;5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3.2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Interconnect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EDR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FDR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/EN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QDR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0" y="456900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480"/>
            <a:r>
              <a:rPr lang="en-US" dirty="0" smtClean="0">
                <a:solidFill>
                  <a:srgbClr val="FFFFFF"/>
                </a:solidFill>
              </a:rPr>
              <a:t>System Configurations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830" t="9995" r="15904" b="25897"/>
          <a:stretch/>
        </p:blipFill>
        <p:spPr>
          <a:xfrm>
            <a:off x="7386006" y="1556132"/>
            <a:ext cx="1624870" cy="221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1456" t="2971" r="127" b="49672"/>
          <a:stretch/>
        </p:blipFill>
        <p:spPr>
          <a:xfrm>
            <a:off x="7386006" y="4210073"/>
            <a:ext cx="1706750" cy="1958985"/>
          </a:xfrm>
          <a:prstGeom prst="rect">
            <a:avLst/>
          </a:prstGeom>
        </p:spPr>
      </p:pic>
      <p:pic>
        <p:nvPicPr>
          <p:cNvPr id="2" name="Picture 1" descr="22e5e24b-7c3d-4737-a557-014f1b5954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112539"/>
            <a:ext cx="1816100" cy="12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1987"/>
            <a:ext cx="8075401" cy="5331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Cluster 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66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4953000" y="3856524"/>
            <a:ext cx="3810000" cy="2057400"/>
          </a:xfrm>
          <a:prstGeom prst="roundRect">
            <a:avLst>
              <a:gd name="adj" fmla="val 12068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7" tIns="45709" rIns="91417" bIns="45709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 File </a:t>
            </a:r>
            <a:r>
              <a:rPr lang="en-US" dirty="0" smtClean="0"/>
              <a:t>Space and Network Information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Scratch – DDN GPFS</a:t>
            </a:r>
          </a:p>
          <a:p>
            <a:pPr lvl="1"/>
            <a:r>
              <a:rPr lang="en-US" sz="1800" dirty="0"/>
              <a:t>1 PB (~570 TB today)</a:t>
            </a:r>
          </a:p>
          <a:p>
            <a:pPr lvl="1"/>
            <a:r>
              <a:rPr lang="en-US" sz="1800" dirty="0"/>
              <a:t>40-50 GB/s peak performance (~10 GB/s today)</a:t>
            </a:r>
          </a:p>
          <a:p>
            <a:pPr lvl="1"/>
            <a:endParaRPr lang="en-US" sz="1800" dirty="0"/>
          </a:p>
          <a:p>
            <a:r>
              <a:rPr lang="en-US" sz="2000" dirty="0"/>
              <a:t>Project – DDN GPFS </a:t>
            </a:r>
          </a:p>
          <a:p>
            <a:pPr lvl="1"/>
            <a:r>
              <a:rPr lang="en-US" sz="1800" dirty="0"/>
              <a:t>3.4 PB usable space (~1.1 PB today)</a:t>
            </a:r>
          </a:p>
          <a:p>
            <a:pPr lvl="1"/>
            <a:r>
              <a:rPr lang="en-US" sz="1800" dirty="0"/>
              <a:t>40-50 GB/s peak performance (8-9 GB/s today)</a:t>
            </a:r>
          </a:p>
          <a:p>
            <a:pPr marL="342815" lvl="1" indent="-342815">
              <a:buFont typeface="Arial"/>
              <a:buChar char="•"/>
            </a:pPr>
            <a:endParaRPr lang="en-US" sz="2000" b="1" dirty="0"/>
          </a:p>
          <a:p>
            <a:pPr marL="342815" lvl="1" indent="-342815">
              <a:buFont typeface="Arial"/>
              <a:buChar char="•"/>
            </a:pPr>
            <a:r>
              <a:rPr lang="en-US" sz="2000" b="1" dirty="0"/>
              <a:t>Expected </a:t>
            </a:r>
            <a:r>
              <a:rPr lang="en-US" sz="2000" b="1" dirty="0" smtClean="0"/>
              <a:t>July 13th</a:t>
            </a:r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Home Directory Space / (Net App) NFS</a:t>
            </a:r>
          </a:p>
          <a:p>
            <a:pPr lvl="1"/>
            <a:r>
              <a:rPr lang="en-US" sz="1800" b="1" dirty="0"/>
              <a:t>New system online in May</a:t>
            </a:r>
          </a:p>
          <a:p>
            <a:pPr lvl="1"/>
            <a:r>
              <a:rPr lang="en-US" sz="1800" dirty="0"/>
              <a:t>~900 TB usable (Disk) (~300 TB </a:t>
            </a:r>
            <a:r>
              <a:rPr lang="en-US" sz="1800" dirty="0" smtClean="0"/>
              <a:t>previously)</a:t>
            </a:r>
            <a:endParaRPr lang="en-US" sz="1800" dirty="0"/>
          </a:p>
          <a:p>
            <a:pPr lvl="1"/>
            <a:r>
              <a:rPr lang="en-US" sz="1800" dirty="0"/>
              <a:t>Allocated to each user, 500 GB quota limit</a:t>
            </a:r>
          </a:p>
          <a:p>
            <a:endParaRPr lang="en-US" sz="20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953000" y="3856524"/>
            <a:ext cx="3810000" cy="198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Mass Storage Update</a:t>
            </a:r>
          </a:p>
          <a:p>
            <a:pPr marL="285680" indent="-17458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cs typeface="Arial"/>
              </a:rPr>
              <a:t>&gt;5 Petabytes (PBs) of usable disk</a:t>
            </a:r>
          </a:p>
          <a:p>
            <a:pPr marL="285680" indent="-17458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cs typeface="Arial"/>
              </a:rPr>
              <a:t>3.4 PB Project storage</a:t>
            </a:r>
          </a:p>
          <a:p>
            <a:pPr marL="285680" indent="-17458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cs typeface="Arial"/>
              </a:rPr>
              <a:t>1 PB Scratch space available</a:t>
            </a:r>
          </a:p>
          <a:p>
            <a:pPr marL="285680" indent="-174580">
              <a:lnSpc>
                <a:spcPct val="110000"/>
              </a:lnSpc>
              <a:buFont typeface="Arial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cs typeface="Arial"/>
              </a:rPr>
              <a:t>1.8 PBs tape – will be expanded</a:t>
            </a:r>
          </a:p>
        </p:txBody>
      </p:sp>
    </p:spTree>
    <p:extLst>
      <p:ext uri="{BB962C8B-B14F-4D97-AF65-F5344CB8AC3E}">
        <p14:creationId xmlns:p14="http://schemas.microsoft.com/office/powerpoint/2010/main" val="406053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22" y="542067"/>
            <a:ext cx="5486400" cy="566738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633"/>
          <a:stretch/>
        </p:blipFill>
        <p:spPr>
          <a:xfrm>
            <a:off x="0" y="3547535"/>
            <a:ext cx="9144000" cy="253110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916159" y="1108805"/>
            <a:ext cx="4096999" cy="1613170"/>
          </a:xfrm>
          <a:prstGeom prst="rect">
            <a:avLst/>
          </a:prstGeom>
          <a:ln>
            <a:noFill/>
          </a:ln>
        </p:spPr>
        <p:txBody>
          <a:bodyPr vert="horz" lIns="91417" tIns="45709" rIns="91417" bIns="4570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333333"/>
                </a:solidFill>
              </a:rPr>
              <a:t>Kate Cahill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Education &amp; Training Specialist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Ohio Supercomputer Center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kcahill@osc.edu</a:t>
            </a:r>
            <a:endParaRPr lang="en-US" sz="20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2"/>
          </p:nvPr>
        </p:nvSpPr>
        <p:spPr>
          <a:xfrm>
            <a:off x="5457879" y="1685960"/>
            <a:ext cx="3539536" cy="1036016"/>
          </a:xfrm>
        </p:spPr>
        <p:txBody>
          <a:bodyPr/>
          <a:lstStyle/>
          <a:p>
            <a:pPr>
              <a:tabLst>
                <a:tab pos="4113773" algn="l"/>
              </a:tabLst>
            </a:pPr>
            <a:r>
              <a:rPr lang="en-US" sz="2000" dirty="0"/>
              <a:t>1224 Kinnear Road</a:t>
            </a:r>
            <a:br>
              <a:rPr lang="en-US" sz="2000" dirty="0"/>
            </a:br>
            <a:r>
              <a:rPr lang="en-US" sz="2000" dirty="0"/>
              <a:t>Columbus, OH 43212</a:t>
            </a:r>
            <a:br>
              <a:rPr lang="en-US" sz="2000" dirty="0"/>
            </a:br>
            <a:r>
              <a:rPr lang="en-US" sz="2000" dirty="0"/>
              <a:t>Phone: (614) 292-9623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1247" y="2840566"/>
            <a:ext cx="3432118" cy="567266"/>
            <a:chOff x="5350935" y="2840553"/>
            <a:chExt cx="3432118" cy="567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935" y="2840553"/>
              <a:ext cx="567266" cy="567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18201" y="2960986"/>
              <a:ext cx="2864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ohiosupercomputerctr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9293" y="2797555"/>
            <a:ext cx="3638438" cy="622286"/>
            <a:chOff x="875821" y="2797552"/>
            <a:chExt cx="3638438" cy="622286"/>
          </a:xfrm>
        </p:grpSpPr>
        <p:pic>
          <p:nvPicPr>
            <p:cNvPr id="10" name="Picture 9" descr="Face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21" y="2797552"/>
              <a:ext cx="636298" cy="6222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18540" y="2964388"/>
              <a:ext cx="30957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ohiosupercomputercenter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5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Environment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0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Environment Topics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Connecting to the clusters</a:t>
            </a:r>
          </a:p>
          <a:p>
            <a:r>
              <a:rPr lang="en-US" dirty="0" smtClean="0"/>
              <a:t>Transferring Files</a:t>
            </a:r>
          </a:p>
          <a:p>
            <a:r>
              <a:rPr lang="en-US" dirty="0" smtClean="0"/>
              <a:t>Accessing installed software</a:t>
            </a:r>
          </a:p>
          <a:p>
            <a:r>
              <a:rPr lang="en-US" dirty="0" smtClean="0"/>
              <a:t>Managing file permissions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02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Linux Operating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smtClean="0"/>
              <a:t>UNIX-like</a:t>
            </a:r>
            <a:r>
              <a:rPr lang="en-US" dirty="0"/>
              <a:t>”</a:t>
            </a:r>
          </a:p>
          <a:p>
            <a:r>
              <a:rPr lang="en-US" dirty="0"/>
              <a:t>Widely used in HPC</a:t>
            </a:r>
          </a:p>
          <a:p>
            <a:r>
              <a:rPr lang="en-US" dirty="0"/>
              <a:t>Mostly command-line</a:t>
            </a:r>
          </a:p>
          <a:p>
            <a:r>
              <a:rPr lang="en-US" dirty="0"/>
              <a:t>Choice of shells (bash is default)</a:t>
            </a:r>
          </a:p>
          <a:p>
            <a:r>
              <a:rPr lang="en-US" dirty="0" smtClean="0"/>
              <a:t>Freely distributable, open-source software</a:t>
            </a:r>
          </a:p>
          <a:p>
            <a:r>
              <a:rPr lang="en-US" dirty="0" smtClean="0"/>
              <a:t>Tutorials available</a:t>
            </a:r>
          </a:p>
          <a:p>
            <a:r>
              <a:rPr lang="en-US" dirty="0" smtClean="0">
                <a:hlinkClick r:id="rId2"/>
              </a:rPr>
              <a:t>www.linux.org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the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 to OSC machines using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dirty="0" smtClean="0"/>
              <a:t> (secure shell)</a:t>
            </a:r>
          </a:p>
          <a:p>
            <a:pPr lvl="1"/>
            <a:r>
              <a:rPr lang="en-US" dirty="0" smtClean="0"/>
              <a:t>From a Linux/UNIX machine </a:t>
            </a:r>
            <a:r>
              <a:rPr lang="en-US" dirty="0"/>
              <a:t>:  </a:t>
            </a:r>
            <a:r>
              <a:rPr lang="en-US" dirty="0" smtClean="0"/>
              <a:t>At prompt, enter</a:t>
            </a:r>
          </a:p>
          <a:p>
            <a:pPr marL="914172" lvl="2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ssh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@oakley.osc.edu</a:t>
            </a:r>
            <a:r>
              <a:rPr lang="en-US" dirty="0" smtClean="0"/>
              <a:t> </a:t>
            </a:r>
          </a:p>
          <a:p>
            <a:pPr marL="914172" lvl="2" indent="0">
              <a:buNone/>
            </a:pPr>
            <a:r>
              <a:rPr lang="en-US" b="1" dirty="0" err="1"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@ruby.osc.edu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From a Mac:  Enter </a:t>
            </a:r>
            <a:r>
              <a:rPr lang="en-US" b="1" dirty="0">
                <a:latin typeface="Courier New" pitchFamily="49" charset="0"/>
              </a:rPr>
              <a:t>ssh</a:t>
            </a:r>
            <a:r>
              <a:rPr lang="en-US" dirty="0" smtClean="0"/>
              <a:t> command in TERMINAL window</a:t>
            </a:r>
          </a:p>
          <a:p>
            <a:pPr lvl="1"/>
            <a:r>
              <a:rPr lang="en-US" dirty="0" smtClean="0"/>
              <a:t>From Windows:  </a:t>
            </a:r>
            <a:r>
              <a:rPr lang="en-US" b="1" dirty="0">
                <a:latin typeface="Courier New" pitchFamily="49" charset="0"/>
              </a:rPr>
              <a:t>ssh</a:t>
            </a:r>
            <a:r>
              <a:rPr lang="en-US" dirty="0" smtClean="0"/>
              <a:t> client software needed</a:t>
            </a:r>
          </a:p>
          <a:p>
            <a:pPr lvl="2"/>
            <a:r>
              <a:rPr lang="en-US" dirty="0" smtClean="0"/>
              <a:t>Both commercial and free versions are available</a:t>
            </a:r>
          </a:p>
          <a:p>
            <a:r>
              <a:rPr lang="en-US" dirty="0" smtClean="0"/>
              <a:t>New:  Connect using OnDemand portal (web-based)</a:t>
            </a:r>
          </a:p>
        </p:txBody>
      </p:sp>
    </p:spTree>
    <p:extLst>
      <p:ext uri="{BB962C8B-B14F-4D97-AF65-F5344CB8AC3E}">
        <p14:creationId xmlns:p14="http://schemas.microsoft.com/office/powerpoint/2010/main" val="16797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an OSC Cluster with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Programs on the cluster can have </a:t>
            </a:r>
            <a:r>
              <a:rPr lang="en-US" dirty="0"/>
              <a:t>an X-based </a:t>
            </a:r>
            <a:r>
              <a:rPr lang="en-US" dirty="0" smtClean="0"/>
              <a:t>GUI</a:t>
            </a:r>
          </a:p>
          <a:p>
            <a:pPr lvl="1"/>
            <a:r>
              <a:rPr lang="en-US" dirty="0" smtClean="0"/>
              <a:t>Display graphics on your computer</a:t>
            </a:r>
          </a:p>
          <a:p>
            <a:r>
              <a:rPr lang="en-US" dirty="0" smtClean="0"/>
              <a:t>Linux/UNIX and Mac: 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-X</a:t>
            </a:r>
            <a:r>
              <a:rPr lang="en-US" dirty="0" smtClean="0"/>
              <a:t> flag</a:t>
            </a:r>
          </a:p>
          <a:p>
            <a:pPr marL="457085" lvl="1" indent="0">
              <a:buNone/>
            </a:pPr>
            <a:r>
              <a:rPr lang="en-US" sz="2800" b="1" dirty="0">
                <a:latin typeface="Courier New" pitchFamily="49" charset="0"/>
                <a:cs typeface="Courier New" pitchFamily="49" charset="0"/>
              </a:rPr>
              <a:t>ssh -X </a:t>
            </a:r>
            <a:r>
              <a:rPr lang="en-US" sz="2800" b="1" i="1" dirty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@oakley.osc.edu</a:t>
            </a:r>
            <a:endParaRPr lang="en-US" dirty="0" smtClean="0"/>
          </a:p>
          <a:p>
            <a:r>
              <a:rPr lang="en-US" dirty="0" smtClean="0"/>
              <a:t>Windows:  Need extra software</a:t>
            </a:r>
          </a:p>
          <a:p>
            <a:pPr lvl="1"/>
            <a:r>
              <a:rPr lang="en-US" dirty="0"/>
              <a:t>Both commercial and free versions are available</a:t>
            </a:r>
          </a:p>
          <a:p>
            <a:pPr lvl="1"/>
            <a:r>
              <a:rPr lang="en-US" dirty="0" smtClean="0"/>
              <a:t>Configure your ssh client to tunnel or forward X11</a:t>
            </a:r>
          </a:p>
          <a:p>
            <a:r>
              <a:rPr lang="en-US" dirty="0" smtClean="0"/>
              <a:t>Primarily used with programs on login node</a:t>
            </a:r>
          </a:p>
          <a:p>
            <a:pPr lvl="1"/>
            <a:r>
              <a:rPr lang="en-US" dirty="0" smtClean="0"/>
              <a:t>Can also use with interactive batch jobs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9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Founded in 1987</a:t>
            </a:r>
          </a:p>
          <a:p>
            <a:r>
              <a:rPr lang="en-US" dirty="0" smtClean="0"/>
              <a:t>Statewide </a:t>
            </a:r>
            <a:r>
              <a:rPr lang="en-US" dirty="0"/>
              <a:t>resource for all universities in </a:t>
            </a:r>
            <a:r>
              <a:rPr lang="en-US" dirty="0" smtClean="0"/>
              <a:t>Ohio</a:t>
            </a:r>
            <a:endParaRPr lang="en-US" dirty="0"/>
          </a:p>
          <a:p>
            <a:pPr lvl="1"/>
            <a:r>
              <a:rPr lang="en-US" dirty="0"/>
              <a:t>high performance computing </a:t>
            </a:r>
            <a:r>
              <a:rPr lang="en-US" dirty="0" smtClean="0"/>
              <a:t>services</a:t>
            </a:r>
          </a:p>
          <a:p>
            <a:pPr lvl="1"/>
            <a:r>
              <a:rPr lang="en-US" dirty="0" smtClean="0"/>
              <a:t>computational science expertise</a:t>
            </a:r>
          </a:p>
          <a:p>
            <a:pPr lvl="1"/>
            <a:r>
              <a:rPr lang="en-US" dirty="0" smtClean="0"/>
              <a:t>“ … propel </a:t>
            </a:r>
            <a:r>
              <a:rPr lang="en-US" dirty="0"/>
              <a:t>Ohio's research universities and private industry </a:t>
            </a:r>
            <a:r>
              <a:rPr lang="en-US" dirty="0" smtClean="0"/>
              <a:t>to </a:t>
            </a:r>
            <a:r>
              <a:rPr lang="en-US" dirty="0"/>
              <a:t>the forefront of </a:t>
            </a:r>
            <a:r>
              <a:rPr lang="en-US" dirty="0" smtClean="0"/>
              <a:t>computational based research.”</a:t>
            </a:r>
          </a:p>
          <a:p>
            <a:r>
              <a:rPr lang="en-US" dirty="0" smtClean="0"/>
              <a:t>Funded </a:t>
            </a:r>
            <a:r>
              <a:rPr lang="en-US" dirty="0"/>
              <a:t>through the Ohio </a:t>
            </a:r>
            <a:r>
              <a:rPr lang="en-US" dirty="0" smtClean="0"/>
              <a:t>Department of Higher Education</a:t>
            </a:r>
          </a:p>
          <a:p>
            <a:r>
              <a:rPr lang="en-US" dirty="0"/>
              <a:t>Reports to the Chancellor</a:t>
            </a:r>
          </a:p>
          <a:p>
            <a:r>
              <a:rPr lang="en-US" dirty="0" smtClean="0"/>
              <a:t>Located on OSU’s west campus</a:t>
            </a:r>
          </a:p>
          <a:p>
            <a:r>
              <a:rPr lang="en-US" dirty="0"/>
              <a:t>Fiscal agent is OSU</a:t>
            </a:r>
          </a:p>
        </p:txBody>
      </p:sp>
    </p:spTree>
    <p:extLst>
      <p:ext uri="{BB962C8B-B14F-4D97-AF65-F5344CB8AC3E}">
        <p14:creationId xmlns:p14="http://schemas.microsoft.com/office/powerpoint/2010/main" val="379882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</a:t>
            </a:r>
            <a:r>
              <a:rPr lang="en-US" dirty="0" err="1" smtClean="0"/>
              <a:t>OnDemand</a:t>
            </a:r>
            <a:r>
              <a:rPr lang="en-US" dirty="0" smtClean="0"/>
              <a:t>  </a:t>
            </a:r>
            <a:r>
              <a:rPr lang="en-US" u="sng" dirty="0" smtClean="0">
                <a:solidFill>
                  <a:srgbClr val="0000FF"/>
                </a:solidFill>
              </a:rPr>
              <a:t>ondemand3.osc.edu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1:  User Interface</a:t>
            </a:r>
          </a:p>
          <a:p>
            <a:pPr lvl="1"/>
            <a:r>
              <a:rPr lang="en-US" dirty="0" smtClean="0"/>
              <a:t>Web based</a:t>
            </a:r>
          </a:p>
          <a:p>
            <a:pPr lvl="2"/>
            <a:r>
              <a:rPr lang="en-US" dirty="0" smtClean="0"/>
              <a:t>Usable from computers, tablets, smartphones</a:t>
            </a:r>
          </a:p>
          <a:p>
            <a:pPr lvl="2"/>
            <a:r>
              <a:rPr lang="en-US" dirty="0" smtClean="0"/>
              <a:t>Zero installation</a:t>
            </a:r>
          </a:p>
          <a:p>
            <a:pPr lvl="1"/>
            <a:r>
              <a:rPr lang="en-US" dirty="0" smtClean="0"/>
              <a:t>Single point of entry </a:t>
            </a:r>
          </a:p>
          <a:p>
            <a:pPr lvl="2"/>
            <a:r>
              <a:rPr lang="en-US" dirty="0" smtClean="0"/>
              <a:t>User needs three things</a:t>
            </a:r>
          </a:p>
          <a:p>
            <a:pPr lvl="3"/>
            <a:r>
              <a:rPr lang="en-US" dirty="0" smtClean="0"/>
              <a:t>ondemand.osc.edu </a:t>
            </a:r>
          </a:p>
          <a:p>
            <a:pPr lvl="3"/>
            <a:r>
              <a:rPr lang="en-US" dirty="0" smtClean="0"/>
              <a:t>OSC Username </a:t>
            </a:r>
          </a:p>
          <a:p>
            <a:pPr lvl="3"/>
            <a:r>
              <a:rPr lang="en-US" dirty="0" smtClean="0"/>
              <a:t>OSC Password </a:t>
            </a:r>
          </a:p>
          <a:p>
            <a:pPr lvl="2"/>
            <a:r>
              <a:rPr lang="en-US" dirty="0" smtClean="0"/>
              <a:t>Connected to all resources at OSC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2:  Interactive Services</a:t>
            </a:r>
          </a:p>
          <a:p>
            <a:pPr lvl="1"/>
            <a:r>
              <a:rPr lang="en-US" dirty="0" smtClean="0"/>
              <a:t>File Access</a:t>
            </a:r>
          </a:p>
          <a:p>
            <a:pPr lvl="1"/>
            <a:r>
              <a:rPr lang="en-US" dirty="0" smtClean="0"/>
              <a:t>Job Management</a:t>
            </a:r>
          </a:p>
          <a:p>
            <a:pPr lvl="1"/>
            <a:r>
              <a:rPr lang="en-US" dirty="0" smtClean="0"/>
              <a:t>Visualization Apps</a:t>
            </a:r>
          </a:p>
          <a:p>
            <a:pPr lvl="2"/>
            <a:r>
              <a:rPr lang="en-US" dirty="0" smtClean="0"/>
              <a:t>Desktop access</a:t>
            </a:r>
          </a:p>
          <a:p>
            <a:pPr lvl="2"/>
            <a:r>
              <a:rPr lang="en-US" dirty="0" smtClean="0"/>
              <a:t>Single-click apps (Abaqus, Ansys, Comsol, Paraview)</a:t>
            </a:r>
          </a:p>
          <a:p>
            <a:pPr lvl="1"/>
            <a:r>
              <a:rPr lang="en-US" dirty="0" smtClean="0"/>
              <a:t>Terminal Access</a:t>
            </a:r>
          </a:p>
        </p:txBody>
      </p:sp>
    </p:spTree>
    <p:extLst>
      <p:ext uri="{BB962C8B-B14F-4D97-AF65-F5344CB8AC3E}">
        <p14:creationId xmlns:p14="http://schemas.microsoft.com/office/powerpoint/2010/main" val="22289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pen Oakley Deskto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93700"/>
            <a:ext cx="8635458" cy="31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81592" y="1111202"/>
            <a:ext cx="3382822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endParaRPr lang="en-US" dirty="0"/>
          </a:p>
        </p:txBody>
      </p:sp>
      <p:pic>
        <p:nvPicPr>
          <p:cNvPr id="34" name="Picture 33" descr="ystem Statu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2" y="3530600"/>
            <a:ext cx="8488764" cy="223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77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Transferring Files to and from the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file transfers to and from OSC machines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sftp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scp</a:t>
            </a:r>
            <a:endParaRPr lang="en-US" dirty="0"/>
          </a:p>
          <a:p>
            <a:pPr lvl="1"/>
            <a:r>
              <a:rPr lang="en-US" dirty="0" smtClean="0"/>
              <a:t>Linux and Mac have them built in</a:t>
            </a:r>
          </a:p>
          <a:p>
            <a:pPr lvl="1"/>
            <a:r>
              <a:rPr lang="en-US" dirty="0" smtClean="0"/>
              <a:t>Windows needs extra software - </a:t>
            </a:r>
            <a:r>
              <a:rPr lang="en-US" dirty="0" err="1" smtClean="0"/>
              <a:t>FileZilla</a:t>
            </a:r>
            <a:endParaRPr lang="en-US" dirty="0" smtClean="0"/>
          </a:p>
          <a:p>
            <a:r>
              <a:rPr lang="en-US" dirty="0" smtClean="0"/>
              <a:t>For small files, connect to login node</a:t>
            </a:r>
          </a:p>
          <a:p>
            <a:pPr marL="457085" lvl="1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oakley.osc.edu</a:t>
            </a:r>
          </a:p>
          <a:p>
            <a:r>
              <a:rPr lang="en-US" dirty="0" smtClean="0"/>
              <a:t>For large files, transfer may fail due to shell limits</a:t>
            </a:r>
          </a:p>
          <a:p>
            <a:pPr lvl="1"/>
            <a:r>
              <a:rPr lang="en-US" dirty="0" smtClean="0"/>
              <a:t>Connect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gridftp01.osc.edu</a:t>
            </a:r>
            <a:r>
              <a:rPr lang="en-US" dirty="0" smtClean="0"/>
              <a:t> (file transfer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2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Modules and </a:t>
            </a:r>
            <a:r>
              <a:rPr lang="en-US" dirty="0" smtClean="0"/>
              <a:t>your shell environment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modules work</a:t>
            </a:r>
          </a:p>
          <a:p>
            <a:pPr lvl="1" eaLnBrk="1" hangingPunct="1"/>
            <a:r>
              <a:rPr lang="en-US" dirty="0" smtClean="0"/>
              <a:t>Modify environment variables like </a:t>
            </a:r>
            <a:r>
              <a:rPr lang="en-US" b="1" dirty="0" smtClean="0">
                <a:latin typeface="Courier New" pitchFamily="49" charset="0"/>
              </a:rPr>
              <a:t>$PATH</a:t>
            </a:r>
            <a:r>
              <a:rPr lang="en-US" dirty="0" smtClean="0"/>
              <a:t> and </a:t>
            </a:r>
            <a:r>
              <a:rPr lang="en-US" b="1" dirty="0" smtClean="0">
                <a:latin typeface="Courier New" pitchFamily="49" charset="0"/>
              </a:rPr>
              <a:t>$MANPATH</a:t>
            </a:r>
            <a:r>
              <a:rPr lang="en-US" dirty="0" smtClean="0"/>
              <a:t> within your shell</a:t>
            </a:r>
          </a:p>
          <a:p>
            <a:r>
              <a:rPr lang="en-US" dirty="0" smtClean="0"/>
              <a:t>Default set of modules loaded at login</a:t>
            </a:r>
          </a:p>
          <a:p>
            <a:pPr lvl="1"/>
            <a:r>
              <a:rPr lang="en-US" dirty="0" smtClean="0"/>
              <a:t>module system, batch system (do not unload)</a:t>
            </a:r>
          </a:p>
          <a:p>
            <a:pPr lvl="1"/>
            <a:r>
              <a:rPr lang="en-US" dirty="0" smtClean="0"/>
              <a:t>default compiler and MPI modules</a:t>
            </a:r>
          </a:p>
          <a:p>
            <a:pPr eaLnBrk="1" hangingPunct="1"/>
            <a:r>
              <a:rPr lang="en-US" dirty="0" smtClean="0"/>
              <a:t>Do NOT completely replace </a:t>
            </a:r>
            <a:r>
              <a:rPr lang="en-US" b="1" dirty="0" smtClean="0">
                <a:latin typeface="Courier New" pitchFamily="49" charset="0"/>
              </a:rPr>
              <a:t>$PATH</a:t>
            </a:r>
            <a:r>
              <a:rPr lang="en-US" dirty="0" smtClean="0"/>
              <a:t> in your </a:t>
            </a:r>
            <a:r>
              <a:rPr lang="en-US" b="1" dirty="0" smtClean="0">
                <a:latin typeface="Courier New" pitchFamily="49" charset="0"/>
              </a:rPr>
              <a:t>.bash_profile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</a:rPr>
              <a:t>.bashrc</a:t>
            </a:r>
          </a:p>
          <a:p>
            <a:pPr eaLnBrk="1" hangingPunct="1"/>
            <a:r>
              <a:rPr lang="en-US" dirty="0" smtClean="0"/>
              <a:t>DO prepend directories to the existing </a:t>
            </a:r>
            <a:r>
              <a:rPr lang="en-US" b="1" dirty="0" smtClean="0">
                <a:latin typeface="Courier New" pitchFamily="49" charset="0"/>
              </a:rPr>
              <a:t>$PATH</a:t>
            </a:r>
          </a:p>
          <a:p>
            <a:pPr lvl="1" eaLnBrk="1" hangingPunct="1"/>
            <a:r>
              <a:rPr lang="en-US" dirty="0" smtClean="0"/>
              <a:t>Type: </a:t>
            </a:r>
            <a:r>
              <a:rPr lang="en-US" b="1" dirty="0" smtClean="0">
                <a:latin typeface="Courier New" pitchFamily="49" charset="0"/>
              </a:rPr>
              <a:t>export PATH=$HOME/bin:$PATH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572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Adding or Removing Software from Your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 the module for the software you need, e.g.,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module load comsol</a:t>
            </a:r>
          </a:p>
          <a:p>
            <a:r>
              <a:rPr lang="en-US" dirty="0" smtClean="0"/>
              <a:t>Allows multiple versions of software to coexist on our system</a:t>
            </a:r>
          </a:p>
          <a:p>
            <a:r>
              <a:rPr lang="en-US" dirty="0" smtClean="0"/>
              <a:t>Allow us to make changes without affecting you</a:t>
            </a:r>
          </a:p>
          <a:p>
            <a:pPr lvl="1"/>
            <a:r>
              <a:rPr lang="en-US" dirty="0" smtClean="0"/>
              <a:t>PLEASE DON’T HARDCODE PATHS!</a:t>
            </a:r>
          </a:p>
          <a:p>
            <a:r>
              <a:rPr lang="en-US" dirty="0" smtClean="0"/>
              <a:t>Can load modules at command prompt or in your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.bash_profile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.bashrc</a:t>
            </a:r>
            <a:r>
              <a:rPr lang="en-US" dirty="0" smtClean="0"/>
              <a:t> file</a:t>
            </a:r>
          </a:p>
          <a:p>
            <a:r>
              <a:rPr lang="en-US" dirty="0" smtClean="0"/>
              <a:t>Also load modules in your job (batch) scripts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1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Module Commands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/>
              <a:t>What modules do you have loaded?</a:t>
            </a:r>
          </a:p>
          <a:p>
            <a:pPr lvl="1" eaLnBrk="1" hangingPunct="1"/>
            <a:r>
              <a:rPr lang="en-US" sz="2000" b="1" dirty="0"/>
              <a:t> </a:t>
            </a:r>
            <a:r>
              <a:rPr lang="en-US" sz="2000" b="1" dirty="0">
                <a:latin typeface="Courier New" pitchFamily="49" charset="0"/>
              </a:rPr>
              <a:t>module list</a:t>
            </a:r>
          </a:p>
          <a:p>
            <a:pPr eaLnBrk="1" hangingPunct="1"/>
            <a:r>
              <a:rPr lang="en-US" dirty="0"/>
              <a:t>What modules are available?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spider </a:t>
            </a:r>
            <a:r>
              <a:rPr lang="en-US" sz="2000" dirty="0"/>
              <a:t>or</a:t>
            </a:r>
            <a:r>
              <a:rPr lang="en-US" sz="2000" b="1" dirty="0">
                <a:latin typeface="Courier New" pitchFamily="49" charset="0"/>
              </a:rPr>
              <a:t> module avail</a:t>
            </a:r>
          </a:p>
          <a:p>
            <a:pPr eaLnBrk="1" hangingPunct="1"/>
            <a:r>
              <a:rPr lang="en-US" dirty="0"/>
              <a:t>Multiple versions of the same software</a:t>
            </a:r>
          </a:p>
          <a:p>
            <a:pPr lvl="1"/>
            <a:r>
              <a:rPr lang="en-US" sz="2000" b="1" dirty="0">
                <a:latin typeface="Courier New" pitchFamily="49" charset="0"/>
              </a:rPr>
              <a:t>module avail intel</a:t>
            </a:r>
          </a:p>
          <a:p>
            <a:pPr eaLnBrk="1" hangingPunct="1"/>
            <a:r>
              <a:rPr lang="en-US" dirty="0"/>
              <a:t>Add a software module to your environment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load cuda</a:t>
            </a:r>
            <a:endParaRPr lang="en-US" sz="2000" b="1" i="1" dirty="0">
              <a:latin typeface="Courier New" pitchFamily="49" charset="0"/>
            </a:endParaRPr>
          </a:p>
          <a:p>
            <a:pPr eaLnBrk="1" hangingPunct="1"/>
            <a:r>
              <a:rPr lang="en-US" dirty="0"/>
              <a:t>Remove a software package from your environment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unload </a:t>
            </a:r>
            <a:r>
              <a:rPr lang="en-US" sz="2100" b="1" dirty="0">
                <a:latin typeface="Courier New" pitchFamily="49" charset="0"/>
              </a:rPr>
              <a:t>intel</a:t>
            </a:r>
          </a:p>
          <a:p>
            <a:r>
              <a:rPr lang="en-US" dirty="0" smtClean="0"/>
              <a:t>Load a different software version</a:t>
            </a:r>
          </a:p>
          <a:p>
            <a:pPr lvl="1"/>
            <a:r>
              <a:rPr lang="en-US" sz="2100" b="1" dirty="0">
                <a:latin typeface="Courier New" pitchFamily="49" charset="0"/>
              </a:rPr>
              <a:t>module swap intel intel/13.1.3.192</a:t>
            </a:r>
          </a:p>
        </p:txBody>
      </p:sp>
    </p:spTree>
    <p:extLst>
      <p:ext uri="{BB962C8B-B14F-4D97-AF65-F5344CB8AC3E}">
        <p14:creationId xmlns:p14="http://schemas.microsoft.com/office/powerpoint/2010/main" val="226085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File Permissions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By default all files are readable by all </a:t>
            </a:r>
            <a:r>
              <a:rPr lang="en-US" dirty="0" smtClean="0"/>
              <a:t>users</a:t>
            </a:r>
          </a:p>
          <a:p>
            <a:pPr eaLnBrk="1" hangingPunct="1"/>
            <a:r>
              <a:rPr lang="en-US" dirty="0" smtClean="0"/>
              <a:t>Check permissions using </a:t>
            </a:r>
            <a:r>
              <a:rPr lang="en-US" sz="1800" b="1" dirty="0" err="1">
                <a:latin typeface="Courier New" pitchFamily="49" charset="0"/>
              </a:rPr>
              <a:t>ls</a:t>
            </a:r>
            <a:r>
              <a:rPr lang="en-US" sz="1800" b="1" dirty="0">
                <a:latin typeface="Courier New" pitchFamily="49" charset="0"/>
              </a:rPr>
              <a:t> -l</a:t>
            </a:r>
          </a:p>
          <a:p>
            <a:pPr marL="399950" lvl="1" indent="0">
              <a:buNone/>
            </a:pPr>
            <a:endParaRPr lang="en-US" sz="900" b="1" dirty="0" smtClean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en-US" sz="900" b="1" dirty="0" smtClean="0">
                <a:latin typeface="Courier New" pitchFamily="49" charset="0"/>
              </a:rPr>
              <a:t>-</a:t>
            </a:r>
            <a:r>
              <a:rPr lang="en-US" sz="900" b="1" dirty="0" err="1">
                <a:latin typeface="Courier New" pitchFamily="49" charset="0"/>
              </a:rPr>
              <a:t>rw</a:t>
            </a:r>
            <a:r>
              <a:rPr lang="en-US" sz="900" b="1" dirty="0">
                <a:latin typeface="Courier New" pitchFamily="49" charset="0"/>
              </a:rPr>
              <a:t>-r--r--   1 osu7824 PAS0925   10839 Jan 13  2015 </a:t>
            </a:r>
            <a:r>
              <a:rPr lang="en-US" sz="900" b="1" dirty="0" err="1">
                <a:latin typeface="Courier New" pitchFamily="49" charset="0"/>
              </a:rPr>
              <a:t>triarm_VVVacid.sdf</a:t>
            </a:r>
            <a:endParaRPr lang="en-US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de-DE" sz="900" b="1" dirty="0">
                <a:latin typeface="Courier New" pitchFamily="49" charset="0"/>
              </a:rPr>
              <a:t>-</a:t>
            </a:r>
            <a:r>
              <a:rPr lang="de-DE" sz="900" b="1" dirty="0" err="1">
                <a:latin typeface="Courier New" pitchFamily="49" charset="0"/>
              </a:rPr>
              <a:t>rw-r</a:t>
            </a:r>
            <a:r>
              <a:rPr lang="de-DE" sz="900" b="1" dirty="0">
                <a:latin typeface="Courier New" pitchFamily="49" charset="0"/>
              </a:rPr>
              <a:t>--</a:t>
            </a:r>
            <a:r>
              <a:rPr lang="de-DE" sz="900" b="1" dirty="0" err="1">
                <a:latin typeface="Courier New" pitchFamily="49" charset="0"/>
              </a:rPr>
              <a:t>r</a:t>
            </a:r>
            <a:r>
              <a:rPr lang="de-DE" sz="900" b="1" dirty="0">
                <a:latin typeface="Courier New" pitchFamily="49" charset="0"/>
              </a:rPr>
              <a:t>--   1 osu7824 PAS0925   11667 Jan 13  2015 </a:t>
            </a:r>
            <a:r>
              <a:rPr lang="de-DE" sz="900" b="1" dirty="0" err="1">
                <a:latin typeface="Courier New" pitchFamily="49" charset="0"/>
              </a:rPr>
              <a:t>triarm_VVVester.sdf</a:t>
            </a:r>
            <a:endParaRPr lang="de-DE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pl-PL" sz="900" b="1" dirty="0" err="1">
                <a:latin typeface="Courier New" pitchFamily="49" charset="0"/>
              </a:rPr>
              <a:t>drwxr</a:t>
            </a: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xr</a:t>
            </a:r>
            <a:r>
              <a:rPr lang="pl-PL" sz="900" b="1" dirty="0">
                <a:latin typeface="Courier New" pitchFamily="49" charset="0"/>
              </a:rPr>
              <a:t>-x   8 osu7824 PAS0925    4096 Jan 16  2014 </a:t>
            </a:r>
            <a:r>
              <a:rPr lang="pl-PL" sz="900" b="1" dirty="0" err="1">
                <a:latin typeface="Courier New" pitchFamily="49" charset="0"/>
              </a:rPr>
              <a:t>tutorial</a:t>
            </a:r>
            <a:endParaRPr lang="pl-PL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</a:t>
            </a:r>
            <a:r>
              <a:rPr lang="pl-PL" sz="900" b="1" dirty="0">
                <a:latin typeface="Courier New" pitchFamily="49" charset="0"/>
              </a:rPr>
              <a:t>-r-x---   1 osu7824 PAS0925 9917889 Jan 15  2015 ValBaskEst32_gopt.log</a:t>
            </a: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</a:t>
            </a:r>
            <a:r>
              <a:rPr lang="pl-PL" sz="900" b="1" dirty="0">
                <a:latin typeface="Courier New" pitchFamily="49" charset="0"/>
              </a:rPr>
              <a:t>-r--r--   1 osu7824 PAS0925   12818 Jan 15  2015 ValBaskEst32_gopt.mol2</a:t>
            </a: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rwxr</a:t>
            </a: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xr</a:t>
            </a:r>
            <a:r>
              <a:rPr lang="pl-PL" sz="900" b="1" dirty="0">
                <a:latin typeface="Courier New" pitchFamily="49" charset="0"/>
              </a:rPr>
              <a:t>-x   1 osu7824 PAS0925  453376 </a:t>
            </a:r>
            <a:r>
              <a:rPr lang="pl-PL" sz="900" b="1" dirty="0" err="1">
                <a:latin typeface="Courier New" pitchFamily="49" charset="0"/>
              </a:rPr>
              <a:t>Feb</a:t>
            </a:r>
            <a:r>
              <a:rPr lang="pl-PL" sz="900" b="1" dirty="0">
                <a:latin typeface="Courier New" pitchFamily="49" charset="0"/>
              </a:rPr>
              <a:t> 26  2015 ValBaskEst_c0_ValBaskEst0-CyHexPO-2OMe-cl1_md1.mdcrd</a:t>
            </a:r>
          </a:p>
          <a:p>
            <a:r>
              <a:rPr lang="pl-PL" sz="2000" b="1" dirty="0">
                <a:latin typeface="Courier New" pitchFamily="49" charset="0"/>
              </a:rPr>
              <a:t>-</a:t>
            </a:r>
            <a:r>
              <a:rPr lang="pl-PL" sz="2000" b="1" dirty="0" err="1">
                <a:latin typeface="Courier New" pitchFamily="49" charset="0"/>
              </a:rPr>
              <a:t>rwxr</a:t>
            </a:r>
            <a:r>
              <a:rPr lang="pl-PL" sz="2000" b="1" dirty="0">
                <a:latin typeface="Courier New" pitchFamily="49" charset="0"/>
              </a:rPr>
              <a:t>-</a:t>
            </a:r>
            <a:r>
              <a:rPr lang="pl-PL" sz="2000" b="1" dirty="0" err="1">
                <a:latin typeface="Courier New" pitchFamily="49" charset="0"/>
              </a:rPr>
              <a:t>xr</a:t>
            </a:r>
            <a:r>
              <a:rPr lang="pl-PL" sz="2000" b="1" dirty="0">
                <a:latin typeface="Courier New" pitchFamily="49" charset="0"/>
              </a:rPr>
              <a:t>-x </a:t>
            </a:r>
            <a:r>
              <a:rPr lang="en-US" dirty="0"/>
              <a:t>User, Group, Others</a:t>
            </a:r>
          </a:p>
          <a:p>
            <a:pPr marL="0" indent="0">
              <a:buNone/>
            </a:pPr>
            <a:endParaRPr lang="pl-PL" sz="2100" b="1" dirty="0" smtClean="0">
              <a:latin typeface="Courier New" pitchFamily="49" charset="0"/>
            </a:endParaRPr>
          </a:p>
          <a:p>
            <a:r>
              <a:rPr lang="pl-PL" dirty="0"/>
              <a:t>C</a:t>
            </a:r>
            <a:r>
              <a:rPr lang="en-US" dirty="0" err="1"/>
              <a:t>hange</a:t>
            </a:r>
            <a:r>
              <a:rPr lang="en-US" dirty="0"/>
              <a:t> file permissions using </a:t>
            </a:r>
            <a:r>
              <a:rPr lang="en-US" sz="1800" b="1" dirty="0" err="1">
                <a:latin typeface="Courier New" pitchFamily="49" charset="0"/>
              </a:rPr>
              <a:t>chmod</a:t>
            </a:r>
            <a:endParaRPr lang="en-US" sz="1800" b="1" dirty="0">
              <a:latin typeface="Courier New" pitchFamily="49" charset="0"/>
            </a:endParaRPr>
          </a:p>
          <a:p>
            <a:pPr marL="799900" lvl="2" indent="0">
              <a:buNone/>
            </a:pPr>
            <a:r>
              <a:rPr lang="en-US" sz="1700" b="1" smtClean="0">
                <a:latin typeface="Courier New" pitchFamily="49" charset="0"/>
              </a:rPr>
              <a:t>chmod</a:t>
            </a:r>
            <a:r>
              <a:rPr lang="en-US" sz="1700" b="1" dirty="0" smtClean="0">
                <a:latin typeface="Courier New" pitchFamily="49" charset="0"/>
              </a:rPr>
              <a:t> u</a:t>
            </a:r>
            <a:r>
              <a:rPr lang="en-US" sz="1700" b="1" dirty="0">
                <a:latin typeface="Courier New" pitchFamily="49" charset="0"/>
              </a:rPr>
              <a:t>=</a:t>
            </a:r>
            <a:r>
              <a:rPr lang="en-US" sz="1700" b="1" dirty="0" err="1">
                <a:latin typeface="Courier New" pitchFamily="49" charset="0"/>
              </a:rPr>
              <a:t>rw,g</a:t>
            </a:r>
            <a:r>
              <a:rPr lang="en-US" sz="1700" b="1" dirty="0">
                <a:latin typeface="Courier New" pitchFamily="49" charset="0"/>
              </a:rPr>
              <a:t>=r </a:t>
            </a:r>
            <a:r>
              <a:rPr lang="en-US" sz="1700" b="1" dirty="0" smtClean="0">
                <a:latin typeface="Courier New" pitchFamily="49" charset="0"/>
              </a:rPr>
              <a:t>file</a:t>
            </a:r>
            <a:endParaRPr lang="en-US" sz="1700" b="1" i="1" dirty="0" smtClean="0">
              <a:latin typeface="Courier New" pitchFamily="49" charset="0"/>
            </a:endParaRPr>
          </a:p>
          <a:p>
            <a:pPr marL="799900" lvl="2" indent="0">
              <a:buNone/>
            </a:pPr>
            <a:endParaRPr lang="en-US" sz="1700" b="1" dirty="0" smtClean="0">
              <a:latin typeface="Courier New" pitchFamily="49" charset="0"/>
            </a:endParaRPr>
          </a:p>
          <a:p>
            <a:pPr marL="799900" lvl="2" indent="0">
              <a:buNone/>
            </a:pPr>
            <a:r>
              <a:rPr lang="en-US" sz="1700" b="1" dirty="0" err="1" smtClean="0">
                <a:latin typeface="Courier New" pitchFamily="49" charset="0"/>
              </a:rPr>
              <a:t>chmod</a:t>
            </a:r>
            <a:r>
              <a:rPr lang="en-US" sz="1700" b="1" dirty="0" smtClean="0">
                <a:latin typeface="Courier New" pitchFamily="49" charset="0"/>
              </a:rPr>
              <a:t> –R u=</a:t>
            </a:r>
            <a:r>
              <a:rPr lang="en-US" sz="1700" b="1" dirty="0" err="1" smtClean="0">
                <a:latin typeface="Courier New" pitchFamily="49" charset="0"/>
              </a:rPr>
              <a:t>rw,g</a:t>
            </a:r>
            <a:r>
              <a:rPr lang="en-US" sz="1700" b="1" dirty="0" smtClean="0">
                <a:latin typeface="Courier New" pitchFamily="49" charset="0"/>
              </a:rPr>
              <a:t>=r directory</a:t>
            </a:r>
            <a:endParaRPr lang="en-US" sz="1700" b="1" i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4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4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7" y="571505"/>
            <a:ext cx="8075402" cy="5345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Four different </a:t>
            </a:r>
            <a:br>
              <a:rPr lang="en-US" dirty="0" smtClean="0"/>
            </a:br>
            <a:r>
              <a:rPr lang="en-US" dirty="0" smtClean="0"/>
              <a:t>file systems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7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Home Directories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Each user has a home directory</a:t>
            </a:r>
          </a:p>
          <a:p>
            <a:pPr eaLnBrk="1" hangingPunct="1"/>
            <a:r>
              <a:rPr lang="en-US" dirty="0" smtClean="0"/>
              <a:t>Visible from all OSC systems</a:t>
            </a:r>
            <a:endParaRPr lang="en-US" dirty="0"/>
          </a:p>
          <a:p>
            <a:pPr eaLnBrk="1" hangingPunct="1"/>
            <a:r>
              <a:rPr lang="en-US" dirty="0" smtClean="0"/>
              <a:t>Backed up daily – “permanent storage”</a:t>
            </a:r>
          </a:p>
          <a:p>
            <a:pPr eaLnBrk="1" hangingPunct="1"/>
            <a:r>
              <a:rPr lang="en-US" dirty="0" smtClean="0"/>
              <a:t>Quotas</a:t>
            </a:r>
            <a:endParaRPr lang="en-US" b="1" dirty="0" smtClean="0">
              <a:latin typeface="Courier New" pitchFamily="49" charset="0"/>
            </a:endParaRPr>
          </a:p>
          <a:p>
            <a:pPr lvl="1"/>
            <a:r>
              <a:rPr lang="en-US" dirty="0" smtClean="0"/>
              <a:t>500GB of storage per user account</a:t>
            </a:r>
          </a:p>
          <a:p>
            <a:pPr lvl="1"/>
            <a:r>
              <a:rPr lang="en-US" dirty="0" smtClean="0"/>
              <a:t>1,000,000 files maximum</a:t>
            </a:r>
          </a:p>
          <a:p>
            <a:pPr lvl="1"/>
            <a:r>
              <a:rPr lang="en-US" dirty="0" smtClean="0"/>
              <a:t>Cannot create new files if over quota</a:t>
            </a:r>
          </a:p>
          <a:p>
            <a:pPr lvl="1"/>
            <a:r>
              <a:rPr lang="en-US" dirty="0" smtClean="0"/>
              <a:t>Quota and usage info displayed at login</a:t>
            </a:r>
          </a:p>
          <a:p>
            <a:pPr lvl="1"/>
            <a:endParaRPr lang="en-US" dirty="0" smtClean="0"/>
          </a:p>
          <a:p>
            <a:pPr>
              <a:buFontTx/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430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Empowering Clients: </a:t>
            </a:r>
            <a:br>
              <a:rPr lang="en-US" dirty="0" smtClean="0"/>
            </a:br>
            <a:r>
              <a:rPr lang="en-US" dirty="0" smtClean="0"/>
              <a:t>Organizational Impact CY2015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" y="1885812"/>
            <a:ext cx="8078949" cy="3447538"/>
          </a:xfrm>
        </p:spPr>
      </p:pic>
    </p:spTree>
    <p:extLst>
      <p:ext uri="{BB962C8B-B14F-4D97-AF65-F5344CB8AC3E}">
        <p14:creationId xmlns:p14="http://schemas.microsoft.com/office/powerpoint/2010/main" val="24086140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357820" y="4307800"/>
            <a:ext cx="8400423" cy="15072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41338" y="1979243"/>
            <a:ext cx="8216900" cy="15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Quota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3054"/>
            <a:ext cx="8229600" cy="1364063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	As of 2010 Jul 15 04:02 userid usr1234 on /nfs/06 used 28GB of quota 500GB and 41374 files of quota 1000000 files</a:t>
            </a:r>
          </a:p>
          <a:p>
            <a:pPr>
              <a:buFontTx/>
              <a:buNone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	As of 2010 Jul 16  04:02 project/group PRJ0321 on /nfs/proj01 used 27GB of quota 5000GB and 573105 files of quota 1000000 files</a:t>
            </a:r>
          </a:p>
          <a:p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815" y="4418336"/>
            <a:ext cx="8490858" cy="1323417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Disk quotas for user usr1234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(uid 11059):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Filesystem 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     blocks   quota   limit   grace   files   quota   limit   grace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fs06-oak.ten.osc.edu:/nfs/06/osc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    201698292  450000000 524288000          631137  950000 1000000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338" y="1508896"/>
            <a:ext cx="640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Quota display at login (information collected nightly):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338" y="3811641"/>
            <a:ext cx="640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Output from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quota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command (run manually):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6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Directories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 may request project directory if more space needed</a:t>
            </a:r>
          </a:p>
          <a:p>
            <a:pPr lvl="1"/>
            <a:r>
              <a:rPr lang="en-US" dirty="0" smtClean="0"/>
              <a:t>Send request to OSC Help</a:t>
            </a:r>
          </a:p>
          <a:p>
            <a:pPr lvl="1"/>
            <a:r>
              <a:rPr lang="en-US" dirty="0" smtClean="0"/>
              <a:t>Large requests are reviewed by SUG Allocations Committee</a:t>
            </a:r>
          </a:p>
          <a:p>
            <a:pPr lvl="1"/>
            <a:r>
              <a:rPr lang="en-US" dirty="0" smtClean="0"/>
              <a:t>Shared by all users in the project</a:t>
            </a:r>
          </a:p>
          <a:p>
            <a:r>
              <a:rPr lang="en-US" dirty="0" smtClean="0"/>
              <a:t>Backed up daily</a:t>
            </a:r>
          </a:p>
          <a:p>
            <a:r>
              <a:rPr lang="en-US" dirty="0" smtClean="0"/>
              <a:t>Visible from all OSC systems</a:t>
            </a:r>
          </a:p>
          <a:p>
            <a:r>
              <a:rPr lang="en-US" dirty="0" smtClean="0"/>
              <a:t>Project quota is separate from the home directory quota</a:t>
            </a:r>
          </a:p>
        </p:txBody>
      </p:sp>
    </p:spTree>
    <p:extLst>
      <p:ext uri="{BB962C8B-B14F-4D97-AF65-F5344CB8AC3E}">
        <p14:creationId xmlns:p14="http://schemas.microsoft.com/office/powerpoint/2010/main" val="7765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File System – </a:t>
            </a:r>
            <a:r>
              <a:rPr lang="en-US" dirty="0" err="1" smtClean="0"/>
              <a:t>Lustre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Designed to handle heavy parallel I/O load</a:t>
            </a:r>
          </a:p>
          <a:p>
            <a:r>
              <a:rPr lang="en-US" dirty="0" smtClean="0"/>
              <a:t>Faster access than home and project directories</a:t>
            </a:r>
          </a:p>
          <a:p>
            <a:r>
              <a:rPr lang="en-US" dirty="0" smtClean="0"/>
              <a:t>NOT good for small files</a:t>
            </a:r>
            <a:endParaRPr lang="en-US" dirty="0"/>
          </a:p>
          <a:p>
            <a:r>
              <a:rPr lang="en-US" dirty="0" smtClean="0"/>
              <a:t>Visible from all cluster nodes (shared)</a:t>
            </a:r>
          </a:p>
          <a:p>
            <a:r>
              <a:rPr lang="en-US" dirty="0" smtClean="0"/>
              <a:t>Suitable for short-term storage (up to 6 months) of large amounts of data</a:t>
            </a:r>
          </a:p>
          <a:p>
            <a:r>
              <a:rPr lang="en-US" dirty="0" smtClean="0"/>
              <a:t>Also useful as batch-managed temporary storage</a:t>
            </a:r>
          </a:p>
          <a:p>
            <a:r>
              <a:rPr lang="en-US" b="1" dirty="0" smtClean="0"/>
              <a:t>Scratch storage – NOT backed up!</a:t>
            </a:r>
          </a:p>
        </p:txBody>
      </p:sp>
    </p:spTree>
    <p:extLst>
      <p:ext uri="{BB962C8B-B14F-4D97-AF65-F5344CB8AC3E}">
        <p14:creationId xmlns:p14="http://schemas.microsoft.com/office/powerpoint/2010/main" val="407829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</a:t>
            </a:r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Compress large, rarely used files</a:t>
            </a:r>
          </a:p>
          <a:p>
            <a:pPr lvl="1"/>
            <a:r>
              <a:rPr lang="en-US" dirty="0" smtClean="0"/>
              <a:t>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gzip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bzip2</a:t>
            </a:r>
            <a:r>
              <a:rPr lang="en-US" dirty="0"/>
              <a:t> commands</a:t>
            </a:r>
            <a:endParaRPr lang="en-US" dirty="0" smtClean="0"/>
          </a:p>
          <a:p>
            <a:r>
              <a:rPr lang="en-US" dirty="0" smtClean="0"/>
              <a:t>Combine large numbers of small files into an archive</a:t>
            </a:r>
          </a:p>
          <a:p>
            <a:pPr lvl="1"/>
            <a:r>
              <a:rPr lang="en-US" dirty="0" smtClean="0"/>
              <a:t>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tar</a:t>
            </a:r>
            <a:r>
              <a:rPr lang="en-US" dirty="0"/>
              <a:t> </a:t>
            </a:r>
            <a:r>
              <a:rPr lang="en-US" dirty="0" smtClean="0"/>
              <a:t>command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26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Compute Nodes– $TMPDIR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Local file </a:t>
            </a:r>
            <a:r>
              <a:rPr lang="en-US" dirty="0"/>
              <a:t>system on each </a:t>
            </a:r>
            <a:r>
              <a:rPr lang="en-US" dirty="0" smtClean="0"/>
              <a:t>compute node</a:t>
            </a:r>
            <a:endParaRPr lang="en-US" b="1" dirty="0" smtClean="0">
              <a:latin typeface="Courier New" pitchFamily="49" charset="0"/>
            </a:endParaRPr>
          </a:p>
          <a:p>
            <a:pPr lvl="1" eaLnBrk="1" hangingPunct="1"/>
            <a:r>
              <a:rPr lang="en-US" dirty="0" smtClean="0"/>
              <a:t>812 </a:t>
            </a:r>
            <a:r>
              <a:rPr lang="en-US" dirty="0"/>
              <a:t>GB on each Oakley </a:t>
            </a:r>
            <a:r>
              <a:rPr lang="en-US" dirty="0" smtClean="0"/>
              <a:t>node</a:t>
            </a:r>
          </a:p>
          <a:p>
            <a:pPr lvl="1" eaLnBrk="1" hangingPunct="1"/>
            <a:r>
              <a:rPr lang="en-US" dirty="0" smtClean="0"/>
              <a:t>1 TB on each Ruby node</a:t>
            </a:r>
            <a:endParaRPr lang="en-US" dirty="0"/>
          </a:p>
          <a:p>
            <a:pPr eaLnBrk="1" hangingPunct="1"/>
            <a:r>
              <a:rPr lang="en-US" dirty="0" smtClean="0"/>
              <a:t>Fast – use for intermediate or scratch files</a:t>
            </a:r>
          </a:p>
          <a:p>
            <a:pPr eaLnBrk="1" hangingPunct="1"/>
            <a:r>
              <a:rPr lang="en-US" dirty="0" smtClean="0"/>
              <a:t>Not shared between nodes</a:t>
            </a:r>
          </a:p>
          <a:p>
            <a:pPr eaLnBrk="1" hangingPunct="1"/>
            <a:r>
              <a:rPr lang="en-US" dirty="0" smtClean="0"/>
              <a:t>Not backed up</a:t>
            </a:r>
          </a:p>
          <a:p>
            <a:pPr eaLnBrk="1" hangingPunct="1"/>
            <a:r>
              <a:rPr lang="en-US" dirty="0" smtClean="0"/>
              <a:t>Managed by the batch system</a:t>
            </a:r>
          </a:p>
          <a:p>
            <a:pPr eaLnBrk="1" hangingPunct="1"/>
            <a:r>
              <a:rPr lang="en-US" dirty="0" smtClean="0"/>
              <a:t>Data removed when job exits</a:t>
            </a:r>
          </a:p>
          <a:p>
            <a:pPr lvl="2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324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Overloading the File 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“A </a:t>
            </a:r>
            <a:r>
              <a:rPr lang="en-US" i="1" dirty="0"/>
              <a:t>supercomputer is a device for turning compute-bound problems into I/O-bound problems</a:t>
            </a:r>
            <a:r>
              <a:rPr lang="en-US" i="1" dirty="0" smtClean="0"/>
              <a:t>.”  </a:t>
            </a:r>
            <a:r>
              <a:rPr lang="en-US" dirty="0" smtClean="0"/>
              <a:t>--Ken Batcher (parallel computing pioneer)</a:t>
            </a:r>
          </a:p>
          <a:p>
            <a:r>
              <a:rPr lang="en-US" dirty="0"/>
              <a:t>One user’s heavy I/O load can affect responsiveness for all users on that file system</a:t>
            </a:r>
          </a:p>
          <a:p>
            <a:r>
              <a:rPr lang="en-US" b="1" dirty="0"/>
              <a:t>Never</a:t>
            </a:r>
            <a:r>
              <a:rPr lang="en-US" dirty="0"/>
              <a:t> do heavy I/O in your home or project directory!</a:t>
            </a:r>
          </a:p>
          <a:p>
            <a:r>
              <a:rPr lang="en-US" dirty="0" smtClean="0"/>
              <a:t>Use $TMPDIR, copying files in and out as necessary</a:t>
            </a:r>
          </a:p>
          <a:p>
            <a:r>
              <a:rPr lang="en-US" dirty="0" smtClean="0"/>
              <a:t>Don’t let large numbers of jobs run in lockstep.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8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6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Organization of </a:t>
            </a:r>
            <a:br>
              <a:rPr lang="en-US" dirty="0" smtClean="0"/>
            </a:br>
            <a:r>
              <a:rPr lang="en-US" dirty="0" smtClean="0"/>
              <a:t>an HPC cluster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7" y="571505"/>
            <a:ext cx="8075402" cy="53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4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System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nodes are allocated through the batch system</a:t>
            </a:r>
          </a:p>
          <a:p>
            <a:pPr lvl="1"/>
            <a:r>
              <a:rPr lang="en-US" dirty="0" smtClean="0"/>
              <a:t>PBS – Portable Batch System</a:t>
            </a:r>
          </a:p>
          <a:p>
            <a:pPr lvl="1"/>
            <a:r>
              <a:rPr lang="en-US" dirty="0" smtClean="0"/>
              <a:t>Torque – resource manager</a:t>
            </a:r>
          </a:p>
          <a:p>
            <a:pPr lvl="1"/>
            <a:r>
              <a:rPr lang="en-US" dirty="0" smtClean="0"/>
              <a:t>Moab – scheduler</a:t>
            </a:r>
          </a:p>
          <a:p>
            <a:r>
              <a:rPr lang="en-US" dirty="0" smtClean="0"/>
              <a:t>Documentation at</a:t>
            </a:r>
          </a:p>
          <a:p>
            <a:pPr marL="457085" lvl="1" indent="0">
              <a:buNone/>
            </a:pPr>
            <a:r>
              <a:rPr lang="en-US" dirty="0" smtClean="0">
                <a:hlinkClick r:id="rId2"/>
              </a:rPr>
              <a:t>www.osc.edu/supercomputing/batch-processing-at-osc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02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_1222 Cluster Graphic_queue.pdf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96900"/>
            <a:ext cx="8115300" cy="537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4051300" cy="1117600"/>
          </a:xfrm>
        </p:spPr>
        <p:txBody>
          <a:bodyPr/>
          <a:lstStyle/>
          <a:p>
            <a:r>
              <a:rPr lang="en-US" dirty="0" smtClean="0"/>
              <a:t>Why do supercomputers use </a:t>
            </a:r>
            <a:r>
              <a:rPr lang="en-US" dirty="0" err="1" smtClean="0"/>
              <a:t>queueing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1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3" y="762000"/>
            <a:ext cx="8229600" cy="655638"/>
          </a:xfrm>
        </p:spPr>
        <p:txBody>
          <a:bodyPr/>
          <a:lstStyle/>
          <a:p>
            <a:r>
              <a:rPr lang="en-US" dirty="0" smtClean="0"/>
              <a:t>Active Awards</a:t>
            </a:r>
            <a:br>
              <a:rPr lang="en-US" dirty="0" smtClean="0"/>
            </a:br>
            <a:r>
              <a:rPr lang="en-US" dirty="0" smtClean="0"/>
              <a:t>Total: 459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96" y="1"/>
            <a:ext cx="5981707" cy="64008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382332" y="3832905"/>
            <a:ext cx="1443479" cy="1994986"/>
          </a:xfrm>
          <a:prstGeom prst="rect">
            <a:avLst/>
          </a:prstGeom>
          <a:ln>
            <a:noFill/>
          </a:ln>
        </p:spPr>
        <p:txBody>
          <a:bodyPr vert="horz" wrap="square" lIns="91417" tIns="45709" rIns="91417" bIns="45709" rtlCol="0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1 – 5</a:t>
            </a:r>
          </a:p>
          <a:p>
            <a:pPr marL="0" indent="0">
              <a:buNone/>
            </a:pPr>
            <a:r>
              <a:rPr lang="en-US" sz="2200" dirty="0"/>
              <a:t>6 – 10</a:t>
            </a:r>
          </a:p>
          <a:p>
            <a:pPr marL="0" indent="0">
              <a:buNone/>
            </a:pPr>
            <a:r>
              <a:rPr lang="en-US" sz="2200" dirty="0"/>
              <a:t>11 – 20</a:t>
            </a:r>
          </a:p>
          <a:p>
            <a:pPr marL="0" indent="0">
              <a:buNone/>
            </a:pPr>
            <a:r>
              <a:rPr lang="en-US" sz="2200" dirty="0"/>
              <a:t>21+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3" y="3783188"/>
            <a:ext cx="5715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3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Behind Batch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Whatever you would normally type at the command prompt goes into your batch script</a:t>
            </a:r>
          </a:p>
          <a:p>
            <a:r>
              <a:rPr lang="en-US" dirty="0" smtClean="0"/>
              <a:t>Output that would normally go to the screen goes into a log file (or files)</a:t>
            </a:r>
          </a:p>
          <a:p>
            <a:r>
              <a:rPr lang="en-US" dirty="0" smtClean="0"/>
              <a:t>The system runs your job when resources become available</a:t>
            </a:r>
          </a:p>
          <a:p>
            <a:r>
              <a:rPr lang="en-US" dirty="0" smtClean="0"/>
              <a:t>Very efficient in terms of resource utilization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4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a Job on the Compute Nodes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 batch script for a job</a:t>
            </a:r>
          </a:p>
          <a:p>
            <a:r>
              <a:rPr lang="en-US" dirty="0" smtClean="0"/>
              <a:t>Submit the job</a:t>
            </a:r>
          </a:p>
          <a:p>
            <a:r>
              <a:rPr lang="en-US" dirty="0" smtClean="0"/>
              <a:t>Job gets queued</a:t>
            </a:r>
          </a:p>
          <a:p>
            <a:r>
              <a:rPr lang="en-US" dirty="0" smtClean="0"/>
              <a:t>Job runs when resources become available</a:t>
            </a:r>
          </a:p>
          <a:p>
            <a:r>
              <a:rPr lang="en-US" dirty="0" smtClean="0"/>
              <a:t>Get your results when the job finishes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4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Resources in a Job 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and cores (processors) per node</a:t>
            </a:r>
          </a:p>
          <a:p>
            <a:r>
              <a:rPr lang="en-US" dirty="0" smtClean="0"/>
              <a:t>Memory</a:t>
            </a:r>
          </a:p>
          <a:p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See “Batch Processing at OSC” on OSC website</a:t>
            </a:r>
          </a:p>
          <a:p>
            <a:r>
              <a:rPr lang="en-US" dirty="0" err="1" smtClean="0"/>
              <a:t>Walltime</a:t>
            </a:r>
            <a:endParaRPr lang="en-US" dirty="0" smtClean="0"/>
          </a:p>
          <a:p>
            <a:pPr lvl="1"/>
            <a:r>
              <a:rPr lang="en-US" dirty="0" smtClean="0"/>
              <a:t>Overestimate slightly – job will be deleted if it hits limit</a:t>
            </a:r>
          </a:p>
          <a:p>
            <a:pPr lvl="1"/>
            <a:r>
              <a:rPr lang="en-US" dirty="0" smtClean="0"/>
              <a:t>Shorter job may start sooner due to backfill</a:t>
            </a:r>
          </a:p>
          <a:p>
            <a:r>
              <a:rPr lang="en-US" dirty="0" smtClean="0"/>
              <a:t>Software licenses</a:t>
            </a:r>
          </a:p>
          <a:p>
            <a:pPr lvl="1"/>
            <a:r>
              <a:rPr lang="en-US" dirty="0" smtClean="0"/>
              <a:t>See specific software page on OSC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39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Batch Script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8300" y="1417639"/>
            <a:ext cx="8407399" cy="4247317"/>
            <a:chOff x="368300" y="1417639"/>
            <a:chExt cx="8407399" cy="4247317"/>
          </a:xfrm>
        </p:grpSpPr>
        <p:sp>
          <p:nvSpPr>
            <p:cNvPr id="5" name="TextBox 4"/>
            <p:cNvSpPr txBox="1"/>
            <p:nvPr/>
          </p:nvSpPr>
          <p:spPr>
            <a:xfrm>
              <a:off x="368300" y="1417639"/>
              <a:ext cx="840739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>
                  <a:latin typeface="Courier New"/>
                  <a:cs typeface="Courier New"/>
                </a:rPr>
                <a:t># Set up the FLUENT </a:t>
              </a:r>
              <a:r>
                <a:rPr lang="en-US" b="1" dirty="0" smtClean="0">
                  <a:latin typeface="Courier New"/>
                  <a:cs typeface="Courier New"/>
                </a:rPr>
                <a:t>environment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module 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load 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fluent</a:t>
              </a:r>
            </a:p>
            <a:p>
              <a:r>
                <a:rPr lang="en-US" b="1" dirty="0">
                  <a:latin typeface="Courier New"/>
                  <a:cs typeface="Courier New"/>
                </a:rPr>
                <a:t># Move to directory job was submitted </a:t>
              </a:r>
              <a:r>
                <a:rPr lang="en-US" b="1" dirty="0" smtClean="0">
                  <a:latin typeface="Courier New"/>
                  <a:cs typeface="Courier New"/>
                </a:rPr>
                <a:t>from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cd $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PBS_O_WORKDIR 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# Copy input files to compute node</a:t>
              </a:r>
            </a:p>
            <a:p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cp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run.input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$TMPDIR</a:t>
              </a:r>
              <a:endParaRPr lang="en-US" sz="1800" b="1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 smtClean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d $TMPDIR</a:t>
              </a:r>
            </a:p>
            <a:p>
              <a:r>
                <a:rPr lang="en-US" b="1" dirty="0">
                  <a:latin typeface="Courier New"/>
                  <a:cs typeface="Courier New"/>
                </a:rPr>
                <a:t># Run </a:t>
              </a:r>
              <a:r>
                <a:rPr lang="en-US" b="1" dirty="0" smtClean="0">
                  <a:latin typeface="Courier New"/>
                  <a:cs typeface="Courier New"/>
                </a:rPr>
                <a:t>fluent and copy results back to home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fluent 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3d -g &lt; </a:t>
              </a:r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run.input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 err="1" smtClean="0">
                  <a:latin typeface="Courier New" pitchFamily="49" charset="0"/>
                  <a:cs typeface="Courier New" pitchFamily="49" charset="0"/>
                </a:rPr>
                <a:t>cp</a:t>
              </a:r>
              <a:r>
                <a:rPr lang="en-US" b="1" dirty="0" smtClean="0">
                  <a:latin typeface="Courier New" pitchFamily="49" charset="0"/>
                  <a:cs typeface="Courier New" pitchFamily="49" charset="0"/>
                </a:rPr>
                <a:t> ‘results*’ $PBS_O_WORKDIR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 </a:t>
              </a:r>
              <a:endParaRPr lang="en-US" sz="18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" name="Right Brace 7"/>
            <p:cNvSpPr/>
            <p:nvPr/>
          </p:nvSpPr>
          <p:spPr bwMode="auto">
            <a:xfrm>
              <a:off x="6416386" y="3020291"/>
              <a:ext cx="426027" cy="2525890"/>
            </a:xfrm>
            <a:prstGeom prst="rightBrac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F3D4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13865" y="3929293"/>
              <a:ext cx="16002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Commands to be run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0182" y="2437637"/>
            <a:ext cx="7745003" cy="1350083"/>
            <a:chOff x="368300" y="2590037"/>
            <a:chExt cx="7745003" cy="1350083"/>
          </a:xfrm>
        </p:grpSpPr>
        <p:sp>
          <p:nvSpPr>
            <p:cNvPr id="10" name="TextBox 9"/>
            <p:cNvSpPr txBox="1"/>
            <p:nvPr/>
          </p:nvSpPr>
          <p:spPr>
            <a:xfrm>
              <a:off x="5600700" y="2590037"/>
              <a:ext cx="2512603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# This is a comment</a:t>
              </a:r>
              <a:endParaRPr lang="en-US" sz="20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951268" y="2863780"/>
              <a:ext cx="575325" cy="32154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68300" y="2961675"/>
              <a:ext cx="544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Courier New"/>
                <a:cs typeface="Courier New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8300" y="3570788"/>
              <a:ext cx="6048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Courier New"/>
                <a:cs typeface="Courier New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" y="1417638"/>
            <a:ext cx="7787985" cy="1522989"/>
            <a:chOff x="457200" y="1417638"/>
            <a:chExt cx="7787985" cy="1522989"/>
          </a:xfrm>
        </p:grpSpPr>
        <p:sp>
          <p:nvSpPr>
            <p:cNvPr id="14" name="Right Brace 13"/>
            <p:cNvSpPr/>
            <p:nvPr/>
          </p:nvSpPr>
          <p:spPr bwMode="auto">
            <a:xfrm>
              <a:off x="4738255" y="1433945"/>
              <a:ext cx="426027" cy="1506682"/>
            </a:xfrm>
            <a:prstGeom prst="rightBrac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F3D4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9640" y="1833343"/>
              <a:ext cx="2805545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Job setup information for PBS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200" y="1417638"/>
              <a:ext cx="42810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ourier New"/>
                  <a:cs typeface="Courier New"/>
                </a:rPr>
                <a:t>#PBS –N serial_fluent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walltime=1:00:00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nodes=1:ppn=1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–j </a:t>
              </a:r>
              <a:r>
                <a:rPr lang="en-US" b="1" dirty="0" err="1" smtClean="0">
                  <a:latin typeface="Courier New"/>
                  <a:cs typeface="Courier New"/>
                </a:rPr>
                <a:t>oe</a:t>
              </a:r>
              <a:endParaRPr lang="en-US" b="1" dirty="0" smtClean="0">
                <a:latin typeface="Courier New"/>
                <a:cs typeface="Courier New"/>
              </a:endParaRP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software=fluent+1</a:t>
              </a:r>
              <a:endParaRPr lang="en-US" b="1" dirty="0">
                <a:latin typeface="Courier New"/>
                <a:cs typeface="Courier New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61358" y="5681262"/>
            <a:ext cx="3039342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Put all this into a text file!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7224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a Job and Checking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Command to submit a job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qsub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script_file</a:t>
            </a:r>
          </a:p>
          <a:p>
            <a:r>
              <a:rPr lang="en-US" dirty="0" smtClean="0"/>
              <a:t>Response from PBS (example)</a:t>
            </a:r>
          </a:p>
          <a:p>
            <a:pPr lvl="1"/>
            <a:r>
              <a:rPr lang="en-US" dirty="0" smtClean="0">
                <a:latin typeface="Courier New" pitchFamily="49" charset="0"/>
                <a:cs typeface="Courier New" pitchFamily="49" charset="0"/>
              </a:rPr>
              <a:t>123456.oak-batch.osc.edu</a:t>
            </a:r>
          </a:p>
          <a:p>
            <a:pPr eaLnBrk="1" hangingPunct="1"/>
            <a:r>
              <a:rPr lang="en-US" dirty="0"/>
              <a:t>Show status of batch jobs</a:t>
            </a:r>
          </a:p>
          <a:p>
            <a:pPr lvl="1" eaLnBrk="1" hangingPunct="1"/>
            <a:r>
              <a:rPr lang="en-US" b="1" dirty="0">
                <a:latin typeface="Courier New" pitchFamily="49" charset="0"/>
              </a:rPr>
              <a:t>qstat -a </a:t>
            </a:r>
            <a:r>
              <a:rPr lang="en-US" b="1" i="1" dirty="0">
                <a:latin typeface="Courier New" pitchFamily="49" charset="0"/>
              </a:rPr>
              <a:t>jobid</a:t>
            </a:r>
          </a:p>
          <a:p>
            <a:pPr lvl="1" eaLnBrk="1" hangingPunct="1"/>
            <a:r>
              <a:rPr lang="en-US" b="1" dirty="0">
                <a:latin typeface="Courier New" pitchFamily="49" charset="0"/>
              </a:rPr>
              <a:t>qstat –u </a:t>
            </a:r>
            <a:r>
              <a:rPr lang="en-US" b="1" i="1" dirty="0">
                <a:latin typeface="Courier New" pitchFamily="49" charset="0"/>
              </a:rPr>
              <a:t>username</a:t>
            </a:r>
          </a:p>
          <a:p>
            <a:pPr lvl="1"/>
            <a:r>
              <a:rPr lang="en-US" b="1" dirty="0">
                <a:latin typeface="Courier New" pitchFamily="49" charset="0"/>
              </a:rPr>
              <a:t>qstat </a:t>
            </a:r>
            <a:r>
              <a:rPr lang="en-US" b="1" dirty="0" smtClean="0">
                <a:latin typeface="Courier New" pitchFamily="49" charset="0"/>
              </a:rPr>
              <a:t>-f </a:t>
            </a:r>
            <a:r>
              <a:rPr lang="en-US" b="1" i="1" dirty="0" smtClean="0">
                <a:latin typeface="Courier New" pitchFamily="49" charset="0"/>
              </a:rPr>
              <a:t>jobid</a:t>
            </a:r>
            <a:endParaRPr lang="en-US" b="1" i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9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Policies and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Walltime limit</a:t>
            </a:r>
          </a:p>
          <a:p>
            <a:pPr lvl="1"/>
            <a:r>
              <a:rPr lang="en-US" dirty="0" smtClean="0"/>
              <a:t>168 hours for serial jobs (single node)</a:t>
            </a:r>
          </a:p>
          <a:p>
            <a:pPr lvl="1"/>
            <a:r>
              <a:rPr lang="en-US" dirty="0" smtClean="0"/>
              <a:t>96 hours for parallel jobs (multiple nodes)</a:t>
            </a:r>
          </a:p>
          <a:p>
            <a:r>
              <a:rPr lang="en-US" dirty="0" smtClean="0"/>
              <a:t>Per-user limits</a:t>
            </a:r>
          </a:p>
          <a:p>
            <a:pPr lvl="1"/>
            <a:r>
              <a:rPr lang="en-US" dirty="0" smtClean="0"/>
              <a:t>128 concurrently running jobs</a:t>
            </a:r>
          </a:p>
          <a:p>
            <a:pPr lvl="1"/>
            <a:r>
              <a:rPr lang="en-US" dirty="0" smtClean="0"/>
              <a:t>2040 processor cores in use</a:t>
            </a:r>
          </a:p>
          <a:p>
            <a:pPr lvl="1"/>
            <a:r>
              <a:rPr lang="en-US" dirty="0" smtClean="0"/>
              <a:t>1000 jobs in the batch system, running or queued</a:t>
            </a:r>
          </a:p>
          <a:p>
            <a:r>
              <a:rPr lang="en-US" dirty="0" smtClean="0"/>
              <a:t>Per-group limits</a:t>
            </a:r>
          </a:p>
          <a:p>
            <a:pPr lvl="1"/>
            <a:r>
              <a:rPr lang="en-US" dirty="0" smtClean="0"/>
              <a:t>192 concurrently running jobs</a:t>
            </a:r>
          </a:p>
          <a:p>
            <a:pPr lvl="1"/>
            <a:r>
              <a:rPr lang="en-US" dirty="0" smtClean="0"/>
              <a:t>2040 processor cores in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9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for Your Job </a:t>
            </a:r>
            <a:r>
              <a:rPr lang="en-US" dirty="0"/>
              <a:t>T</a:t>
            </a:r>
            <a:r>
              <a:rPr lang="en-US" dirty="0" smtClean="0"/>
              <a:t>o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Queue wait time depends on many factors</a:t>
            </a:r>
          </a:p>
          <a:p>
            <a:pPr lvl="1"/>
            <a:r>
              <a:rPr lang="en-US" dirty="0" smtClean="0"/>
              <a:t>System load</a:t>
            </a:r>
          </a:p>
          <a:p>
            <a:pPr lvl="1"/>
            <a:r>
              <a:rPr lang="en-US" dirty="0" smtClean="0"/>
              <a:t>Resources requested</a:t>
            </a:r>
          </a:p>
          <a:p>
            <a:pPr lvl="2"/>
            <a:r>
              <a:rPr lang="en-US" dirty="0" smtClean="0"/>
              <a:t>nodes, cores, large memory, gpus, software licenses</a:t>
            </a:r>
          </a:p>
          <a:p>
            <a:pPr lvl="1"/>
            <a:r>
              <a:rPr lang="en-US" dirty="0" smtClean="0"/>
              <a:t>Fair share limits (if load is high)</a:t>
            </a:r>
          </a:p>
          <a:p>
            <a:pPr lvl="2"/>
            <a:r>
              <a:rPr lang="en-US" dirty="0" smtClean="0"/>
              <a:t>reduced priority for users or groups using a lot of resources</a:t>
            </a:r>
          </a:p>
        </p:txBody>
      </p:sp>
    </p:spTree>
    <p:extLst>
      <p:ext uri="{BB962C8B-B14F-4D97-AF65-F5344CB8AC3E}">
        <p14:creationId xmlns:p14="http://schemas.microsoft.com/office/powerpoint/2010/main" val="327066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Job Output</a:t>
            </a:r>
            <a:endParaRPr lang="en-US" dirty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Screen output ends up in file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job_name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.o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jobid</a:t>
            </a:r>
          </a:p>
          <a:p>
            <a:pPr lvl="1" eaLnBrk="1" hangingPunct="1"/>
            <a:r>
              <a:rPr lang="en-US" dirty="0" smtClean="0"/>
              <a:t>Copied to your working directory when job ends</a:t>
            </a:r>
          </a:p>
          <a:p>
            <a:pPr lvl="1" eaLnBrk="1" hangingPunct="1"/>
            <a:r>
              <a:rPr lang="en-US" dirty="0" smtClean="0"/>
              <a:t>Example: 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testjob.o1234567</a:t>
            </a:r>
          </a:p>
          <a:p>
            <a:pPr eaLnBrk="1" hangingPunct="1"/>
            <a:r>
              <a:rPr lang="en-US" dirty="0" smtClean="0"/>
              <a:t>To see screen output </a:t>
            </a:r>
            <a:r>
              <a:rPr lang="en-US" dirty="0"/>
              <a:t>while </a:t>
            </a:r>
            <a:r>
              <a:rPr lang="en-US" dirty="0" smtClean="0"/>
              <a:t>job is </a:t>
            </a:r>
            <a:r>
              <a:rPr lang="en-US" dirty="0"/>
              <a:t>running</a:t>
            </a:r>
            <a:endParaRPr lang="en-US" dirty="0" smtClean="0"/>
          </a:p>
          <a:p>
            <a:pPr lvl="1" eaLnBrk="1" hangingPunct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qpeek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jobid</a:t>
            </a:r>
          </a:p>
          <a:p>
            <a:pPr lvl="1" eaLnBrk="1" hangingPunct="1"/>
            <a:r>
              <a:rPr lang="en-US" dirty="0"/>
              <a:t>Example: </a:t>
            </a:r>
            <a:r>
              <a:rPr lang="en-US" dirty="0" smtClean="0"/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qpeek 1234567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2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Batch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Interactive, but handled through batch system</a:t>
            </a:r>
          </a:p>
          <a:p>
            <a:pPr lvl="1"/>
            <a:r>
              <a:rPr lang="en-US" dirty="0" smtClean="0"/>
              <a:t>Resource limits same as standard batch limits</a:t>
            </a:r>
          </a:p>
          <a:p>
            <a:r>
              <a:rPr lang="en-US" dirty="0" smtClean="0"/>
              <a:t>Useful for tasks forbidden on login nodes</a:t>
            </a:r>
          </a:p>
          <a:p>
            <a:pPr lvl="1"/>
            <a:r>
              <a:rPr lang="en-US" dirty="0" smtClean="0"/>
              <a:t>Debug parallel programs</a:t>
            </a:r>
          </a:p>
          <a:p>
            <a:pPr lvl="1"/>
            <a:r>
              <a:rPr lang="en-US" dirty="0" smtClean="0"/>
              <a:t>Run a GUI program that’s too large for login node</a:t>
            </a:r>
          </a:p>
          <a:p>
            <a:r>
              <a:rPr lang="en-US" dirty="0" smtClean="0"/>
              <a:t>May not be practical when system load is high</a:t>
            </a:r>
          </a:p>
          <a:p>
            <a:pPr lvl="1"/>
            <a:r>
              <a:rPr lang="en-US" dirty="0" smtClean="0"/>
              <a:t>Long wait, same as standard batch job</a:t>
            </a:r>
          </a:p>
          <a:p>
            <a:r>
              <a:rPr lang="en-US" dirty="0" smtClean="0"/>
              <a:t>To submit an interactive batch job (example)</a:t>
            </a:r>
          </a:p>
          <a:p>
            <a:pPr lvl="1"/>
            <a:r>
              <a:rPr lang="en-US" sz="1800" b="1" dirty="0">
                <a:latin typeface="Courier New" pitchFamily="49" charset="0"/>
                <a:cs typeface="Courier New" pitchFamily="49" charset="0"/>
              </a:rPr>
              <a:t>qsub -I -X -l nodes=2:ppn=12 -l walltime=1:00:00</a:t>
            </a:r>
          </a:p>
        </p:txBody>
      </p:sp>
    </p:spTree>
    <p:extLst>
      <p:ext uri="{BB962C8B-B14F-4D97-AF65-F5344CB8AC3E}">
        <p14:creationId xmlns:p14="http://schemas.microsoft.com/office/powerpoint/2010/main" val="75448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Queues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Oakley and Ruby have separate batch systems</a:t>
            </a:r>
          </a:p>
          <a:p>
            <a:pPr lvl="1"/>
            <a:r>
              <a:rPr lang="en-US" dirty="0" smtClean="0"/>
              <a:t>Submit job and check status on the same cluster</a:t>
            </a:r>
          </a:p>
          <a:p>
            <a:r>
              <a:rPr lang="en-US" dirty="0" smtClean="0"/>
              <a:t>Debug reservation</a:t>
            </a:r>
          </a:p>
          <a:p>
            <a:pPr lvl="1"/>
            <a:r>
              <a:rPr lang="en-US" dirty="0" smtClean="0"/>
              <a:t>A few nodes on each system are reserved for short jobs </a:t>
            </a:r>
          </a:p>
          <a:p>
            <a:pPr marL="457085" lvl="1" indent="0">
              <a:buNone/>
            </a:pPr>
            <a:r>
              <a:rPr lang="en-US" dirty="0" smtClean="0"/>
              <a:t> (≤ 1 hour)</a:t>
            </a:r>
          </a:p>
          <a:p>
            <a:pPr lvl="1"/>
            <a:r>
              <a:rPr lang="en-US" dirty="0" smtClean="0"/>
              <a:t>Special flag required on Ruby:  -q debug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0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434181"/>
            <a:ext cx="61722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Computing Resource Usage by Field of Science (</a:t>
            </a:r>
            <a:r>
              <a:rPr lang="en-US" dirty="0" err="1" smtClean="0"/>
              <a:t>FoS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96256" y="1089819"/>
          <a:ext cx="9348537" cy="667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53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processor is fast, but real speed comes from using multiple processors</a:t>
            </a:r>
          </a:p>
          <a:p>
            <a:r>
              <a:rPr lang="en-US" dirty="0" smtClean="0"/>
              <a:t>Multithreading</a:t>
            </a:r>
          </a:p>
          <a:p>
            <a:pPr lvl="1"/>
            <a:r>
              <a:rPr lang="en-US" dirty="0" smtClean="0"/>
              <a:t>Use multiple cores on a single node</a:t>
            </a:r>
          </a:p>
          <a:p>
            <a:pPr lvl="1"/>
            <a:r>
              <a:rPr lang="en-US" dirty="0" smtClean="0"/>
              <a:t>Shared </a:t>
            </a:r>
            <a:r>
              <a:rPr lang="en-US" dirty="0"/>
              <a:t>memory</a:t>
            </a:r>
          </a:p>
          <a:p>
            <a:r>
              <a:rPr lang="en-US" dirty="0"/>
              <a:t>Message </a:t>
            </a:r>
            <a:r>
              <a:rPr lang="en-US" dirty="0" smtClean="0"/>
              <a:t>passing (MPI)</a:t>
            </a:r>
            <a:endParaRPr lang="en-US" dirty="0"/>
          </a:p>
          <a:p>
            <a:pPr lvl="1"/>
            <a:r>
              <a:rPr lang="en-US" dirty="0" smtClean="0"/>
              <a:t>Use one </a:t>
            </a:r>
            <a:r>
              <a:rPr lang="en-US" dirty="0"/>
              <a:t>or </a:t>
            </a:r>
            <a:r>
              <a:rPr lang="en-US" dirty="0" smtClean="0"/>
              <a:t>multiple nodes</a:t>
            </a:r>
          </a:p>
          <a:p>
            <a:pPr lvl="1"/>
            <a:r>
              <a:rPr lang="en-US" dirty="0" smtClean="0"/>
              <a:t>Distributed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Take Advantage of 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must be written to take advantage of multiple cores and/or multiple nodes</a:t>
            </a:r>
          </a:p>
          <a:p>
            <a:r>
              <a:rPr lang="en-US" dirty="0" smtClean="0"/>
              <a:t>Many commercial applications have multithreaded or parallel versions</a:t>
            </a:r>
          </a:p>
          <a:p>
            <a:r>
              <a:rPr lang="en-US" dirty="0" smtClean="0"/>
              <a:t>Must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mpiexec</a:t>
            </a:r>
            <a:r>
              <a:rPr lang="en-US" dirty="0" smtClean="0"/>
              <a:t> for multiple nodes</a:t>
            </a:r>
          </a:p>
          <a:p>
            <a:r>
              <a:rPr lang="en-US" b="1" dirty="0" smtClean="0"/>
              <a:t>Can’t just request more nodes or cores and expect your job to run faster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930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Resources in a Job Script for 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and cores (processors) per node</a:t>
            </a:r>
          </a:p>
          <a:p>
            <a:r>
              <a:rPr lang="en-US" dirty="0" smtClean="0"/>
              <a:t>Memory</a:t>
            </a:r>
          </a:p>
          <a:p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See “Batch Processing at OSC” on OSC website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571500" y="3429004"/>
            <a:ext cx="4572000" cy="2585301"/>
          </a:xfrm>
          <a:prstGeom prst="rect">
            <a:avLst/>
          </a:prstGeom>
        </p:spPr>
        <p:txBody>
          <a:bodyPr lIns="91417" tIns="45709" rIns="91417" bIns="45709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#PBS -l </a:t>
            </a:r>
            <a:r>
              <a:rPr lang="en-US" b="1" dirty="0" err="1">
                <a:latin typeface="Courier New"/>
                <a:cs typeface="Courier New"/>
              </a:rPr>
              <a:t>walltime</a:t>
            </a:r>
            <a:r>
              <a:rPr lang="en-US" b="1" dirty="0">
                <a:latin typeface="Courier New"/>
                <a:cs typeface="Courier New"/>
              </a:rPr>
              <a:t>=01:00:00</a:t>
            </a:r>
          </a:p>
          <a:p>
            <a:r>
              <a:rPr lang="en-US" b="1" dirty="0">
                <a:latin typeface="Courier New"/>
                <a:cs typeface="Courier New"/>
              </a:rPr>
              <a:t>#PBS -l nodes=1:ppn=1: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gpus=1</a:t>
            </a:r>
          </a:p>
          <a:p>
            <a:r>
              <a:rPr lang="en-US" b="1" dirty="0">
                <a:latin typeface="Courier New"/>
                <a:cs typeface="Courier New"/>
              </a:rPr>
              <a:t>#PBS -N compute</a:t>
            </a:r>
          </a:p>
          <a:p>
            <a:r>
              <a:rPr lang="en-US" b="1" dirty="0">
                <a:latin typeface="Courier New"/>
                <a:cs typeface="Courier New"/>
              </a:rPr>
              <a:t>#PBS -j </a:t>
            </a:r>
            <a:r>
              <a:rPr lang="en-US" b="1" dirty="0" err="1">
                <a:latin typeface="Courier New"/>
                <a:cs typeface="Courier New"/>
              </a:rPr>
              <a:t>oe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module load </a:t>
            </a:r>
            <a:r>
              <a:rPr lang="en-US" b="1" dirty="0" err="1">
                <a:latin typeface="Courier New"/>
                <a:cs typeface="Courier New"/>
              </a:rPr>
              <a:t>cuda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cd $HOME/</a:t>
            </a:r>
            <a:r>
              <a:rPr lang="en-US" b="1" dirty="0" err="1">
                <a:latin typeface="Courier New"/>
                <a:cs typeface="Courier New"/>
              </a:rPr>
              <a:t>cuda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 err="1">
                <a:latin typeface="Courier New"/>
                <a:cs typeface="Courier New"/>
              </a:rPr>
              <a:t>cp</a:t>
            </a: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err="1">
                <a:latin typeface="Courier New"/>
                <a:cs typeface="Courier New"/>
              </a:rPr>
              <a:t>mycudaApp</a:t>
            </a:r>
            <a:r>
              <a:rPr lang="en-US" b="1" dirty="0">
                <a:latin typeface="Courier New"/>
                <a:cs typeface="Courier New"/>
              </a:rPr>
              <a:t> $TMPDIR</a:t>
            </a:r>
          </a:p>
          <a:p>
            <a:r>
              <a:rPr lang="en-US" b="1" dirty="0">
                <a:latin typeface="Courier New"/>
                <a:cs typeface="Courier New"/>
              </a:rPr>
              <a:t>cd $TMPDIR</a:t>
            </a:r>
          </a:p>
          <a:p>
            <a:r>
              <a:rPr lang="en-US" b="1" dirty="0">
                <a:latin typeface="Courier New"/>
                <a:cs typeface="Courier New"/>
              </a:rPr>
              <a:t>./</a:t>
            </a:r>
            <a:r>
              <a:rPr lang="en-US" b="1" dirty="0" err="1">
                <a:latin typeface="Courier New"/>
                <a:cs typeface="Courier New"/>
              </a:rPr>
              <a:t>mycudaApp</a:t>
            </a:r>
            <a:endParaRPr lang="en-US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13435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Third-Party Software Applications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9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Licensed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software licenses for academic use only</a:t>
            </a:r>
          </a:p>
          <a:p>
            <a:r>
              <a:rPr lang="en-US" dirty="0" smtClean="0"/>
              <a:t>Some software requires signed license agreement</a:t>
            </a:r>
          </a:p>
          <a:p>
            <a:pPr lvl="1"/>
            <a:r>
              <a:rPr lang="en-US" dirty="0" smtClean="0"/>
              <a:t>Check website</a:t>
            </a:r>
          </a:p>
          <a:p>
            <a:pPr lvl="1"/>
            <a:r>
              <a:rPr lang="en-US" dirty="0" smtClean="0"/>
              <a:t>Contact OSC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5000"/>
              </a:lnSpc>
            </a:pPr>
            <a:r>
              <a:rPr lang="en-US" b="1" dirty="0"/>
              <a:t>Chemistry</a:t>
            </a:r>
            <a:r>
              <a:rPr lang="en-US" dirty="0"/>
              <a:t> (*license agreement required)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*AMBER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ChemTools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COLUMBUS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*CSD (Cambridge Structural Database)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ESPRESSO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GAMESS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*Gaussian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GROMACS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LAMMPS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MacroModel</a:t>
            </a:r>
            <a:r>
              <a:rPr lang="en-US" sz="2000" dirty="0">
                <a:cs typeface="Arial" charset="0"/>
              </a:rPr>
              <a:t>®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>
                <a:cs typeface="Arial" charset="0"/>
              </a:rPr>
              <a:t>MEAD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NAMD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NWChem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Open Babel</a:t>
            </a:r>
          </a:p>
          <a:p>
            <a:pPr lvl="1" eaLnBrk="1" hangingPunct="1">
              <a:lnSpc>
                <a:spcPct val="85000"/>
              </a:lnSpc>
            </a:pPr>
            <a:r>
              <a:rPr lang="en-US" sz="2000" dirty="0"/>
              <a:t>*Turbomole</a:t>
            </a:r>
          </a:p>
        </p:txBody>
      </p:sp>
    </p:spTree>
    <p:extLst>
      <p:ext uri="{BB962C8B-B14F-4D97-AF65-F5344CB8AC3E}">
        <p14:creationId xmlns:p14="http://schemas.microsoft.com/office/powerpoint/2010/main" val="31453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70000"/>
              </a:lnSpc>
            </a:pPr>
            <a:r>
              <a:rPr lang="en-US" b="1" dirty="0"/>
              <a:t>Bioinformatics</a:t>
            </a:r>
            <a:endParaRPr lang="en-US" dirty="0"/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Bioperl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BLAST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BLAT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Bowtie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Clustal W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EMBOSS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Fitmodel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HMMER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MrBayes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NAMD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PAML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>
                <a:sym typeface="Wingdings 2" pitchFamily="18" charset="2"/>
              </a:rPr>
              <a:t>PAUP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>
                <a:sym typeface="Wingdings 2" pitchFamily="18" charset="2"/>
              </a:rPr>
              <a:t>RAxML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000" dirty="0">
                <a:sym typeface="Wingdings 2" pitchFamily="18" charset="2"/>
              </a:rPr>
              <a:t>RepeatMasker</a:t>
            </a:r>
            <a:endParaRPr lang="en-US" sz="2000" dirty="0"/>
          </a:p>
          <a:p>
            <a:pPr lvl="1" eaLnBrk="1" hangingPunct="1">
              <a:lnSpc>
                <a:spcPct val="70000"/>
              </a:lnSpc>
            </a:pPr>
            <a:r>
              <a:rPr lang="en-US" sz="2000" dirty="0"/>
              <a:t>TreeBeST</a:t>
            </a:r>
          </a:p>
        </p:txBody>
      </p:sp>
    </p:spTree>
    <p:extLst>
      <p:ext uri="{BB962C8B-B14F-4D97-AF65-F5344CB8AC3E}">
        <p14:creationId xmlns:p14="http://schemas.microsoft.com/office/powerpoint/2010/main" val="12941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Structural Mechanics</a:t>
            </a:r>
            <a:r>
              <a:rPr lang="en-US" dirty="0" smtClean="0"/>
              <a:t> (*license agreement required; </a:t>
            </a:r>
            <a:r>
              <a:rPr lang="en-US" dirty="0" smtClean="0">
                <a:sym typeface="Wingdings 2" pitchFamily="18" charset="2"/>
              </a:rPr>
              <a:t>statewide licensed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smtClean="0"/>
              <a:t>*ABAQUS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Altair HyperWorks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*ANSYS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COMSOL Multiphysics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*LSDYNA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LS-PREPOST</a:t>
            </a:r>
          </a:p>
          <a:p>
            <a:pPr lvl="1" eaLnBrk="1" hangingPunct="1">
              <a:buFontTx/>
              <a:buNone/>
            </a:pPr>
            <a:endParaRPr lang="en-US" dirty="0" smtClean="0"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19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Fluid Dynamics</a:t>
            </a:r>
            <a:r>
              <a:rPr lang="en-US" dirty="0" smtClean="0"/>
              <a:t> (*license agreement required)</a:t>
            </a:r>
          </a:p>
          <a:p>
            <a:pPr lvl="1" eaLnBrk="1" hangingPunct="1"/>
            <a:r>
              <a:rPr lang="en-US" dirty="0" smtClean="0"/>
              <a:t>*Fluent</a:t>
            </a:r>
          </a:p>
          <a:p>
            <a:pPr lvl="1" eaLnBrk="1" hangingPunct="1"/>
            <a:r>
              <a:rPr lang="en-US" dirty="0" smtClean="0"/>
              <a:t>OpenFOAM</a:t>
            </a:r>
          </a:p>
        </p:txBody>
      </p:sp>
    </p:spTree>
    <p:extLst>
      <p:ext uri="{BB962C8B-B14F-4D97-AF65-F5344CB8AC3E}">
        <p14:creationId xmlns:p14="http://schemas.microsoft.com/office/powerpoint/2010/main" val="34013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party applications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Mathematics/Statistics </a:t>
            </a:r>
            <a:r>
              <a:rPr lang="en-US" dirty="0" smtClean="0">
                <a:sym typeface="Wingdings 2" pitchFamily="18" charset="2"/>
              </a:rPr>
              <a:t>(statewide licensed)</a:t>
            </a:r>
          </a:p>
          <a:p>
            <a:pPr lvl="1"/>
            <a:r>
              <a:rPr lang="en-US" dirty="0" smtClean="0">
                <a:sym typeface="Wingdings 2" pitchFamily="18" charset="2"/>
              </a:rPr>
              <a:t>MATLAB (special licensing restrictions)</a:t>
            </a:r>
          </a:p>
          <a:p>
            <a:pPr lvl="1"/>
            <a:r>
              <a:rPr lang="en-US" dirty="0" smtClean="0"/>
              <a:t>Octave</a:t>
            </a:r>
          </a:p>
          <a:p>
            <a:pPr lvl="1"/>
            <a:r>
              <a:rPr lang="en-US" dirty="0" smtClean="0"/>
              <a:t>R</a:t>
            </a:r>
          </a:p>
          <a:p>
            <a:pPr lvl="1"/>
            <a:r>
              <a:rPr lang="en-US" dirty="0" smtClean="0"/>
              <a:t>Stata</a:t>
            </a:r>
          </a:p>
          <a:p>
            <a:pPr lvl="1"/>
            <a:r>
              <a:rPr lang="en-US" dirty="0" smtClean="0">
                <a:sym typeface="Wingdings 2" pitchFamily="18" charset="2"/>
              </a:rPr>
              <a:t>FFTW</a:t>
            </a:r>
          </a:p>
          <a:p>
            <a:pPr lvl="1"/>
            <a:r>
              <a:rPr lang="en-US" dirty="0" smtClean="0"/>
              <a:t>ScaLAPACK</a:t>
            </a:r>
          </a:p>
          <a:p>
            <a:pPr lvl="1"/>
            <a:r>
              <a:rPr lang="en-US" dirty="0" smtClean="0"/>
              <a:t>MINPACK</a:t>
            </a:r>
          </a:p>
          <a:p>
            <a:pPr lvl="1"/>
            <a:r>
              <a:rPr lang="en-US" dirty="0" smtClean="0"/>
              <a:t>sprng2</a:t>
            </a:r>
          </a:p>
          <a:p>
            <a:pPr lvl="1"/>
            <a:r>
              <a:rPr lang="en-US" dirty="0" smtClean="0">
                <a:sym typeface="Wingdings 2" pitchFamily="18" charset="2"/>
              </a:rPr>
              <a:t> </a:t>
            </a:r>
            <a:r>
              <a:rPr lang="en-US" dirty="0" smtClean="0"/>
              <a:t>Intel MKL</a:t>
            </a:r>
          </a:p>
          <a:p>
            <a:pPr lvl="1"/>
            <a:r>
              <a:rPr lang="en-US" dirty="0" smtClean="0"/>
              <a:t>ACML (Glenn only)</a:t>
            </a:r>
          </a:p>
          <a:p>
            <a:pPr lvl="1"/>
            <a:endParaRPr lang="en-US" dirty="0" smtClean="0"/>
          </a:p>
          <a:p>
            <a:pPr lvl="1"/>
            <a:endParaRPr lang="en-US" dirty="0" smtClean="0"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240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33147</TotalTime>
  <Words>4499</Words>
  <Application>Microsoft Macintosh PowerPoint</Application>
  <PresentationFormat>On-screen Show (4:3)</PresentationFormat>
  <Paragraphs>908</Paragraphs>
  <Slides>110</Slides>
  <Notes>37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1" baseType="lpstr">
      <vt:lpstr>Office Theme</vt:lpstr>
      <vt:lpstr>Computing Services to Accelerate Research and Innovation</vt:lpstr>
      <vt:lpstr>Outline</vt:lpstr>
      <vt:lpstr>What is the Ohio Supercomputer Center?</vt:lpstr>
      <vt:lpstr>The OH-TECH Consortium</vt:lpstr>
      <vt:lpstr>Ohio Innovates with the World</vt:lpstr>
      <vt:lpstr>About OSC</vt:lpstr>
      <vt:lpstr>Empowering Clients:  Organizational Impact CY2015</vt:lpstr>
      <vt:lpstr>Active Awards Total: 459</vt:lpstr>
      <vt:lpstr>Computing Resource Usage by Field of Science (FoS)</vt:lpstr>
      <vt:lpstr>OSC Service Catalog</vt:lpstr>
      <vt:lpstr>Statewide Licensed Software</vt:lpstr>
      <vt:lpstr>HPC Client Services</vt:lpstr>
      <vt:lpstr>HPC Concepts</vt:lpstr>
      <vt:lpstr>What is the difference between your laptop and a supercomputer?</vt:lpstr>
      <vt:lpstr>Supercomputers become history quickly!</vt:lpstr>
      <vt:lpstr>PowerPoint Presentation</vt:lpstr>
      <vt:lpstr>Big Numbers</vt:lpstr>
      <vt:lpstr>HPC Terminology</vt:lpstr>
      <vt:lpstr>Organization of  a Supercomputer</vt:lpstr>
      <vt:lpstr>Login Nodes – Usage</vt:lpstr>
      <vt:lpstr>What do we use the login nodes for?</vt:lpstr>
      <vt:lpstr>Hardware Overview</vt:lpstr>
      <vt:lpstr>Supercomputers at OSC</vt:lpstr>
      <vt:lpstr>Oakley Cluster</vt:lpstr>
      <vt:lpstr>Oakley – Login Nodes</vt:lpstr>
      <vt:lpstr>Oakley – Compute Nodes</vt:lpstr>
      <vt:lpstr>Oakley – GPU  Accelerators</vt:lpstr>
      <vt:lpstr>Oakley –  Specialized  Nodes</vt:lpstr>
      <vt:lpstr>Oakley Cluster Specifications</vt:lpstr>
      <vt:lpstr>Ruby Cluster</vt:lpstr>
      <vt:lpstr>Ruby –  Login Nodes</vt:lpstr>
      <vt:lpstr>Ruby –  Compute Nodes</vt:lpstr>
      <vt:lpstr>Ruby –  GPU Accelerators</vt:lpstr>
      <vt:lpstr>Ruby –  Coprocessors</vt:lpstr>
      <vt:lpstr>Ruby  Specifications</vt:lpstr>
      <vt:lpstr>Resource Grants and Accounts</vt:lpstr>
      <vt:lpstr>PowerPoint Presentation</vt:lpstr>
      <vt:lpstr>PowerPoint Presentation</vt:lpstr>
      <vt:lpstr>Resource Grants and Accounts at OSC</vt:lpstr>
      <vt:lpstr>Who can get an OSC account?</vt:lpstr>
      <vt:lpstr>Accounts and Projects at OSC</vt:lpstr>
      <vt:lpstr>Getting an Account - https://www.osc.edu/supercomputing/support/account</vt:lpstr>
      <vt:lpstr>Allocations and Charges</vt:lpstr>
      <vt:lpstr>MyOSC</vt:lpstr>
      <vt:lpstr>Your Contact Info</vt:lpstr>
      <vt:lpstr>System Status</vt:lpstr>
      <vt:lpstr>Statewide Users Group (SUG)</vt:lpstr>
      <vt:lpstr>Citing OSC</vt:lpstr>
      <vt:lpstr>What’s New at OSC</vt:lpstr>
      <vt:lpstr>Owens Performance Increase</vt:lpstr>
      <vt:lpstr>PowerPoint Presentation</vt:lpstr>
      <vt:lpstr>Owens Cluster Specifications</vt:lpstr>
      <vt:lpstr>OSC File Space and Network Information Update</vt:lpstr>
      <vt:lpstr>Questions</vt:lpstr>
      <vt:lpstr>User Environment</vt:lpstr>
      <vt:lpstr>User Environment Topics</vt:lpstr>
      <vt:lpstr>Linux Operating System</vt:lpstr>
      <vt:lpstr>Connecting to the clusters</vt:lpstr>
      <vt:lpstr>Connecting to an OSC Cluster with Graphics</vt:lpstr>
      <vt:lpstr>OSC OnDemand  ondemand3.osc.edu</vt:lpstr>
      <vt:lpstr>PowerPoint Presentation</vt:lpstr>
      <vt:lpstr>Transferring Files to and from the Cluster</vt:lpstr>
      <vt:lpstr>Modules and your shell environment</vt:lpstr>
      <vt:lpstr>Adding or Removing Software from Your Environment</vt:lpstr>
      <vt:lpstr>Module Commands</vt:lpstr>
      <vt:lpstr>File Permissions</vt:lpstr>
      <vt:lpstr>Storage</vt:lpstr>
      <vt:lpstr>Four different  file systems </vt:lpstr>
      <vt:lpstr>Home Directories</vt:lpstr>
      <vt:lpstr>Sample Quota Display</vt:lpstr>
      <vt:lpstr>Project Directories</vt:lpstr>
      <vt:lpstr>Parallel File System – Lustre </vt:lpstr>
      <vt:lpstr>File Management</vt:lpstr>
      <vt:lpstr>Compute Nodes– $TMPDIR</vt:lpstr>
      <vt:lpstr>Overloading the File Servers</vt:lpstr>
      <vt:lpstr>Batch Processing</vt:lpstr>
      <vt:lpstr>Organization of  an HPC cluster</vt:lpstr>
      <vt:lpstr>Batch System at OSC</vt:lpstr>
      <vt:lpstr>Why do supercomputers use queueing?</vt:lpstr>
      <vt:lpstr>Idea Behind Batch Processing</vt:lpstr>
      <vt:lpstr>Running a Job on the Compute Nodes</vt:lpstr>
      <vt:lpstr>Specifying Resources in a Job Script</vt:lpstr>
      <vt:lpstr>Sample Batch Script</vt:lpstr>
      <vt:lpstr>Submitting a Job and Checking Status</vt:lpstr>
      <vt:lpstr>Scheduling Policies and Limits</vt:lpstr>
      <vt:lpstr>Waiting for Your Job To Run</vt:lpstr>
      <vt:lpstr>Job Output</vt:lpstr>
      <vt:lpstr>Interactive Batch Jobs</vt:lpstr>
      <vt:lpstr>Batch Queues</vt:lpstr>
      <vt:lpstr>Parallel Computing</vt:lpstr>
      <vt:lpstr>To Take Advantage of Parallel Computing</vt:lpstr>
      <vt:lpstr>Specifying Resources in a Job Script for GPUs</vt:lpstr>
      <vt:lpstr>Third-Party Software Applications</vt:lpstr>
      <vt:lpstr>Access to Licensed Software</vt:lpstr>
      <vt:lpstr>Third party applications</vt:lpstr>
      <vt:lpstr>Third party applications</vt:lpstr>
      <vt:lpstr>Third party applications</vt:lpstr>
      <vt:lpstr>Third party applications</vt:lpstr>
      <vt:lpstr>Third party applications</vt:lpstr>
      <vt:lpstr>Third party applications</vt:lpstr>
      <vt:lpstr>Third party applications</vt:lpstr>
      <vt:lpstr>Third party applications</vt:lpstr>
      <vt:lpstr>OSC doesn’t have the software you need?</vt:lpstr>
      <vt:lpstr>OSC Policies</vt:lpstr>
      <vt:lpstr>PowerPoint Presentation</vt:lpstr>
      <vt:lpstr>OSC Policies</vt:lpstr>
      <vt:lpstr>OSC Policies</vt:lpstr>
      <vt:lpstr>For More Information</vt:lpstr>
      <vt:lpstr>Questions</vt:lpstr>
      <vt:lpstr>Demo</vt:lpstr>
    </vt:vector>
  </TitlesOfParts>
  <Company>OSC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judithg@osc.edu</dc:creator>
  <cp:lastModifiedBy>Katharine Cahill</cp:lastModifiedBy>
  <cp:revision>272</cp:revision>
  <cp:lastPrinted>2016-08-08T15:52:49Z</cp:lastPrinted>
  <dcterms:created xsi:type="dcterms:W3CDTF">2010-10-22T18:24:59Z</dcterms:created>
  <dcterms:modified xsi:type="dcterms:W3CDTF">2016-08-08T19:47:31Z</dcterms:modified>
</cp:coreProperties>
</file>