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29" r:id="rId1"/>
  </p:sldMasterIdLst>
  <p:notesMasterIdLst>
    <p:notesMasterId r:id="rId78"/>
  </p:notesMasterIdLst>
  <p:handoutMasterIdLst>
    <p:handoutMasterId r:id="rId79"/>
  </p:handoutMasterIdLst>
  <p:sldIdLst>
    <p:sldId id="256" r:id="rId2"/>
    <p:sldId id="427" r:id="rId3"/>
    <p:sldId id="357" r:id="rId4"/>
    <p:sldId id="258" r:id="rId5"/>
    <p:sldId id="259" r:id="rId6"/>
    <p:sldId id="264" r:id="rId7"/>
    <p:sldId id="265" r:id="rId8"/>
    <p:sldId id="263" r:id="rId9"/>
    <p:sldId id="266" r:id="rId10"/>
    <p:sldId id="267" r:id="rId11"/>
    <p:sldId id="359" r:id="rId12"/>
    <p:sldId id="428" r:id="rId13"/>
    <p:sldId id="272" r:id="rId14"/>
    <p:sldId id="364" r:id="rId15"/>
    <p:sldId id="273" r:id="rId16"/>
    <p:sldId id="274" r:id="rId17"/>
    <p:sldId id="365" r:id="rId18"/>
    <p:sldId id="367" r:id="rId19"/>
    <p:sldId id="368" r:id="rId20"/>
    <p:sldId id="366" r:id="rId21"/>
    <p:sldId id="276" r:id="rId22"/>
    <p:sldId id="358" r:id="rId23"/>
    <p:sldId id="277" r:id="rId24"/>
    <p:sldId id="278" r:id="rId25"/>
    <p:sldId id="279" r:id="rId26"/>
    <p:sldId id="280" r:id="rId27"/>
    <p:sldId id="282" r:id="rId28"/>
    <p:sldId id="374" r:id="rId29"/>
    <p:sldId id="415" r:id="rId30"/>
    <p:sldId id="411" r:id="rId31"/>
    <p:sldId id="375" r:id="rId32"/>
    <p:sldId id="420" r:id="rId33"/>
    <p:sldId id="376" r:id="rId34"/>
    <p:sldId id="401" r:id="rId35"/>
    <p:sldId id="377" r:id="rId36"/>
    <p:sldId id="378" r:id="rId37"/>
    <p:sldId id="379" r:id="rId38"/>
    <p:sldId id="408" r:id="rId39"/>
    <p:sldId id="402" r:id="rId40"/>
    <p:sldId id="404" r:id="rId41"/>
    <p:sldId id="409" r:id="rId42"/>
    <p:sldId id="403" r:id="rId43"/>
    <p:sldId id="380" r:id="rId44"/>
    <p:sldId id="405" r:id="rId45"/>
    <p:sldId id="406" r:id="rId46"/>
    <p:sldId id="407" r:id="rId47"/>
    <p:sldId id="381" r:id="rId48"/>
    <p:sldId id="410" r:id="rId49"/>
    <p:sldId id="412" r:id="rId50"/>
    <p:sldId id="413" r:id="rId51"/>
    <p:sldId id="414" r:id="rId52"/>
    <p:sldId id="382" r:id="rId53"/>
    <p:sldId id="416" r:id="rId54"/>
    <p:sldId id="417" r:id="rId55"/>
    <p:sldId id="418" r:id="rId56"/>
    <p:sldId id="423" r:id="rId57"/>
    <p:sldId id="424" r:id="rId58"/>
    <p:sldId id="425" r:id="rId59"/>
    <p:sldId id="426" r:id="rId60"/>
    <p:sldId id="370" r:id="rId61"/>
    <p:sldId id="384" r:id="rId62"/>
    <p:sldId id="421" r:id="rId63"/>
    <p:sldId id="419" r:id="rId64"/>
    <p:sldId id="385" r:id="rId65"/>
    <p:sldId id="386" r:id="rId66"/>
    <p:sldId id="387" r:id="rId67"/>
    <p:sldId id="388" r:id="rId68"/>
    <p:sldId id="389" r:id="rId69"/>
    <p:sldId id="391" r:id="rId70"/>
    <p:sldId id="371" r:id="rId71"/>
    <p:sldId id="393" r:id="rId72"/>
    <p:sldId id="394" r:id="rId73"/>
    <p:sldId id="396" r:id="rId74"/>
    <p:sldId id="397" r:id="rId75"/>
    <p:sldId id="355" r:id="rId76"/>
    <p:sldId id="356" r:id="rId77"/>
  </p:sldIdLst>
  <p:sldSz cx="9144000" cy="6858000" type="screen4x3"/>
  <p:notesSz cx="6997700" cy="9269413"/>
  <p:defaultTextStyle>
    <a:defPPr>
      <a:defRPr lang="en-GB"/>
    </a:defPPr>
    <a:lvl1pPr algn="l" defTabSz="457200" rtl="0" eaLnBrk="0" fontAlgn="base" hangingPunct="0">
      <a:spcBef>
        <a:spcPct val="0"/>
      </a:spcBef>
      <a:spcAft>
        <a:spcPct val="0"/>
      </a:spcAft>
      <a:buClr>
        <a:srgbClr val="000000"/>
      </a:buClr>
      <a:buSzPct val="100000"/>
      <a:buFont typeface="Times New Roman" charset="0"/>
      <a:defRPr sz="2400" b="1" kern="1200">
        <a:solidFill>
          <a:schemeClr val="bg1"/>
        </a:solidFill>
        <a:latin typeface="Arial" charset="0"/>
        <a:ea typeface="ＭＳ Ｐゴシック" charset="0"/>
        <a:cs typeface="ＭＳ Ｐゴシック" charset="0"/>
      </a:defRPr>
    </a:lvl1pPr>
    <a:lvl2pPr marL="742950" indent="-285750" algn="l" defTabSz="457200" rtl="0" eaLnBrk="0" fontAlgn="base" hangingPunct="0">
      <a:spcBef>
        <a:spcPct val="0"/>
      </a:spcBef>
      <a:spcAft>
        <a:spcPct val="0"/>
      </a:spcAft>
      <a:buClr>
        <a:srgbClr val="000000"/>
      </a:buClr>
      <a:buSzPct val="100000"/>
      <a:buFont typeface="Times New Roman" charset="0"/>
      <a:defRPr sz="2400" b="1" kern="1200">
        <a:solidFill>
          <a:schemeClr val="bg1"/>
        </a:solidFill>
        <a:latin typeface="Arial" charset="0"/>
        <a:ea typeface="ＭＳ Ｐゴシック" charset="0"/>
        <a:cs typeface="ＭＳ Ｐゴシック" charset="0"/>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b="1" kern="1200">
        <a:solidFill>
          <a:schemeClr val="bg1"/>
        </a:solidFill>
        <a:latin typeface="Arial" charset="0"/>
        <a:ea typeface="ＭＳ Ｐゴシック" charset="0"/>
        <a:cs typeface="ＭＳ Ｐゴシック" charset="0"/>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b="1" kern="1200">
        <a:solidFill>
          <a:schemeClr val="bg1"/>
        </a:solidFill>
        <a:latin typeface="Arial" charset="0"/>
        <a:ea typeface="ＭＳ Ｐゴシック" charset="0"/>
        <a:cs typeface="ＭＳ Ｐゴシック" charset="0"/>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b="1" kern="1200">
        <a:solidFill>
          <a:schemeClr val="bg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bg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bg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bg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bg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84380" autoAdjust="0"/>
  </p:normalViewPr>
  <p:slideViewPr>
    <p:cSldViewPr>
      <p:cViewPr varScale="1">
        <p:scale>
          <a:sx n="102" d="100"/>
          <a:sy n="102" d="100"/>
        </p:scale>
        <p:origin x="-1832" y="-11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interSettings" Target="printerSettings/printerSettings1.bin"/><Relationship Id="rId81" Type="http://schemas.openxmlformats.org/officeDocument/2006/relationships/presProps" Target="presProps.xml"/><Relationship Id="rId82" Type="http://schemas.openxmlformats.org/officeDocument/2006/relationships/viewProps" Target="viewProps.xml"/><Relationship Id="rId83" Type="http://schemas.openxmlformats.org/officeDocument/2006/relationships/theme" Target="theme/theme1.xml"/><Relationship Id="rId84"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notesMaster" Target="notesMasters/notesMaster1.xml"/><Relationship Id="rId79" Type="http://schemas.openxmlformats.org/officeDocument/2006/relationships/handoutMaster" Target="handoutMasters/handoutMaster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lIns="91440" tIns="45720" rIns="91440" bIns="45720" rtlCol="0"/>
          <a:lstStyle>
            <a:lvl1pPr algn="r">
              <a:defRPr sz="1200"/>
            </a:lvl1pPr>
          </a:lstStyle>
          <a:p>
            <a:fld id="{60ADEA7A-6356-8240-919D-E17AFE01FE0B}" type="datetimeFigureOut">
              <a:rPr lang="en-US" smtClean="0"/>
              <a:t>3/11/15</a:t>
            </a:fld>
            <a:endParaRPr lang="en-US"/>
          </a:p>
        </p:txBody>
      </p:sp>
      <p:sp>
        <p:nvSpPr>
          <p:cNvPr id="4" name="Footer Placeholder 3"/>
          <p:cNvSpPr>
            <a:spLocks noGrp="1"/>
          </p:cNvSpPr>
          <p:nvPr>
            <p:ph type="ftr" sz="quarter" idx="2"/>
          </p:nvPr>
        </p:nvSpPr>
        <p:spPr>
          <a:xfrm>
            <a:off x="0" y="8804275"/>
            <a:ext cx="303212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3988" y="8804275"/>
            <a:ext cx="3032125" cy="463550"/>
          </a:xfrm>
          <a:prstGeom prst="rect">
            <a:avLst/>
          </a:prstGeom>
        </p:spPr>
        <p:txBody>
          <a:bodyPr vert="horz" lIns="91440" tIns="45720" rIns="91440" bIns="45720" rtlCol="0" anchor="b"/>
          <a:lstStyle>
            <a:lvl1pPr algn="r">
              <a:defRPr sz="1200"/>
            </a:lvl1pPr>
          </a:lstStyle>
          <a:p>
            <a:fld id="{77F32061-7291-744B-8B0B-8EA4777E4703}" type="slidenum">
              <a:rPr lang="en-US" smtClean="0"/>
              <a:t>‹#›</a:t>
            </a:fld>
            <a:endParaRPr lang="en-US"/>
          </a:p>
        </p:txBody>
      </p:sp>
    </p:spTree>
    <p:extLst>
      <p:ext uri="{BB962C8B-B14F-4D97-AF65-F5344CB8AC3E}">
        <p14:creationId xmlns:p14="http://schemas.microsoft.com/office/powerpoint/2010/main" val="1810760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AutoShape 1"/>
          <p:cNvSpPr>
            <a:spLocks noChangeArrowheads="1"/>
          </p:cNvSpPr>
          <p:nvPr/>
        </p:nvSpPr>
        <p:spPr bwMode="auto">
          <a:xfrm>
            <a:off x="0" y="0"/>
            <a:ext cx="6997700" cy="9269413"/>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86" name="AutoShape 2"/>
          <p:cNvSpPr>
            <a:spLocks noChangeArrowheads="1"/>
          </p:cNvSpPr>
          <p:nvPr/>
        </p:nvSpPr>
        <p:spPr bwMode="auto">
          <a:xfrm>
            <a:off x="0" y="0"/>
            <a:ext cx="6997700" cy="92694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87" name="Text Box 3"/>
          <p:cNvSpPr txBox="1">
            <a:spLocks noChangeArrowheads="1"/>
          </p:cNvSpP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88" name="Text Box 4"/>
          <p:cNvSpPr txBox="1">
            <a:spLocks noChangeArrowheads="1"/>
          </p:cNvSpPr>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89" name="Rectangle 5"/>
          <p:cNvSpPr>
            <a:spLocks noGrp="1" noRot="1" noChangeAspect="1" noChangeArrowheads="1"/>
          </p:cNvSpPr>
          <p:nvPr>
            <p:ph type="sldImg"/>
          </p:nvPr>
        </p:nvSpPr>
        <p:spPr bwMode="auto">
          <a:xfrm>
            <a:off x="1181100" y="695325"/>
            <a:ext cx="4632325" cy="3473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sp>
      <p:sp>
        <p:nvSpPr>
          <p:cNvPr id="16390" name="Rectangle 6"/>
          <p:cNvSpPr>
            <a:spLocks noGrp="1" noChangeArrowheads="1"/>
          </p:cNvSpPr>
          <p:nvPr>
            <p:ph type="body"/>
          </p:nvPr>
        </p:nvSpPr>
        <p:spPr bwMode="auto">
          <a:xfrm>
            <a:off x="700088" y="4403725"/>
            <a:ext cx="5594350" cy="416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endParaRPr lang="en-US"/>
          </a:p>
        </p:txBody>
      </p:sp>
      <p:sp>
        <p:nvSpPr>
          <p:cNvPr id="16391" name="Text Box 7"/>
          <p:cNvSpPr txBox="1">
            <a:spLocks noChangeArrowheads="1"/>
          </p:cNvSpPr>
          <p:nvPr/>
        </p:nvSpPr>
        <p:spPr bwMode="auto">
          <a:xfrm>
            <a:off x="0" y="8805863"/>
            <a:ext cx="303212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16392" name="Rectangle 8"/>
          <p:cNvSpPr>
            <a:spLocks noGrp="1" noChangeArrowheads="1"/>
          </p:cNvSpPr>
          <p:nvPr>
            <p:ph type="sldNum"/>
          </p:nvPr>
        </p:nvSpPr>
        <p:spPr bwMode="auto">
          <a:xfrm>
            <a:off x="3963988" y="8805863"/>
            <a:ext cx="30289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880" tIns="46440" rIns="92880" bIns="46440" numCol="1" anchor="b" anchorCtr="0" compatLnSpc="1">
            <a:prstTxWarp prst="textNoShape">
              <a:avLst/>
            </a:prstTxWarp>
          </a:bodyPr>
          <a:lstStyle>
            <a:lvl1pPr algn="r" eaLnBrk="1" hangingPunct="1">
              <a:buClrTx/>
              <a:buSzPct val="45000"/>
              <a:buFontTx/>
              <a:buNone/>
              <a:tabLst>
                <a:tab pos="723900" algn="l"/>
                <a:tab pos="1447800" algn="l"/>
                <a:tab pos="2171700" algn="l"/>
                <a:tab pos="2895600" algn="l"/>
              </a:tabLst>
              <a:defRPr sz="1200">
                <a:solidFill>
                  <a:srgbClr val="000000"/>
                </a:solidFill>
                <a:latin typeface="Times New Roman" charset="0"/>
                <a:cs typeface="DejaVu Sans" charset="0"/>
              </a:defRPr>
            </a:lvl1pPr>
          </a:lstStyle>
          <a:p>
            <a:fld id="{69B6428B-8F07-9149-AFF7-11516B889BE5}" type="slidenum">
              <a:rPr lang="en-US"/>
              <a:pPr/>
              <a:t>‹#›</a:t>
            </a:fld>
            <a:endParaRPr lang="en-US"/>
          </a:p>
        </p:txBody>
      </p:sp>
    </p:spTree>
    <p:extLst>
      <p:ext uri="{BB962C8B-B14F-4D97-AF65-F5344CB8AC3E}">
        <p14:creationId xmlns:p14="http://schemas.microsoft.com/office/powerpoint/2010/main" val="99802956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8"/>
          <p:cNvSpPr>
            <a:spLocks noGrp="1" noChangeArrowheads="1"/>
          </p:cNvSpPr>
          <p:nvPr>
            <p:ph type="sldNum"/>
          </p:nvPr>
        </p:nvSpPr>
        <p:spPr>
          <a:ln/>
        </p:spPr>
        <p:txBody>
          <a:bodyPr/>
          <a:lstStyle/>
          <a:p>
            <a:fld id="{4F815540-AE10-6F45-9BA7-6CFC46F5F28C}" type="slidenum">
              <a:rPr lang="en-US"/>
              <a:pPr/>
              <a:t>1</a:t>
            </a:fld>
            <a:endParaRPr lang="en-US"/>
          </a:p>
        </p:txBody>
      </p:sp>
      <p:sp>
        <p:nvSpPr>
          <p:cNvPr id="120833" name="Text Box 1"/>
          <p:cNvSpPr txBox="1">
            <a:spLocks noChangeArrowheads="1"/>
          </p:cNvSpPr>
          <p:nvPr/>
        </p:nvSpPr>
        <p:spPr bwMode="auto">
          <a:xfrm>
            <a:off x="3963988" y="8805863"/>
            <a:ext cx="303212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880" tIns="46440" rIns="92880" bIns="464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9pPr>
          </a:lstStyle>
          <a:p>
            <a:pPr algn="r" eaLnBrk="1" hangingPunct="1">
              <a:buClrTx/>
              <a:buFontTx/>
              <a:buNone/>
            </a:pPr>
            <a:fld id="{F5C01119-BF91-2E4B-A8DA-7732E16D3E14}" type="slidenum">
              <a:rPr lang="en-US" sz="1200" b="0"/>
              <a:pPr algn="r" eaLnBrk="1" hangingPunct="1">
                <a:buClrTx/>
                <a:buFontTx/>
                <a:buNone/>
              </a:pPr>
              <a:t>1</a:t>
            </a:fld>
            <a:endParaRPr lang="en-US" sz="1200" b="0"/>
          </a:p>
        </p:txBody>
      </p:sp>
      <p:sp>
        <p:nvSpPr>
          <p:cNvPr id="120834" name="Text Box 2"/>
          <p:cNvSpPr txBox="1">
            <a:spLocks noChangeArrowheads="1"/>
          </p:cNvSpPr>
          <p:nvPr/>
        </p:nvSpPr>
        <p:spPr bwMode="auto">
          <a:xfrm>
            <a:off x="3965575" y="8807450"/>
            <a:ext cx="303212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880" tIns="46440" rIns="92880" bIns="4644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9pPr>
          </a:lstStyle>
          <a:p>
            <a:pPr algn="r">
              <a:buClrTx/>
              <a:buFontTx/>
              <a:buNone/>
            </a:pPr>
            <a:fld id="{FDC2006C-2444-9047-89BF-1AA67C2371ED}" type="slidenum">
              <a:rPr lang="en-US" sz="1200" b="0"/>
              <a:pPr algn="r">
                <a:buClrTx/>
                <a:buFontTx/>
                <a:buNone/>
              </a:pPr>
              <a:t>1</a:t>
            </a:fld>
            <a:endParaRPr lang="en-US" sz="1200" b="0"/>
          </a:p>
        </p:txBody>
      </p:sp>
      <p:sp>
        <p:nvSpPr>
          <p:cNvPr id="120835" name="Text Box 3"/>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0836" name="Text Box 4"/>
          <p:cNvSpPr txBox="1">
            <a:spLocks noGrp="1" noChangeArrowheads="1"/>
          </p:cNvSpPr>
          <p:nvPr>
            <p:ph type="body" idx="1"/>
          </p:nvPr>
        </p:nvSpPr>
        <p:spPr bwMode="auto">
          <a:xfrm>
            <a:off x="933450" y="4403725"/>
            <a:ext cx="5130800"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charset="0"/>
                <a:ea typeface="ＭＳ Ｐゴシック" charset="0"/>
              </a:defRPr>
            </a:lvl9pPr>
          </a:lstStyle>
          <a:p>
            <a:pPr>
              <a:spcBef>
                <a:spcPts val="450"/>
              </a:spcBef>
            </a:pPr>
            <a:endParaRPr lang="en-US">
              <a:cs typeface="DejaVu Sans" charset="0"/>
            </a:endParaRPr>
          </a:p>
        </p:txBody>
      </p:sp>
    </p:spTree>
    <p:extLst>
      <p:ext uri="{BB962C8B-B14F-4D97-AF65-F5344CB8AC3E}">
        <p14:creationId xmlns:p14="http://schemas.microsoft.com/office/powerpoint/2010/main" val="512908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E38F7B9D-7448-2F47-93A6-38DA4442E4A5}" type="slidenum">
              <a:rPr lang="en-US"/>
              <a:pPr/>
              <a:t>13</a:t>
            </a:fld>
            <a:endParaRPr lang="en-US"/>
          </a:p>
        </p:txBody>
      </p:sp>
      <p:sp>
        <p:nvSpPr>
          <p:cNvPr id="13721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721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826225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Simply</a:t>
            </a:r>
            <a:r>
              <a:rPr lang="en-US" baseline="0" dirty="0" smtClean="0"/>
              <a:t> a discussion;  will test out in later slides</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14</a:t>
            </a:fld>
            <a:endParaRPr lang="en-US"/>
          </a:p>
        </p:txBody>
      </p:sp>
    </p:spTree>
    <p:extLst>
      <p:ext uri="{BB962C8B-B14F-4D97-AF65-F5344CB8AC3E}">
        <p14:creationId xmlns:p14="http://schemas.microsoft.com/office/powerpoint/2010/main" val="1368828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AE49F0C1-4601-384B-8CBD-E90079BAA9FB}" type="slidenum">
              <a:rPr lang="en-US"/>
              <a:pPr/>
              <a:t>15</a:t>
            </a:fld>
            <a:endParaRPr lang="en-US"/>
          </a:p>
        </p:txBody>
      </p:sp>
      <p:sp>
        <p:nvSpPr>
          <p:cNvPr id="138241"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8242"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378570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552EE05E-8BE7-C34D-A80C-8B2FFC4243FD}" type="slidenum">
              <a:rPr lang="en-US"/>
              <a:pPr/>
              <a:t>16</a:t>
            </a:fld>
            <a:endParaRPr lang="en-US"/>
          </a:p>
        </p:txBody>
      </p:sp>
      <p:sp>
        <p:nvSpPr>
          <p:cNvPr id="13926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926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661430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552EE05E-8BE7-C34D-A80C-8B2FFC4243FD}" type="slidenum">
              <a:rPr lang="en-US"/>
              <a:pPr/>
              <a:t>17</a:t>
            </a:fld>
            <a:endParaRPr lang="en-US"/>
          </a:p>
        </p:txBody>
      </p:sp>
      <p:sp>
        <p:nvSpPr>
          <p:cNvPr id="13926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926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4071068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552EE05E-8BE7-C34D-A80C-8B2FFC4243FD}" type="slidenum">
              <a:rPr lang="en-US"/>
              <a:pPr/>
              <a:t>18</a:t>
            </a:fld>
            <a:endParaRPr lang="en-US"/>
          </a:p>
        </p:txBody>
      </p:sp>
      <p:sp>
        <p:nvSpPr>
          <p:cNvPr id="13926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926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4057300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552EE05E-8BE7-C34D-A80C-8B2FFC4243FD}" type="slidenum">
              <a:rPr lang="en-US"/>
              <a:pPr/>
              <a:t>19</a:t>
            </a:fld>
            <a:endParaRPr lang="en-US"/>
          </a:p>
        </p:txBody>
      </p:sp>
      <p:sp>
        <p:nvSpPr>
          <p:cNvPr id="13926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926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41931654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552EE05E-8BE7-C34D-A80C-8B2FFC4243FD}" type="slidenum">
              <a:rPr lang="en-US"/>
              <a:pPr/>
              <a:t>20</a:t>
            </a:fld>
            <a:endParaRPr lang="en-US"/>
          </a:p>
        </p:txBody>
      </p:sp>
      <p:sp>
        <p:nvSpPr>
          <p:cNvPr id="13926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926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496392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AE9A7085-36AC-BB4B-9E57-E8E332539B15}" type="slidenum">
              <a:rPr lang="en-US"/>
              <a:pPr/>
              <a:t>21</a:t>
            </a:fld>
            <a:endParaRPr lang="en-US"/>
          </a:p>
        </p:txBody>
      </p:sp>
      <p:sp>
        <p:nvSpPr>
          <p:cNvPr id="141313"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1314"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134038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22</a:t>
            </a:fld>
            <a:endParaRPr lang="en-US"/>
          </a:p>
        </p:txBody>
      </p:sp>
    </p:spTree>
    <p:extLst>
      <p:ext uri="{BB962C8B-B14F-4D97-AF65-F5344CB8AC3E}">
        <p14:creationId xmlns:p14="http://schemas.microsoft.com/office/powerpoint/2010/main" val="3456599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479BAF9D-7684-2F4E-87C3-7D745FFA5F59}" type="slidenum">
              <a:rPr lang="en-US"/>
              <a:pPr/>
              <a:t>2</a:t>
            </a:fld>
            <a:endParaRPr lang="en-US"/>
          </a:p>
        </p:txBody>
      </p:sp>
      <p:sp>
        <p:nvSpPr>
          <p:cNvPr id="122881"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2882"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662369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FDEC78B6-DB21-5546-8388-6FBCDB263D4B}" type="slidenum">
              <a:rPr lang="en-US"/>
              <a:pPr/>
              <a:t>23</a:t>
            </a:fld>
            <a:endParaRPr lang="en-US"/>
          </a:p>
        </p:txBody>
      </p:sp>
      <p:sp>
        <p:nvSpPr>
          <p:cNvPr id="14233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233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r>
              <a:rPr lang="en-US" dirty="0" smtClean="0"/>
              <a:t>Explain in detail if anyone is having trouble;  wait until everyone has successfully</a:t>
            </a:r>
            <a:r>
              <a:rPr lang="en-US" baseline="0" dirty="0" smtClean="0"/>
              <a:t> connected before moving on.</a:t>
            </a:r>
            <a:endParaRPr lang="en-US" dirty="0" smtClean="0"/>
          </a:p>
          <a:p>
            <a:endParaRPr lang="en-US" dirty="0"/>
          </a:p>
        </p:txBody>
      </p:sp>
    </p:spTree>
    <p:extLst>
      <p:ext uri="{BB962C8B-B14F-4D97-AF65-F5344CB8AC3E}">
        <p14:creationId xmlns:p14="http://schemas.microsoft.com/office/powerpoint/2010/main" val="1661130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4162449E-6F2F-4A41-94D6-905CBD64B488}" type="slidenum">
              <a:rPr lang="en-US"/>
              <a:pPr/>
              <a:t>24</a:t>
            </a:fld>
            <a:endParaRPr lang="en-US"/>
          </a:p>
        </p:txBody>
      </p:sp>
      <p:sp>
        <p:nvSpPr>
          <p:cNvPr id="143361"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3362"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864209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15C6D7B-8F0A-5340-BE2E-D3EB47CB9896}" type="slidenum">
              <a:rPr lang="en-US"/>
              <a:pPr/>
              <a:t>25</a:t>
            </a:fld>
            <a:endParaRPr lang="en-US"/>
          </a:p>
        </p:txBody>
      </p:sp>
      <p:sp>
        <p:nvSpPr>
          <p:cNvPr id="14438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438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41196096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BF4EFBAF-B98E-914E-A112-B5FF654C0315}" type="slidenum">
              <a:rPr lang="en-US"/>
              <a:pPr/>
              <a:t>26</a:t>
            </a:fld>
            <a:endParaRPr lang="en-US"/>
          </a:p>
        </p:txBody>
      </p:sp>
      <p:sp>
        <p:nvSpPr>
          <p:cNvPr id="145409"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5410"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42161040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27</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4198067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the OSC system does not look exactly like this,</a:t>
            </a:r>
            <a:r>
              <a:rPr lang="en-US" baseline="0" dirty="0" smtClean="0"/>
              <a:t> but is similar.  Instead of /home, there is an elaborate home directory </a:t>
            </a:r>
            <a:r>
              <a:rPr lang="en-US" baseline="0" dirty="0" err="1" smtClean="0"/>
              <a:t>filesystem</a:t>
            </a:r>
            <a:r>
              <a:rPr lang="en-US" baseline="0" dirty="0" smtClean="0"/>
              <a:t> at OSC (/</a:t>
            </a:r>
            <a:r>
              <a:rPr lang="en-US" baseline="0" dirty="0" err="1" smtClean="0"/>
              <a:t>nfs</a:t>
            </a:r>
            <a:r>
              <a:rPr lang="en-US" baseline="0" dirty="0" smtClean="0"/>
              <a:t>/xx/username)</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28</a:t>
            </a:fld>
            <a:endParaRPr lang="en-US"/>
          </a:p>
        </p:txBody>
      </p:sp>
    </p:spTree>
    <p:extLst>
      <p:ext uri="{BB962C8B-B14F-4D97-AF65-F5344CB8AC3E}">
        <p14:creationId xmlns:p14="http://schemas.microsoft.com/office/powerpoint/2010/main" val="16941856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File</a:t>
            </a:r>
            <a:r>
              <a:rPr lang="en-US" baseline="0" dirty="0" smtClean="0"/>
              <a:t> Descriptors/File Handles are </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29</a:t>
            </a:fld>
            <a:endParaRPr lang="en-US"/>
          </a:p>
        </p:txBody>
      </p:sp>
    </p:spTree>
    <p:extLst>
      <p:ext uri="{BB962C8B-B14F-4D97-AF65-F5344CB8AC3E}">
        <p14:creationId xmlns:p14="http://schemas.microsoft.com/office/powerpoint/2010/main" val="35280363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the OSC system does not look exactly like this,</a:t>
            </a:r>
            <a:r>
              <a:rPr lang="en-US" baseline="0" dirty="0" smtClean="0"/>
              <a:t> but is similar.  Instead of /home, there is an elaborate home directory </a:t>
            </a:r>
            <a:r>
              <a:rPr lang="en-US" baseline="0" dirty="0" err="1" smtClean="0"/>
              <a:t>filesystem</a:t>
            </a:r>
            <a:r>
              <a:rPr lang="en-US" baseline="0" dirty="0" smtClean="0"/>
              <a:t> at OSC (/</a:t>
            </a:r>
            <a:r>
              <a:rPr lang="en-US" baseline="0" dirty="0" err="1" smtClean="0"/>
              <a:t>nfs</a:t>
            </a:r>
            <a:r>
              <a:rPr lang="en-US" baseline="0" dirty="0" smtClean="0"/>
              <a:t>/xx/username)</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30</a:t>
            </a:fld>
            <a:endParaRPr lang="en-US"/>
          </a:p>
        </p:txBody>
      </p:sp>
    </p:spTree>
    <p:extLst>
      <p:ext uri="{BB962C8B-B14F-4D97-AF65-F5344CB8AC3E}">
        <p14:creationId xmlns:p14="http://schemas.microsoft.com/office/powerpoint/2010/main" val="16941856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first 3 options take you back home.</a:t>
            </a:r>
          </a:p>
          <a:p>
            <a:endParaRPr lang="en-US" baseline="0" dirty="0" smtClean="0"/>
          </a:p>
          <a:p>
            <a:r>
              <a:rPr lang="en-US" baseline="0" dirty="0" smtClean="0"/>
              <a:t>cd ../.. Can be used to “backtrack”</a:t>
            </a:r>
            <a:endParaRPr lang="en-US" dirty="0" smtClean="0"/>
          </a:p>
          <a:p>
            <a:endParaRPr lang="en-US" dirty="0" smtClean="0"/>
          </a:p>
        </p:txBody>
      </p:sp>
      <p:sp>
        <p:nvSpPr>
          <p:cNvPr id="4" name="Slide Number Placeholder 3"/>
          <p:cNvSpPr>
            <a:spLocks noGrp="1"/>
          </p:cNvSpPr>
          <p:nvPr>
            <p:ph type="sldNum" idx="10"/>
          </p:nvPr>
        </p:nvSpPr>
        <p:spPr/>
        <p:txBody>
          <a:bodyPr/>
          <a:lstStyle/>
          <a:p>
            <a:fld id="{69B6428B-8F07-9149-AFF7-11516B889BE5}" type="slidenum">
              <a:rPr lang="en-US" smtClean="0"/>
              <a:pPr/>
              <a:t>32</a:t>
            </a:fld>
            <a:endParaRPr lang="en-US"/>
          </a:p>
        </p:txBody>
      </p:sp>
    </p:spTree>
    <p:extLst>
      <p:ext uri="{BB962C8B-B14F-4D97-AF65-F5344CB8AC3E}">
        <p14:creationId xmlns:p14="http://schemas.microsoft.com/office/powerpoint/2010/main" val="265720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first 3 options take you back home.</a:t>
            </a:r>
          </a:p>
          <a:p>
            <a:endParaRPr lang="en-US" baseline="0" dirty="0" smtClean="0"/>
          </a:p>
          <a:p>
            <a:r>
              <a:rPr lang="en-US" baseline="0" dirty="0" smtClean="0"/>
              <a:t>cd ../.. Can be used to “backtrack”</a:t>
            </a:r>
            <a:endParaRPr lang="en-US" dirty="0" smtClean="0"/>
          </a:p>
          <a:p>
            <a:endParaRPr lang="en-US" dirty="0" smtClean="0"/>
          </a:p>
        </p:txBody>
      </p:sp>
      <p:sp>
        <p:nvSpPr>
          <p:cNvPr id="4" name="Slide Number Placeholder 3"/>
          <p:cNvSpPr>
            <a:spLocks noGrp="1"/>
          </p:cNvSpPr>
          <p:nvPr>
            <p:ph type="sldNum" idx="10"/>
          </p:nvPr>
        </p:nvSpPr>
        <p:spPr/>
        <p:txBody>
          <a:bodyPr/>
          <a:lstStyle/>
          <a:p>
            <a:fld id="{69B6428B-8F07-9149-AFF7-11516B889BE5}" type="slidenum">
              <a:rPr lang="en-US" smtClean="0"/>
              <a:pPr/>
              <a:t>33</a:t>
            </a:fld>
            <a:endParaRPr lang="en-US"/>
          </a:p>
        </p:txBody>
      </p:sp>
    </p:spTree>
    <p:extLst>
      <p:ext uri="{BB962C8B-B14F-4D97-AF65-F5344CB8AC3E}">
        <p14:creationId xmlns:p14="http://schemas.microsoft.com/office/powerpoint/2010/main" val="3680937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479BAF9D-7684-2F4E-87C3-7D745FFA5F59}" type="slidenum">
              <a:rPr lang="en-US"/>
              <a:pPr/>
              <a:t>4</a:t>
            </a:fld>
            <a:endParaRPr lang="en-US"/>
          </a:p>
        </p:txBody>
      </p:sp>
      <p:sp>
        <p:nvSpPr>
          <p:cNvPr id="122881"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2882"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6623691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colors of files and directories are specific to the system, and these colors are a consequence of OSC</a:t>
            </a:r>
            <a:r>
              <a:rPr lang="en-US" baseline="0" dirty="0" smtClean="0"/>
              <a:t> system settings.  They can be changed by modifying your own startup files, which we will discuss </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34</a:t>
            </a:fld>
            <a:endParaRPr lang="en-US"/>
          </a:p>
        </p:txBody>
      </p:sp>
    </p:spTree>
    <p:extLst>
      <p:ext uri="{BB962C8B-B14F-4D97-AF65-F5344CB8AC3E}">
        <p14:creationId xmlns:p14="http://schemas.microsoft.com/office/powerpoint/2010/main" val="36809375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r>
              <a:rPr lang="en-US" baseline="0" dirty="0" smtClean="0"/>
              <a:t> that touch creates</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37</a:t>
            </a:fld>
            <a:endParaRPr lang="en-US"/>
          </a:p>
        </p:txBody>
      </p:sp>
    </p:spTree>
    <p:extLst>
      <p:ext uri="{BB962C8B-B14F-4D97-AF65-F5344CB8AC3E}">
        <p14:creationId xmlns:p14="http://schemas.microsoft.com/office/powerpoint/2010/main" val="22327562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 {} need escaped</a:t>
            </a:r>
            <a:endParaRPr lang="en-US" dirty="0"/>
          </a:p>
        </p:txBody>
      </p:sp>
      <p:sp>
        <p:nvSpPr>
          <p:cNvPr id="4" name="Slide Number Placeholder 3"/>
          <p:cNvSpPr>
            <a:spLocks noGrp="1"/>
          </p:cNvSpPr>
          <p:nvPr>
            <p:ph type="sldNum" idx="10"/>
          </p:nvPr>
        </p:nvSpPr>
        <p:spPr/>
        <p:txBody>
          <a:bodyPr/>
          <a:lstStyle/>
          <a:p>
            <a:fld id="{69B6428B-8F07-9149-AFF7-11516B889BE5}" type="slidenum">
              <a:rPr lang="en-US" smtClean="0"/>
              <a:pPr/>
              <a:t>56</a:t>
            </a:fld>
            <a:endParaRPr lang="en-US"/>
          </a:p>
        </p:txBody>
      </p:sp>
    </p:spTree>
    <p:extLst>
      <p:ext uri="{BB962C8B-B14F-4D97-AF65-F5344CB8AC3E}">
        <p14:creationId xmlns:p14="http://schemas.microsoft.com/office/powerpoint/2010/main" val="29209400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60</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2142875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61</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7136905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62</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1676128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63</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36493449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64</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11162963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65</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7637277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66</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655412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94B3804C-AC9E-454B-B540-2056AEC3DFF9}" type="slidenum">
              <a:rPr lang="en-US"/>
              <a:pPr/>
              <a:t>5</a:t>
            </a:fld>
            <a:endParaRPr lang="en-US"/>
          </a:p>
        </p:txBody>
      </p:sp>
      <p:sp>
        <p:nvSpPr>
          <p:cNvPr id="12390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390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268455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67</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8566739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68</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81904403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69</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60393690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70</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5812249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71</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8486866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72</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7549794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73</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r>
              <a:rPr lang="en-US" dirty="0" smtClean="0"/>
              <a:t>Note that X-11 forwarding will be needed for this command to work.</a:t>
            </a:r>
            <a:endParaRPr lang="en-US" dirty="0"/>
          </a:p>
        </p:txBody>
      </p:sp>
    </p:spTree>
    <p:extLst>
      <p:ext uri="{BB962C8B-B14F-4D97-AF65-F5344CB8AC3E}">
        <p14:creationId xmlns:p14="http://schemas.microsoft.com/office/powerpoint/2010/main" val="18272177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8387B52D-A62B-3D49-B1C2-49B81B5E9A20}" type="slidenum">
              <a:rPr lang="en-US"/>
              <a:pPr/>
              <a:t>74</a:t>
            </a:fld>
            <a:endParaRPr lang="en-US"/>
          </a:p>
        </p:txBody>
      </p:sp>
      <p:sp>
        <p:nvSpPr>
          <p:cNvPr id="14745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4745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7099919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BC9016F5-153B-0D4C-ADA3-3214EAE59774}" type="slidenum">
              <a:rPr lang="en-US"/>
              <a:pPr/>
              <a:t>75</a:t>
            </a:fld>
            <a:endParaRPr lang="en-US"/>
          </a:p>
        </p:txBody>
      </p:sp>
      <p:sp>
        <p:nvSpPr>
          <p:cNvPr id="222209"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22210"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2011529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A906316F-ABC1-1749-8A09-E593A8E6CD8C}" type="slidenum">
              <a:rPr lang="en-US"/>
              <a:pPr/>
              <a:t>76</a:t>
            </a:fld>
            <a:endParaRPr lang="en-US"/>
          </a:p>
        </p:txBody>
      </p:sp>
      <p:sp>
        <p:nvSpPr>
          <p:cNvPr id="223233"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23234"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904614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018BA214-6F6F-0541-9B7A-CF928CE430CF}" type="slidenum">
              <a:rPr lang="en-US"/>
              <a:pPr/>
              <a:t>6</a:t>
            </a:fld>
            <a:endParaRPr lang="en-US"/>
          </a:p>
        </p:txBody>
      </p:sp>
      <p:sp>
        <p:nvSpPr>
          <p:cNvPr id="129025"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9026"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3770999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F197D7DA-EB61-2642-9589-373721B51C1A}" type="slidenum">
              <a:rPr lang="en-US"/>
              <a:pPr/>
              <a:t>7</a:t>
            </a:fld>
            <a:endParaRPr lang="en-US"/>
          </a:p>
        </p:txBody>
      </p:sp>
      <p:sp>
        <p:nvSpPr>
          <p:cNvPr id="130049"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0050"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474493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3B46EBB2-24DF-F24A-963E-D80B15A3DAA0}" type="slidenum">
              <a:rPr lang="en-US"/>
              <a:pPr/>
              <a:t>8</a:t>
            </a:fld>
            <a:endParaRPr lang="en-US"/>
          </a:p>
        </p:txBody>
      </p:sp>
      <p:sp>
        <p:nvSpPr>
          <p:cNvPr id="128001"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28002"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072385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A89E61C9-EAB1-2944-905B-F7046DBE64F7}" type="slidenum">
              <a:rPr lang="en-US"/>
              <a:pPr/>
              <a:t>9</a:t>
            </a:fld>
            <a:endParaRPr lang="en-US"/>
          </a:p>
        </p:txBody>
      </p:sp>
      <p:sp>
        <p:nvSpPr>
          <p:cNvPr id="131073"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1074"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138141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8"/>
          <p:cNvSpPr>
            <a:spLocks noGrp="1" noChangeArrowheads="1"/>
          </p:cNvSpPr>
          <p:nvPr>
            <p:ph type="sldNum"/>
          </p:nvPr>
        </p:nvSpPr>
        <p:spPr>
          <a:ln/>
        </p:spPr>
        <p:txBody>
          <a:bodyPr/>
          <a:lstStyle/>
          <a:p>
            <a:fld id="{3F0A1AE4-7B95-874C-B75C-341027EF6B97}" type="slidenum">
              <a:rPr lang="en-US"/>
              <a:pPr/>
              <a:t>10</a:t>
            </a:fld>
            <a:endParaRPr lang="en-US"/>
          </a:p>
        </p:txBody>
      </p:sp>
      <p:sp>
        <p:nvSpPr>
          <p:cNvPr id="132097" name="Text Box 1"/>
          <p:cNvSpPr txBox="1">
            <a:spLocks noGrp="1" noRot="1" noChangeAspect="1" noChangeArrowheads="1"/>
          </p:cNvSpPr>
          <p:nvPr>
            <p:ph type="sldImg"/>
          </p:nvPr>
        </p:nvSpPr>
        <p:spPr bwMode="auto">
          <a:xfrm>
            <a:off x="1181100" y="695325"/>
            <a:ext cx="4635500" cy="34766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32098" name="Text Box 2"/>
          <p:cNvSpPr txBox="1">
            <a:spLocks noGrp="1" noChangeArrowheads="1"/>
          </p:cNvSpPr>
          <p:nvPr>
            <p:ph type="body" idx="1"/>
          </p:nvPr>
        </p:nvSpPr>
        <p:spPr bwMode="auto">
          <a:xfrm>
            <a:off x="700088" y="4403725"/>
            <a:ext cx="5597525" cy="4171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Tree>
    <p:extLst>
      <p:ext uri="{BB962C8B-B14F-4D97-AF65-F5344CB8AC3E}">
        <p14:creationId xmlns:p14="http://schemas.microsoft.com/office/powerpoint/2010/main" val="2852204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1" y="6067777"/>
            <a:ext cx="9144001" cy="7902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1"/>
          <p:cNvSpPr>
            <a:spLocks noGrp="1"/>
          </p:cNvSpPr>
          <p:nvPr>
            <p:ph type="ctrTitle" hasCustomPrompt="1"/>
          </p:nvPr>
        </p:nvSpPr>
        <p:spPr>
          <a:xfrm>
            <a:off x="826230" y="2949532"/>
            <a:ext cx="7491542" cy="761576"/>
          </a:xfrm>
        </p:spPr>
        <p:txBody>
          <a:bodyPr/>
          <a:lstStyle>
            <a:lvl1pPr algn="l">
              <a:defRPr baseline="0">
                <a:solidFill>
                  <a:srgbClr val="333333"/>
                </a:solidFill>
              </a:defRPr>
            </a:lvl1pPr>
          </a:lstStyle>
          <a:p>
            <a:r>
              <a:rPr lang="en-US" dirty="0" smtClean="0"/>
              <a:t>Click to Edit Title Slide</a:t>
            </a:r>
            <a:endParaRPr lang="en-US" dirty="0"/>
          </a:p>
        </p:txBody>
      </p:sp>
      <p:sp>
        <p:nvSpPr>
          <p:cNvPr id="7" name="Subtitle 2"/>
          <p:cNvSpPr>
            <a:spLocks noGrp="1"/>
          </p:cNvSpPr>
          <p:nvPr>
            <p:ph type="subTitle" idx="1"/>
          </p:nvPr>
        </p:nvSpPr>
        <p:spPr>
          <a:xfrm>
            <a:off x="826230" y="3728098"/>
            <a:ext cx="6400800" cy="1358900"/>
          </a:xfrm>
          <a:ln>
            <a:noFill/>
          </a:ln>
        </p:spPr>
        <p:txBody>
          <a:bodyPr>
            <a:noAutofit/>
          </a:bodyPr>
          <a:lstStyle>
            <a:lvl1pPr marL="0" indent="0" algn="l">
              <a:buNone/>
              <a:defRPr sz="2000">
                <a:solidFill>
                  <a:srgbClr val="33333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 name="Picture 1" descr="OH-TECH_Ohio_Supercomputer_Cente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6301" y="1243619"/>
            <a:ext cx="7421471" cy="1134011"/>
          </a:xfrm>
          <a:prstGeom prst="rect">
            <a:avLst/>
          </a:prstGeom>
        </p:spPr>
      </p:pic>
      <p:pic>
        <p:nvPicPr>
          <p:cNvPr id="3" name="Picture 2" descr="OSC_url_ppt_templat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2481" y="6321618"/>
            <a:ext cx="1894782" cy="318386"/>
          </a:xfrm>
          <a:prstGeom prst="rect">
            <a:avLst/>
          </a:prstGeom>
        </p:spPr>
      </p:pic>
      <p:pic>
        <p:nvPicPr>
          <p:cNvPr id="9" name="Picture 8" descr="OH-TECH_Logo_Horizona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7904" y="6297455"/>
            <a:ext cx="2993239" cy="352145"/>
          </a:xfrm>
          <a:prstGeom prst="rect">
            <a:avLst/>
          </a:prstGeom>
        </p:spPr>
      </p:pic>
    </p:spTree>
    <p:extLst>
      <p:ext uri="{BB962C8B-B14F-4D97-AF65-F5344CB8AC3E}">
        <p14:creationId xmlns:p14="http://schemas.microsoft.com/office/powerpoint/2010/main" val="1227186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Rectangle 4"/>
          <p:cNvSpPr/>
          <p:nvPr userDrawn="1"/>
        </p:nvSpPr>
        <p:spPr>
          <a:xfrm>
            <a:off x="-1" y="6067777"/>
            <a:ext cx="9144001" cy="7902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722313" y="4693478"/>
            <a:ext cx="7772400" cy="1075497"/>
          </a:xfrm>
          <a:ln>
            <a:noFill/>
          </a:ln>
        </p:spPr>
        <p:txBody>
          <a:bodyPr anchor="t">
            <a:noAutofit/>
          </a:bodyPr>
          <a:lstStyle>
            <a:lvl1pPr algn="l">
              <a:defRPr sz="2800" b="0" i="0" u="none" cap="none" baseline="0">
                <a:solidFill>
                  <a:srgbClr val="BB0000"/>
                </a:solidFill>
              </a:defRPr>
            </a:lvl1pPr>
          </a:lstStyle>
          <a:p>
            <a:r>
              <a:rPr lang="en-US" dirty="0" smtClean="0"/>
              <a:t>Click to edit section title style</a:t>
            </a:r>
            <a:endParaRPr lang="en-US" dirty="0"/>
          </a:p>
        </p:txBody>
      </p:sp>
      <p:sp>
        <p:nvSpPr>
          <p:cNvPr id="10" name="Text Placeholder 2"/>
          <p:cNvSpPr>
            <a:spLocks noGrp="1"/>
          </p:cNvSpPr>
          <p:nvPr>
            <p:ph type="body" idx="1" hasCustomPrompt="1"/>
          </p:nvPr>
        </p:nvSpPr>
        <p:spPr>
          <a:xfrm>
            <a:off x="722313" y="3998543"/>
            <a:ext cx="7772400" cy="673389"/>
          </a:xfrm>
          <a:ln>
            <a:noFill/>
          </a:ln>
        </p:spPr>
        <p:txBody>
          <a:bodyPr anchor="b">
            <a:noAutofit/>
          </a:bodyPr>
          <a:lstStyle>
            <a:lvl1pPr marL="0" indent="0">
              <a:buNone/>
              <a:defRPr sz="2000" baseline="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section text styles</a:t>
            </a:r>
          </a:p>
        </p:txBody>
      </p:sp>
      <p:pic>
        <p:nvPicPr>
          <p:cNvPr id="12" name="Picture 11" descr="OSC_url_ppt_templa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481" y="6321618"/>
            <a:ext cx="1894782" cy="318386"/>
          </a:xfrm>
          <a:prstGeom prst="rect">
            <a:avLst/>
          </a:prstGeom>
        </p:spPr>
      </p:pic>
      <p:pic>
        <p:nvPicPr>
          <p:cNvPr id="14" name="Picture 13" descr="OH-TECH_Ohio_Supercomputer_Center.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2418" y="2931453"/>
            <a:ext cx="5494002" cy="839491"/>
          </a:xfrm>
          <a:prstGeom prst="rect">
            <a:avLst/>
          </a:prstGeom>
        </p:spPr>
      </p:pic>
      <p:pic>
        <p:nvPicPr>
          <p:cNvPr id="8" name="Picture 7" descr="OH-TECH_Logo_Horizona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787904" y="6297455"/>
            <a:ext cx="2993239" cy="352145"/>
          </a:xfrm>
          <a:prstGeom prst="rect">
            <a:avLst/>
          </a:prstGeom>
        </p:spPr>
      </p:pic>
    </p:spTree>
    <p:extLst>
      <p:ext uri="{BB962C8B-B14F-4D97-AF65-F5344CB8AC3E}">
        <p14:creationId xmlns:p14="http://schemas.microsoft.com/office/powerpoint/2010/main" val="100060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ln>
            <a:noFill/>
          </a:ln>
        </p:spPr>
        <p:txBody>
          <a:bodyPr>
            <a:noAutofit/>
          </a:bodyPr>
          <a:lstStyle>
            <a:lvl1pPr>
              <a:defRPr b="0">
                <a:solidFill>
                  <a:srgbClr val="BB0000"/>
                </a:solidFill>
              </a:defRPr>
            </a:lvl1pPr>
          </a:lstStyle>
          <a:p>
            <a:r>
              <a:rPr lang="en-US" dirty="0" smtClean="0"/>
              <a:t>Topic</a:t>
            </a:r>
            <a:endParaRPr lang="en-US" dirty="0"/>
          </a:p>
        </p:txBody>
      </p:sp>
      <p:sp>
        <p:nvSpPr>
          <p:cNvPr id="3" name="Content Placeholder 2"/>
          <p:cNvSpPr>
            <a:spLocks noGrp="1"/>
          </p:cNvSpPr>
          <p:nvPr>
            <p:ph idx="1" hasCustomPrompt="1"/>
          </p:nvPr>
        </p:nvSpPr>
        <p:spPr>
          <a:xfrm>
            <a:off x="457200" y="1600201"/>
            <a:ext cx="8229600" cy="3906558"/>
          </a:xfrm>
          <a:ln>
            <a:noFill/>
          </a:ln>
        </p:spPr>
        <p:txBody>
          <a:bodyPr wrap="square">
            <a:noAutofit/>
          </a:bodyPr>
          <a:lstStyle>
            <a:lvl1pPr>
              <a:defRPr>
                <a:ln>
                  <a:noFill/>
                </a:ln>
              </a:defRPr>
            </a:lvl1pPr>
            <a:lvl2pPr>
              <a:defRPr>
                <a:ln>
                  <a:noFill/>
                </a:ln>
              </a:defRPr>
            </a:lvl2pPr>
            <a:lvl3pPr>
              <a:defRPr sz="2000">
                <a:ln>
                  <a:noFill/>
                </a:ln>
              </a:defRPr>
            </a:lvl3pPr>
            <a:lvl4pPr>
              <a:defRPr sz="1800">
                <a:ln>
                  <a:noFill/>
                </a:ln>
              </a:defRPr>
            </a:lvl4pPr>
            <a:lvl5pPr>
              <a:defRPr sz="1600">
                <a:ln>
                  <a:noFill/>
                </a:ln>
              </a:defRPr>
            </a:lvl5pPr>
          </a:lstStyle>
          <a:p>
            <a:pPr lvl="0"/>
            <a:r>
              <a:rPr lang="en-US" dirty="0" smtClean="0"/>
              <a:t>Ideas to share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99879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b="0">
                <a:ln>
                  <a:noFill/>
                </a:ln>
                <a:solidFill>
                  <a:srgbClr val="C3092B"/>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1"/>
            <a:ext cx="4038600" cy="4421592"/>
          </a:xfrm>
          <a:ln>
            <a:noFill/>
          </a:ln>
        </p:spPr>
        <p:txBody>
          <a:bodyPr>
            <a:noAutofit/>
          </a:bodyPr>
          <a:lstStyle>
            <a:lvl1pPr>
              <a:defRPr sz="2400">
                <a:ln>
                  <a:noFill/>
                </a:ln>
              </a:defRPr>
            </a:lvl1pPr>
            <a:lvl2pPr>
              <a:defRPr sz="2400">
                <a:ln>
                  <a:noFill/>
                </a:ln>
              </a:defRPr>
            </a:lvl2pPr>
            <a:lvl3pPr>
              <a:defRPr sz="2000">
                <a:ln>
                  <a:noFill/>
                </a:ln>
              </a:defRPr>
            </a:lvl3pPr>
            <a:lvl4pPr>
              <a:defRPr sz="1800">
                <a:ln>
                  <a:noFill/>
                </a:ln>
              </a:defRPr>
            </a:lvl4pPr>
            <a:lvl5pPr>
              <a:defRPr sz="1600">
                <a:ln>
                  <a:noFill/>
                </a:ln>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421593"/>
          </a:xfrm>
          <a:ln>
            <a:noFill/>
          </a:ln>
        </p:spPr>
        <p:txBody>
          <a:bodyPr>
            <a:noAutofit/>
          </a:bodyPr>
          <a:lstStyle>
            <a:lvl1pPr>
              <a:defRPr sz="2400">
                <a:ln>
                  <a:noFill/>
                </a:ln>
              </a:defRPr>
            </a:lvl1pPr>
            <a:lvl2pPr>
              <a:defRPr sz="2200">
                <a:ln>
                  <a:noFill/>
                </a:ln>
              </a:defRPr>
            </a:lvl2pPr>
            <a:lvl3pPr>
              <a:defRPr sz="2000">
                <a:ln>
                  <a:noFill/>
                </a:ln>
              </a:defRPr>
            </a:lvl3pPr>
            <a:lvl4pPr>
              <a:defRPr sz="1800">
                <a:ln>
                  <a:noFill/>
                </a:ln>
              </a:defRPr>
            </a:lvl4pPr>
            <a:lvl5pPr>
              <a:defRPr sz="1600">
                <a:ln>
                  <a:noFill/>
                </a:ln>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97207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1386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764316"/>
            <a:ext cx="5486400" cy="566738"/>
          </a:xfrm>
          <a:ln>
            <a:noFill/>
          </a:ln>
        </p:spPr>
        <p:txBody>
          <a:bodyPr anchor="b">
            <a:noAutofit/>
          </a:bodyPr>
          <a:lstStyle>
            <a:lvl1pPr algn="l">
              <a:defRPr sz="2000" b="0">
                <a:solidFill>
                  <a:srgbClr val="C3092B"/>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815983" y="612775"/>
            <a:ext cx="5486400" cy="4114800"/>
          </a:xfrm>
          <a:ln>
            <a:noFill/>
          </a:ln>
        </p:spPr>
        <p:txBody>
          <a:bodyPr>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647019"/>
          </a:xfrm>
          <a:ln>
            <a:noFill/>
          </a:ln>
        </p:spPr>
        <p:txBody>
          <a:bodyPr>
            <a:no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364010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5" name="Rectangle 4"/>
          <p:cNvSpPr/>
          <p:nvPr userDrawn="1"/>
        </p:nvSpPr>
        <p:spPr>
          <a:xfrm>
            <a:off x="-1" y="6067777"/>
            <a:ext cx="9144001" cy="79022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itle 1"/>
          <p:cNvSpPr>
            <a:spLocks noGrp="1"/>
          </p:cNvSpPr>
          <p:nvPr>
            <p:ph type="title" hasCustomPrompt="1"/>
          </p:nvPr>
        </p:nvSpPr>
        <p:spPr>
          <a:xfrm>
            <a:off x="889422" y="770676"/>
            <a:ext cx="5486400" cy="566738"/>
          </a:xfrm>
          <a:ln>
            <a:noFill/>
          </a:ln>
        </p:spPr>
        <p:txBody>
          <a:bodyPr anchor="b">
            <a:noAutofit/>
          </a:bodyPr>
          <a:lstStyle>
            <a:lvl1pPr algn="l">
              <a:defRPr sz="2800" b="0">
                <a:solidFill>
                  <a:srgbClr val="C3092B"/>
                </a:solidFill>
              </a:defRPr>
            </a:lvl1pPr>
          </a:lstStyle>
          <a:p>
            <a:r>
              <a:rPr lang="en-US" dirty="0" smtClean="0"/>
              <a:t>Closing line</a:t>
            </a:r>
            <a:endParaRPr lang="en-US" dirty="0"/>
          </a:p>
        </p:txBody>
      </p:sp>
      <p:sp>
        <p:nvSpPr>
          <p:cNvPr id="12" name="Text Placeholder 3"/>
          <p:cNvSpPr>
            <a:spLocks noGrp="1"/>
          </p:cNvSpPr>
          <p:nvPr>
            <p:ph type="body" sz="half" idx="2" hasCustomPrompt="1"/>
          </p:nvPr>
        </p:nvSpPr>
        <p:spPr>
          <a:xfrm>
            <a:off x="889422" y="1703723"/>
            <a:ext cx="5486400" cy="1613170"/>
          </a:xfrm>
          <a:ln>
            <a:noFill/>
          </a:ln>
        </p:spPr>
        <p:txBody>
          <a:bodyPr>
            <a:no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Contact info</a:t>
            </a:r>
          </a:p>
        </p:txBody>
      </p:sp>
      <p:pic>
        <p:nvPicPr>
          <p:cNvPr id="7" name="Picture 6" descr="OSC_url_ppt_templa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2481" y="6321618"/>
            <a:ext cx="1894782" cy="318386"/>
          </a:xfrm>
          <a:prstGeom prst="rect">
            <a:avLst/>
          </a:prstGeom>
        </p:spPr>
      </p:pic>
      <p:pic>
        <p:nvPicPr>
          <p:cNvPr id="8" name="Picture 7" descr="OH-TECH_Logo_Horizona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87904" y="6297455"/>
            <a:ext cx="2993239" cy="352145"/>
          </a:xfrm>
          <a:prstGeom prst="rect">
            <a:avLst/>
          </a:prstGeom>
        </p:spPr>
      </p:pic>
    </p:spTree>
    <p:extLst>
      <p:ext uri="{BB962C8B-B14F-4D97-AF65-F5344CB8AC3E}">
        <p14:creationId xmlns:p14="http://schemas.microsoft.com/office/powerpoint/2010/main" val="69018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455025" cy="911225"/>
          </a:xfrm>
        </p:spPr>
        <p:txBody>
          <a:bodyPr/>
          <a:lstStyle/>
          <a:p>
            <a:r>
              <a:rPr lang="en-US" smtClean="0"/>
              <a:t>Click to edit Master title style</a:t>
            </a:r>
            <a:endParaRPr lang="en-US"/>
          </a:p>
        </p:txBody>
      </p:sp>
    </p:spTree>
    <p:extLst>
      <p:ext uri="{BB962C8B-B14F-4D97-AF65-F5344CB8AC3E}">
        <p14:creationId xmlns:p14="http://schemas.microsoft.com/office/powerpoint/2010/main" val="30184130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png"/><Relationship Id="rId12"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0"/>
            <a:ext cx="8229600" cy="6556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2305697"/>
          </a:xfrm>
          <a:prstGeom prst="rect">
            <a:avLst/>
          </a:prstGeom>
          <a:ln>
            <a:solidFill>
              <a:schemeClr val="bg1">
                <a:lumMod val="65000"/>
              </a:schemeClr>
            </a:solidFill>
          </a:ln>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Box 8"/>
          <p:cNvSpPr txBox="1"/>
          <p:nvPr userDrawn="1"/>
        </p:nvSpPr>
        <p:spPr>
          <a:xfrm>
            <a:off x="4029411" y="6332985"/>
            <a:ext cx="1066358" cy="246221"/>
          </a:xfrm>
          <a:prstGeom prst="rect">
            <a:avLst/>
          </a:prstGeom>
          <a:noFill/>
        </p:spPr>
        <p:txBody>
          <a:bodyPr wrap="square" rtlCol="0">
            <a:spAutoFit/>
          </a:bodyPr>
          <a:lstStyle/>
          <a:p>
            <a:pPr algn="ctr"/>
            <a:r>
              <a:rPr lang="en-US" sz="1000" b="0" i="0" dirty="0" smtClean="0">
                <a:solidFill>
                  <a:srgbClr val="949594"/>
                </a:solidFill>
                <a:latin typeface="Univers LT Std 55"/>
                <a:cs typeface="Univers LT Std 55"/>
              </a:rPr>
              <a:t>Slide </a:t>
            </a:r>
            <a:fld id="{F23DD899-23D4-B74D-81E5-8B38761BD6BE}" type="slidenum">
              <a:rPr lang="en-US" sz="1000" b="0" i="0" smtClean="0">
                <a:solidFill>
                  <a:srgbClr val="949594"/>
                </a:solidFill>
                <a:latin typeface="Univers LT Std 55"/>
                <a:cs typeface="Univers LT Std 55"/>
              </a:rPr>
              <a:pPr algn="ctr"/>
              <a:t>‹#›</a:t>
            </a:fld>
            <a:endParaRPr lang="en-US" sz="1000" b="0" i="0" dirty="0">
              <a:solidFill>
                <a:srgbClr val="949594"/>
              </a:solidFill>
              <a:latin typeface="Univers LT Std 55"/>
              <a:cs typeface="Univers LT Std 55"/>
            </a:endParaRPr>
          </a:p>
        </p:txBody>
      </p:sp>
      <p:sp>
        <p:nvSpPr>
          <p:cNvPr id="11" name="Rectangle 10"/>
          <p:cNvSpPr/>
          <p:nvPr userDrawn="1"/>
        </p:nvSpPr>
        <p:spPr>
          <a:xfrm>
            <a:off x="0" y="179157"/>
            <a:ext cx="9144000" cy="5894614"/>
          </a:xfrm>
          <a:prstGeom prst="rect">
            <a:avLst/>
          </a:prstGeom>
          <a:gradFill flip="none" rotWithShape="1">
            <a:gsLst>
              <a:gs pos="100000">
                <a:schemeClr val="bg1"/>
              </a:gs>
              <a:gs pos="0">
                <a:schemeClr val="bg1">
                  <a:lumMod val="75000"/>
                </a:schemeClr>
              </a:gs>
            </a:gsLst>
            <a:lin ang="16200000" scaled="0"/>
            <a:tileRect/>
          </a:gradFill>
          <a:effectLst/>
          <a:scene3d>
            <a:camera prst="orthographicFront"/>
            <a:lightRig rig="threePt" dir="t">
              <a:rot lat="0" lon="0" rev="1200000"/>
            </a:lightRig>
          </a:scene3d>
          <a:sp3d/>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pic>
        <p:nvPicPr>
          <p:cNvPr id="10" name="Picture 9" descr="OH-TECH_Logo_Horizonal.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5787904" y="6297455"/>
            <a:ext cx="2993239" cy="352145"/>
          </a:xfrm>
          <a:prstGeom prst="rect">
            <a:avLst/>
          </a:prstGeom>
        </p:spPr>
      </p:pic>
      <p:pic>
        <p:nvPicPr>
          <p:cNvPr id="4" name="Picture 3" descr="OSC_key_ppt_template.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24299"/>
            <a:ext cx="9144000" cy="165100"/>
          </a:xfrm>
          <a:prstGeom prst="rect">
            <a:avLst/>
          </a:prstGeom>
        </p:spPr>
      </p:pic>
      <p:pic>
        <p:nvPicPr>
          <p:cNvPr id="5" name="Picture 4" descr="Ohio_Supercomputer_Center.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425301" y="6205976"/>
            <a:ext cx="3366558" cy="529571"/>
          </a:xfrm>
          <a:prstGeom prst="rect">
            <a:avLst/>
          </a:prstGeom>
        </p:spPr>
      </p:pic>
    </p:spTree>
    <p:extLst>
      <p:ext uri="{BB962C8B-B14F-4D97-AF65-F5344CB8AC3E}">
        <p14:creationId xmlns:p14="http://schemas.microsoft.com/office/powerpoint/2010/main" val="1730849368"/>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Lst>
  <p:hf hdr="0" ftr="0"/>
  <p:txStyles>
    <p:titleStyle>
      <a:lvl1pPr algn="l" defTabSz="457200" rtl="0" eaLnBrk="1" latinLnBrk="0" hangingPunct="1">
        <a:spcBef>
          <a:spcPct val="0"/>
        </a:spcBef>
        <a:buNone/>
        <a:defRPr sz="2800" kern="1200">
          <a:solidFill>
            <a:srgbClr val="55051B"/>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2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4" Type="http://schemas.openxmlformats.org/officeDocument/2006/relationships/image" Target="../media/image7.pn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mailto:userid@machine.osc.edu"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 Id="rId6" Type="http://schemas.openxmlformats.org/officeDocument/2006/relationships/image" Target="../media/image12.png"/><Relationship Id="rId7" Type="http://schemas.openxmlformats.org/officeDocument/2006/relationships/image" Target="../media/image13.png"/><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5.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UNIX/Linux</a:t>
            </a:r>
            <a:endParaRPr lang="en-US" dirty="0"/>
          </a:p>
        </p:txBody>
      </p:sp>
      <p:sp>
        <p:nvSpPr>
          <p:cNvPr id="3" name="Text Placeholder 2"/>
          <p:cNvSpPr>
            <a:spLocks noGrp="1"/>
          </p:cNvSpPr>
          <p:nvPr>
            <p:ph type="body" idx="1"/>
          </p:nvPr>
        </p:nvSpPr>
        <p:spPr/>
        <p:txBody>
          <a:bodyPr/>
          <a:lstStyle/>
          <a:p>
            <a:r>
              <a:rPr lang="en-US" dirty="0" smtClean="0"/>
              <a:t>Koh Schooley</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Oval 4"/>
          <p:cNvSpPr/>
          <p:nvPr/>
        </p:nvSpPr>
        <p:spPr>
          <a:xfrm>
            <a:off x="5981700" y="3962400"/>
            <a:ext cx="2095500" cy="2095500"/>
          </a:xfrm>
          <a:prstGeom prst="ellipse">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Introduction – Structure of Linux</a:t>
            </a:r>
            <a:endParaRPr lang="en-US" dirty="0"/>
          </a:p>
        </p:txBody>
      </p:sp>
      <p:sp>
        <p:nvSpPr>
          <p:cNvPr id="3" name="Content Placeholder 2"/>
          <p:cNvSpPr>
            <a:spLocks noGrp="1"/>
          </p:cNvSpPr>
          <p:nvPr>
            <p:ph idx="1"/>
          </p:nvPr>
        </p:nvSpPr>
        <p:spPr/>
        <p:txBody>
          <a:bodyPr>
            <a:normAutofit fontScale="85000" lnSpcReduction="20000"/>
          </a:bodyPr>
          <a:lstStyle/>
          <a:p>
            <a:pPr>
              <a:lnSpc>
                <a:spcPct val="90000"/>
              </a:lnSpc>
              <a:spcBef>
                <a:spcPts val="1500"/>
              </a:spcBef>
              <a:buClr>
                <a:srgbClr val="3F3D41"/>
              </a:buClr>
              <a:buFont typeface="Arial" charset="0"/>
              <a:buChar char="•"/>
            </a:pPr>
            <a:r>
              <a:rPr lang="en-US" dirty="0" smtClean="0">
                <a:solidFill>
                  <a:srgbClr val="3F3D41"/>
                </a:solidFill>
              </a:rPr>
              <a:t>Linux operating system software can be divided into two categories:</a:t>
            </a:r>
          </a:p>
          <a:p>
            <a:pPr lvl="1">
              <a:lnSpc>
                <a:spcPct val="90000"/>
              </a:lnSpc>
              <a:spcBef>
                <a:spcPts val="1500"/>
              </a:spcBef>
              <a:buClr>
                <a:srgbClr val="3F3D41"/>
              </a:buClr>
              <a:buFont typeface="Arial" charset="0"/>
              <a:buChar char="•"/>
            </a:pPr>
            <a:r>
              <a:rPr lang="en-US" dirty="0" smtClean="0">
                <a:solidFill>
                  <a:srgbClr val="3F3D41"/>
                </a:solidFill>
              </a:rPr>
              <a:t>Kernel</a:t>
            </a:r>
          </a:p>
          <a:p>
            <a:pPr lvl="2">
              <a:lnSpc>
                <a:spcPct val="90000"/>
              </a:lnSpc>
              <a:spcBef>
                <a:spcPts val="500"/>
              </a:spcBef>
              <a:buClr>
                <a:srgbClr val="3F3D41"/>
              </a:buClr>
              <a:buFont typeface="Arial" charset="0"/>
              <a:buChar char="–"/>
            </a:pPr>
            <a:r>
              <a:rPr lang="en-US" sz="1800" dirty="0" smtClean="0">
                <a:solidFill>
                  <a:srgbClr val="3F3D41"/>
                </a:solidFill>
              </a:rPr>
              <a:t>CPU scheduling</a:t>
            </a:r>
          </a:p>
          <a:p>
            <a:pPr lvl="2">
              <a:lnSpc>
                <a:spcPct val="90000"/>
              </a:lnSpc>
              <a:spcBef>
                <a:spcPts val="500"/>
              </a:spcBef>
              <a:buClr>
                <a:srgbClr val="3F3D41"/>
              </a:buClr>
              <a:buFont typeface="Arial" charset="0"/>
              <a:buChar char="–"/>
            </a:pPr>
            <a:r>
              <a:rPr lang="en-US" sz="1800" dirty="0" smtClean="0">
                <a:solidFill>
                  <a:srgbClr val="3F3D41"/>
                </a:solidFill>
              </a:rPr>
              <a:t>Memory </a:t>
            </a:r>
            <a:r>
              <a:rPr lang="en-US" sz="1800" dirty="0">
                <a:solidFill>
                  <a:srgbClr val="3F3D41"/>
                </a:solidFill>
              </a:rPr>
              <a:t>management</a:t>
            </a:r>
          </a:p>
          <a:p>
            <a:pPr lvl="2">
              <a:lnSpc>
                <a:spcPct val="90000"/>
              </a:lnSpc>
              <a:spcBef>
                <a:spcPts val="500"/>
              </a:spcBef>
              <a:buClr>
                <a:srgbClr val="3F3D41"/>
              </a:buClr>
              <a:buFont typeface="Arial" charset="0"/>
              <a:buChar char="–"/>
            </a:pPr>
            <a:r>
              <a:rPr lang="en-US" sz="1800" dirty="0">
                <a:solidFill>
                  <a:srgbClr val="3F3D41"/>
                </a:solidFill>
              </a:rPr>
              <a:t>Process management</a:t>
            </a:r>
          </a:p>
          <a:p>
            <a:pPr lvl="2">
              <a:lnSpc>
                <a:spcPct val="90000"/>
              </a:lnSpc>
              <a:spcBef>
                <a:spcPts val="500"/>
              </a:spcBef>
              <a:buClr>
                <a:srgbClr val="3F3D41"/>
              </a:buClr>
              <a:buFont typeface="Arial" charset="0"/>
              <a:buChar char="–"/>
            </a:pPr>
            <a:r>
              <a:rPr lang="en-US" sz="1800" b="1" dirty="0" smtClean="0">
                <a:solidFill>
                  <a:srgbClr val="3F3D41"/>
                </a:solidFill>
              </a:rPr>
              <a:t>In a nutshell: the kernel software handles internal communications that are of no concern to the user of the system</a:t>
            </a:r>
            <a:endParaRPr lang="en-US" sz="1800" b="1" dirty="0">
              <a:solidFill>
                <a:srgbClr val="3F3D41"/>
              </a:solidFill>
            </a:endParaRPr>
          </a:p>
          <a:p>
            <a:pPr lvl="1">
              <a:lnSpc>
                <a:spcPct val="90000"/>
              </a:lnSpc>
              <a:spcBef>
                <a:spcPts val="1500"/>
              </a:spcBef>
              <a:buClr>
                <a:srgbClr val="3F3D41"/>
              </a:buClr>
              <a:buFont typeface="Arial" charset="0"/>
              <a:buChar char="•"/>
            </a:pPr>
            <a:r>
              <a:rPr lang="en-US" dirty="0" smtClean="0">
                <a:solidFill>
                  <a:srgbClr val="3F3D41"/>
                </a:solidFill>
              </a:rPr>
              <a:t>Shell</a:t>
            </a:r>
            <a:endParaRPr lang="en-US" dirty="0">
              <a:solidFill>
                <a:srgbClr val="3F3D41"/>
              </a:solidFill>
            </a:endParaRPr>
          </a:p>
          <a:p>
            <a:pPr lvl="2">
              <a:lnSpc>
                <a:spcPct val="90000"/>
              </a:lnSpc>
              <a:spcBef>
                <a:spcPts val="500"/>
              </a:spcBef>
              <a:buClr>
                <a:srgbClr val="3F3D41"/>
              </a:buClr>
              <a:buFont typeface="Arial" charset="0"/>
              <a:buChar char="–"/>
            </a:pPr>
            <a:r>
              <a:rPr lang="en-US" sz="1800" dirty="0" smtClean="0">
                <a:solidFill>
                  <a:srgbClr val="3F3D41"/>
                </a:solidFill>
              </a:rPr>
              <a:t>Interacts </a:t>
            </a:r>
            <a:r>
              <a:rPr lang="en-US" sz="1800" dirty="0">
                <a:solidFill>
                  <a:srgbClr val="3F3D41"/>
                </a:solidFill>
              </a:rPr>
              <a:t>between kernel and </a:t>
            </a:r>
            <a:r>
              <a:rPr lang="en-US" sz="1800" dirty="0" smtClean="0">
                <a:solidFill>
                  <a:srgbClr val="3F3D41"/>
                </a:solidFill>
              </a:rPr>
              <a:t>user, analogous to the “desktop” on other OS’s</a:t>
            </a:r>
            <a:endParaRPr lang="en-US" sz="1800" dirty="0">
              <a:solidFill>
                <a:srgbClr val="3F3D41"/>
              </a:solidFill>
            </a:endParaRPr>
          </a:p>
          <a:p>
            <a:pPr lvl="2">
              <a:lnSpc>
                <a:spcPct val="90000"/>
              </a:lnSpc>
              <a:spcBef>
                <a:spcPts val="500"/>
              </a:spcBef>
              <a:buClr>
                <a:srgbClr val="3F3D41"/>
              </a:buClr>
              <a:buFont typeface="Arial" charset="0"/>
              <a:buChar char="–"/>
            </a:pPr>
            <a:r>
              <a:rPr lang="en-US" sz="1800" dirty="0">
                <a:solidFill>
                  <a:srgbClr val="3F3D41"/>
                </a:solidFill>
              </a:rPr>
              <a:t>User invokes commands through shell</a:t>
            </a:r>
          </a:p>
          <a:p>
            <a:pPr lvl="2">
              <a:lnSpc>
                <a:spcPct val="90000"/>
              </a:lnSpc>
              <a:spcBef>
                <a:spcPts val="500"/>
              </a:spcBef>
              <a:buClr>
                <a:srgbClr val="3F3D41"/>
              </a:buClr>
              <a:buFont typeface="Arial" charset="0"/>
              <a:buChar char="–"/>
            </a:pPr>
            <a:r>
              <a:rPr lang="en-US" sz="1800" dirty="0" smtClean="0">
                <a:solidFill>
                  <a:srgbClr val="3F3D41"/>
                </a:solidFill>
              </a:rPr>
              <a:t>Choices</a:t>
            </a:r>
          </a:p>
          <a:p>
            <a:pPr lvl="3">
              <a:lnSpc>
                <a:spcPct val="90000"/>
              </a:lnSpc>
              <a:spcBef>
                <a:spcPts val="500"/>
              </a:spcBef>
              <a:buClr>
                <a:srgbClr val="3F3D41"/>
              </a:buClr>
              <a:buFont typeface="Arial"/>
              <a:buChar char="•"/>
            </a:pPr>
            <a:r>
              <a:rPr lang="en-US" sz="1600" dirty="0" smtClean="0">
                <a:solidFill>
                  <a:srgbClr val="3F3D41"/>
                </a:solidFill>
              </a:rPr>
              <a:t>BASH (default shell on OSC systems)</a:t>
            </a:r>
            <a:endParaRPr lang="en-US" sz="1600" dirty="0">
              <a:solidFill>
                <a:srgbClr val="3F3D41"/>
              </a:solidFill>
            </a:endParaRPr>
          </a:p>
          <a:p>
            <a:pPr lvl="3">
              <a:lnSpc>
                <a:spcPct val="90000"/>
              </a:lnSpc>
              <a:spcBef>
                <a:spcPts val="450"/>
              </a:spcBef>
              <a:buClr>
                <a:srgbClr val="3F3D41"/>
              </a:buClr>
              <a:buFont typeface="Arial" charset="0"/>
              <a:buChar char="•"/>
            </a:pPr>
            <a:r>
              <a:rPr lang="en-US" sz="1600" dirty="0">
                <a:solidFill>
                  <a:srgbClr val="3F3D41"/>
                </a:solidFill>
              </a:rPr>
              <a:t>Bourne</a:t>
            </a:r>
          </a:p>
          <a:p>
            <a:pPr lvl="3">
              <a:lnSpc>
                <a:spcPct val="90000"/>
              </a:lnSpc>
              <a:spcBef>
                <a:spcPts val="450"/>
              </a:spcBef>
              <a:buClr>
                <a:srgbClr val="3F3D41"/>
              </a:buClr>
              <a:buFont typeface="Arial" charset="0"/>
              <a:buChar char="•"/>
            </a:pPr>
            <a:r>
              <a:rPr lang="en-US" sz="1600" dirty="0" err="1">
                <a:solidFill>
                  <a:srgbClr val="3F3D41"/>
                </a:solidFill>
              </a:rPr>
              <a:t>Korn</a:t>
            </a:r>
            <a:endParaRPr lang="en-US" sz="1600" dirty="0">
              <a:solidFill>
                <a:srgbClr val="3F3D41"/>
              </a:solidFill>
            </a:endParaRPr>
          </a:p>
          <a:p>
            <a:pPr lvl="3">
              <a:lnSpc>
                <a:spcPct val="90000"/>
              </a:lnSpc>
              <a:spcBef>
                <a:spcPts val="450"/>
              </a:spcBef>
              <a:buClr>
                <a:srgbClr val="3F3D41"/>
              </a:buClr>
              <a:buFont typeface="Arial" charset="0"/>
              <a:buChar char="•"/>
            </a:pPr>
            <a:r>
              <a:rPr lang="en-US" sz="1600" dirty="0" err="1">
                <a:solidFill>
                  <a:srgbClr val="3F3D41"/>
                </a:solidFill>
              </a:rPr>
              <a:t>Cshell</a:t>
            </a:r>
            <a:endParaRPr lang="en-US" sz="1600" dirty="0">
              <a:solidFill>
                <a:srgbClr val="3F3D41"/>
              </a:solidFill>
            </a:endParaRPr>
          </a:p>
          <a:p>
            <a:pPr lvl="3">
              <a:lnSpc>
                <a:spcPct val="90000"/>
              </a:lnSpc>
              <a:spcBef>
                <a:spcPts val="450"/>
              </a:spcBef>
              <a:buClr>
                <a:srgbClr val="3F3D41"/>
              </a:buClr>
              <a:buFont typeface="Arial" charset="0"/>
              <a:buChar char="•"/>
            </a:pPr>
            <a:r>
              <a:rPr lang="en-US" sz="1600" dirty="0" err="1" smtClean="0">
                <a:solidFill>
                  <a:srgbClr val="3F3D41"/>
                </a:solidFill>
              </a:rPr>
              <a:t>Tcshell</a:t>
            </a:r>
            <a:endParaRPr lang="en-US" sz="1600" dirty="0">
              <a:solidFill>
                <a:srgbClr val="3F3D41"/>
              </a:solidFill>
            </a:endParaRPr>
          </a:p>
          <a:p>
            <a:endParaRPr lang="en-US" dirty="0"/>
          </a:p>
        </p:txBody>
      </p:sp>
      <p:sp>
        <p:nvSpPr>
          <p:cNvPr id="4" name="Oval 3"/>
          <p:cNvSpPr/>
          <p:nvPr/>
        </p:nvSpPr>
        <p:spPr>
          <a:xfrm>
            <a:off x="6524625" y="4505325"/>
            <a:ext cx="1009650" cy="100965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TextBox 5"/>
          <p:cNvSpPr txBox="1"/>
          <p:nvPr/>
        </p:nvSpPr>
        <p:spPr>
          <a:xfrm>
            <a:off x="6570844" y="4043660"/>
            <a:ext cx="918841" cy="461665"/>
          </a:xfrm>
          <a:prstGeom prst="rect">
            <a:avLst/>
          </a:prstGeom>
          <a:noFill/>
        </p:spPr>
        <p:txBody>
          <a:bodyPr wrap="none" rtlCol="0">
            <a:spAutoFit/>
          </a:bodyPr>
          <a:lstStyle/>
          <a:p>
            <a:r>
              <a:rPr lang="en-US" dirty="0" smtClean="0">
                <a:effectLst>
                  <a:outerShdw blurRad="38100" dist="38100" dir="2700000" algn="tl">
                    <a:srgbClr val="000000">
                      <a:alpha val="43137"/>
                    </a:srgbClr>
                  </a:outerShdw>
                </a:effectLst>
              </a:rPr>
              <a:t>Shell</a:t>
            </a:r>
            <a:endParaRPr lang="en-US" dirty="0">
              <a:effectLst>
                <a:outerShdw blurRad="38100" dist="38100" dir="2700000" algn="tl">
                  <a:srgbClr val="000000">
                    <a:alpha val="43137"/>
                  </a:srgbClr>
                </a:outerShdw>
              </a:effectLst>
            </a:endParaRPr>
          </a:p>
        </p:txBody>
      </p:sp>
      <p:sp>
        <p:nvSpPr>
          <p:cNvPr id="7" name="TextBox 6"/>
          <p:cNvSpPr txBox="1"/>
          <p:nvPr/>
        </p:nvSpPr>
        <p:spPr>
          <a:xfrm>
            <a:off x="6457819" y="4800600"/>
            <a:ext cx="1143262" cy="461665"/>
          </a:xfrm>
          <a:prstGeom prst="rect">
            <a:avLst/>
          </a:prstGeom>
          <a:noFill/>
        </p:spPr>
        <p:txBody>
          <a:bodyPr wrap="none" rtlCol="0">
            <a:spAutoFit/>
          </a:bodyPr>
          <a:lstStyle/>
          <a:p>
            <a:r>
              <a:rPr lang="en-US" dirty="0" smtClean="0">
                <a:effectLst>
                  <a:outerShdw blurRad="38100" dist="38100" dir="2700000" algn="tl">
                    <a:srgbClr val="000000">
                      <a:alpha val="43137"/>
                    </a:srgbClr>
                  </a:outerShdw>
                </a:effectLst>
              </a:rPr>
              <a:t>Kernel</a:t>
            </a:r>
            <a:endParaRPr lang="en-US" dirty="0">
              <a:effectLst>
                <a:outerShdw blurRad="38100" dist="38100" dir="2700000" algn="tl">
                  <a:srgbClr val="000000">
                    <a:alpha val="43137"/>
                  </a:srgbClr>
                </a:outerShdw>
              </a:effectLst>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 Structure of </a:t>
            </a:r>
            <a:r>
              <a:rPr lang="en-US" dirty="0" smtClean="0"/>
              <a:t>Linux</a:t>
            </a:r>
            <a:endParaRPr lang="en-US" dirty="0"/>
          </a:p>
        </p:txBody>
      </p:sp>
      <p:sp>
        <p:nvSpPr>
          <p:cNvPr id="3" name="Content Placeholder 2"/>
          <p:cNvSpPr>
            <a:spLocks noGrp="1"/>
          </p:cNvSpPr>
          <p:nvPr>
            <p:ph idx="1"/>
          </p:nvPr>
        </p:nvSpPr>
        <p:spPr/>
        <p:txBody>
          <a:bodyPr/>
          <a:lstStyle/>
          <a:p>
            <a:r>
              <a:rPr lang="en-US" dirty="0" smtClean="0"/>
              <a:t>The Linux shell is, essentially, a programming language, as we shall see later</a:t>
            </a:r>
          </a:p>
          <a:p>
            <a:r>
              <a:rPr lang="en-US" dirty="0" smtClean="0"/>
              <a:t>The Linux shell can be changed according to user preference</a:t>
            </a:r>
          </a:p>
          <a:p>
            <a:pPr lvl="1"/>
            <a:r>
              <a:rPr lang="en-US" dirty="0" smtClean="0"/>
              <a:t>Shells differ slightly in syntax, language usage</a:t>
            </a:r>
          </a:p>
          <a:p>
            <a:pPr lvl="1"/>
            <a:r>
              <a:rPr lang="en-US" dirty="0" smtClean="0"/>
              <a:t>The kernel remains the same regardless of shell choice</a:t>
            </a:r>
          </a:p>
          <a:p>
            <a:r>
              <a:rPr lang="en-US" dirty="0" smtClean="0"/>
              <a:t>The default shell on OSC systems is BASH (“Bourne-again” shell)</a:t>
            </a:r>
          </a:p>
          <a:p>
            <a:r>
              <a:rPr lang="en-US" dirty="0" smtClean="0"/>
              <a:t>All of the examples in this presentation will be written in BASH</a:t>
            </a:r>
          </a:p>
        </p:txBody>
      </p:sp>
    </p:spTree>
    <p:extLst>
      <p:ext uri="{BB962C8B-B14F-4D97-AF65-F5344CB8AC3E}">
        <p14:creationId xmlns:p14="http://schemas.microsoft.com/office/powerpoint/2010/main" val="1810266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Concepts</a:t>
            </a:r>
            <a:endParaRPr lang="en-US" dirty="0"/>
          </a:p>
        </p:txBody>
      </p:sp>
      <p:sp>
        <p:nvSpPr>
          <p:cNvPr id="3" name="Content Placeholder 2"/>
          <p:cNvSpPr>
            <a:spLocks noGrp="1"/>
          </p:cNvSpPr>
          <p:nvPr>
            <p:ph idx="1"/>
          </p:nvPr>
        </p:nvSpPr>
        <p:spPr>
          <a:xfrm>
            <a:off x="457200" y="1447800"/>
            <a:ext cx="8229600" cy="4190999"/>
          </a:xfrm>
        </p:spPr>
        <p:txBody>
          <a:bodyPr/>
          <a:lstStyle/>
          <a:p>
            <a:r>
              <a:rPr lang="en-US" dirty="0" smtClean="0"/>
              <a:t>Standard Input – </a:t>
            </a:r>
            <a:r>
              <a:rPr lang="en-US" dirty="0" err="1" smtClean="0"/>
              <a:t>stdin</a:t>
            </a:r>
            <a:endParaRPr lang="en-US" dirty="0" smtClean="0"/>
          </a:p>
          <a:p>
            <a:r>
              <a:rPr lang="en-US" dirty="0" smtClean="0"/>
              <a:t>Standard Output – </a:t>
            </a:r>
            <a:r>
              <a:rPr lang="en-US" dirty="0" err="1" smtClean="0"/>
              <a:t>stdout</a:t>
            </a:r>
            <a:endParaRPr lang="en-US" dirty="0" smtClean="0"/>
          </a:p>
          <a:p>
            <a:r>
              <a:rPr lang="en-US" dirty="0" smtClean="0"/>
              <a:t>Linux is case sensitive</a:t>
            </a:r>
          </a:p>
          <a:p>
            <a:pPr lvl="1"/>
            <a:r>
              <a:rPr lang="en-US" dirty="0" smtClean="0"/>
              <a:t>The directory </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nfs</a:t>
            </a:r>
            <a:r>
              <a:rPr lang="en-US" dirty="0" smtClean="0">
                <a:latin typeface="Consolas" panose="020B0609020204030204" pitchFamily="49" charset="0"/>
                <a:cs typeface="Consolas" panose="020B0609020204030204" pitchFamily="49" charset="0"/>
              </a:rPr>
              <a:t>/12/</a:t>
            </a:r>
            <a:r>
              <a:rPr lang="en-US" dirty="0" err="1" smtClean="0">
                <a:latin typeface="Consolas" panose="020B0609020204030204" pitchFamily="49" charset="0"/>
                <a:cs typeface="Consolas" panose="020B0609020204030204" pitchFamily="49" charset="0"/>
              </a:rPr>
              <a:t>kschooley</a:t>
            </a:r>
            <a:r>
              <a:rPr lang="en-US" dirty="0" smtClean="0">
                <a:latin typeface="Consolas" panose="020B0609020204030204" pitchFamily="49" charset="0"/>
                <a:cs typeface="Consolas" panose="020B0609020204030204" pitchFamily="49" charset="0"/>
              </a:rPr>
              <a:t> </a:t>
            </a:r>
            <a:r>
              <a:rPr lang="en-US" dirty="0" smtClean="0"/>
              <a:t>is different from </a:t>
            </a:r>
            <a:r>
              <a:rPr lang="en-US" dirty="0" smtClean="0">
                <a:latin typeface="Consolas" panose="020B0609020204030204" pitchFamily="49" charset="0"/>
                <a:cs typeface="Consolas" panose="020B0609020204030204" pitchFamily="49" charset="0"/>
              </a:rPr>
              <a:t>/</a:t>
            </a:r>
            <a:r>
              <a:rPr lang="en-US" dirty="0" err="1" smtClean="0">
                <a:latin typeface="Consolas" panose="020B0609020204030204" pitchFamily="49" charset="0"/>
                <a:cs typeface="Consolas" panose="020B0609020204030204" pitchFamily="49" charset="0"/>
              </a:rPr>
              <a:t>nfs</a:t>
            </a:r>
            <a:r>
              <a:rPr lang="en-US" dirty="0" smtClean="0">
                <a:latin typeface="Consolas" panose="020B0609020204030204" pitchFamily="49" charset="0"/>
                <a:cs typeface="Consolas" panose="020B0609020204030204" pitchFamily="49" charset="0"/>
              </a:rPr>
              <a:t>/12/</a:t>
            </a:r>
            <a:r>
              <a:rPr lang="en-US" dirty="0" err="1" smtClean="0">
                <a:latin typeface="Consolas" panose="020B0609020204030204" pitchFamily="49" charset="0"/>
                <a:cs typeface="Consolas" panose="020B0609020204030204" pitchFamily="49" charset="0"/>
              </a:rPr>
              <a:t>Kschooley</a:t>
            </a:r>
            <a:endParaRPr lang="en-US" dirty="0" smtClean="0">
              <a:latin typeface="Consolas" panose="020B0609020204030204" pitchFamily="49" charset="0"/>
              <a:cs typeface="Consolas" panose="020B0609020204030204" pitchFamily="49" charset="0"/>
            </a:endParaRPr>
          </a:p>
          <a:p>
            <a:pPr lvl="1"/>
            <a:r>
              <a:rPr lang="en-US" dirty="0" smtClean="0"/>
              <a:t>Linux commands – usually lower case</a:t>
            </a:r>
          </a:p>
          <a:p>
            <a:pPr marL="400050"/>
            <a:r>
              <a:rPr lang="en-US" dirty="0" smtClean="0"/>
              <a:t>^ control key</a:t>
            </a:r>
          </a:p>
          <a:p>
            <a:pPr marL="800100" lvl="1"/>
            <a:r>
              <a:rPr lang="en-US" dirty="0" smtClean="0"/>
              <a:t>If ^ is part of a command, press the control key and the second key simultaneously</a:t>
            </a:r>
            <a:endParaRPr lang="en-US" dirty="0"/>
          </a:p>
          <a:p>
            <a:pPr marL="400050"/>
            <a:r>
              <a:rPr lang="en-US" dirty="0" smtClean="0"/>
              <a:t>&lt;Return&gt; key</a:t>
            </a:r>
          </a:p>
          <a:p>
            <a:pPr marL="800100" lvl="1"/>
            <a:r>
              <a:rPr lang="en-US" dirty="0" smtClean="0"/>
              <a:t>Used to tell system we are at the end of command line</a:t>
            </a:r>
          </a:p>
        </p:txBody>
      </p:sp>
    </p:spTree>
    <p:extLst>
      <p:ext uri="{BB962C8B-B14F-4D97-AF65-F5344CB8AC3E}">
        <p14:creationId xmlns:p14="http://schemas.microsoft.com/office/powerpoint/2010/main" val="215399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3940175" y="6554788"/>
            <a:ext cx="1600200" cy="24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5pPr>
            <a:lvl6pPr marL="25146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6pPr>
            <a:lvl7pPr marL="29718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7pPr>
            <a:lvl8pPr marL="34290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8pPr>
            <a:lvl9pPr marL="3886200" indent="-228600" eaLnBrk="0" fontAlgn="base" hangingPunct="0">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rgbClr val="6E6971"/>
                </a:solidFill>
                <a:latin typeface="Arial" charset="0"/>
                <a:ea typeface="ＭＳ Ｐゴシック" charset="0"/>
                <a:cs typeface="ＭＳ Ｐゴシック" charset="0"/>
              </a:defRPr>
            </a:lvl9pPr>
          </a:lstStyle>
          <a:p>
            <a:pPr>
              <a:buClrTx/>
              <a:buFontTx/>
              <a:buNone/>
            </a:pPr>
            <a:fld id="{71181098-4C40-A242-B4AD-E4351BDE26DB}" type="slidenum">
              <a:rPr lang="en-US" sz="1400" b="0"/>
              <a:pPr>
                <a:buClrTx/>
                <a:buFontTx/>
                <a:buNone/>
              </a:pPr>
              <a:t>13</a:t>
            </a:fld>
            <a:endParaRPr lang="en-US" sz="1400" b="0"/>
          </a:p>
        </p:txBody>
      </p:sp>
      <p:sp>
        <p:nvSpPr>
          <p:cNvPr id="2" name="Title 1"/>
          <p:cNvSpPr>
            <a:spLocks noGrp="1"/>
          </p:cNvSpPr>
          <p:nvPr>
            <p:ph type="title"/>
          </p:nvPr>
        </p:nvSpPr>
        <p:spPr/>
        <p:txBody>
          <a:bodyPr/>
          <a:lstStyle/>
          <a:p>
            <a:r>
              <a:rPr lang="en-US" dirty="0" smtClean="0"/>
              <a:t>Commands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solidFill>
                  <a:srgbClr val="3F3D41"/>
                </a:solidFill>
              </a:rPr>
              <a:t>Using the Online Manual</a:t>
            </a:r>
          </a:p>
          <a:p>
            <a:pPr>
              <a:lnSpc>
                <a:spcPct val="90000"/>
              </a:lnSpc>
              <a:spcBef>
                <a:spcPts val="1750"/>
              </a:spcBef>
              <a:buClr>
                <a:srgbClr val="3F3D41"/>
              </a:buClr>
              <a:buFont typeface="Arial" charset="0"/>
              <a:buChar char="•"/>
            </a:pPr>
            <a:r>
              <a:rPr lang="en-US" dirty="0" smtClean="0">
                <a:solidFill>
                  <a:srgbClr val="3F3D41"/>
                </a:solidFill>
              </a:rPr>
              <a:t>Typical Command </a:t>
            </a:r>
            <a:r>
              <a:rPr lang="en-US" dirty="0">
                <a:solidFill>
                  <a:srgbClr val="3F3D41"/>
                </a:solidFill>
              </a:rPr>
              <a:t>S</a:t>
            </a:r>
            <a:r>
              <a:rPr lang="en-US" dirty="0" smtClean="0">
                <a:solidFill>
                  <a:srgbClr val="3F3D41"/>
                </a:solidFill>
              </a:rPr>
              <a:t>tructure</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Special Features</a:t>
            </a:r>
          </a:p>
          <a:p>
            <a:pPr>
              <a:lnSpc>
                <a:spcPct val="90000"/>
              </a:lnSpc>
              <a:spcBef>
                <a:spcPts val="1750"/>
              </a:spcBef>
              <a:buClr>
                <a:srgbClr val="3F3D41"/>
              </a:buClr>
              <a:buFont typeface="Arial" charset="0"/>
              <a:buChar char="•"/>
            </a:pPr>
            <a:r>
              <a:rPr lang="en-US" dirty="0">
                <a:solidFill>
                  <a:srgbClr val="3F3D41"/>
                </a:solidFill>
              </a:rPr>
              <a:t>First (and Last) Commands</a:t>
            </a:r>
          </a:p>
          <a:p>
            <a:pPr>
              <a:lnSpc>
                <a:spcPct val="90000"/>
              </a:lnSpc>
              <a:spcBef>
                <a:spcPts val="1750"/>
              </a:spcBef>
              <a:buClr>
                <a:srgbClr val="3F3D41"/>
              </a:buClr>
              <a:buFont typeface="Arial" charset="0"/>
              <a:buChar char="•"/>
            </a:pPr>
            <a:r>
              <a:rPr lang="en-US" dirty="0">
                <a:solidFill>
                  <a:srgbClr val="3F3D41"/>
                </a:solidFill>
              </a:rPr>
              <a:t>Exercise </a:t>
            </a:r>
            <a:r>
              <a:rPr lang="en-US" dirty="0" smtClean="0">
                <a:solidFill>
                  <a:srgbClr val="3F3D41"/>
                </a:solidFill>
              </a:rPr>
              <a:t>1 – Log in</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Easy Commands</a:t>
            </a:r>
          </a:p>
          <a:p>
            <a:pPr>
              <a:lnSpc>
                <a:spcPct val="90000"/>
              </a:lnSpc>
              <a:spcBef>
                <a:spcPts val="1750"/>
              </a:spcBef>
              <a:buClr>
                <a:srgbClr val="3F3D41"/>
              </a:buClr>
              <a:buFont typeface="Arial" charset="0"/>
              <a:buChar char="•"/>
            </a:pPr>
            <a:r>
              <a:rPr lang="en-US" dirty="0">
                <a:solidFill>
                  <a:srgbClr val="3F3D41"/>
                </a:solidFill>
              </a:rPr>
              <a:t>Exercise </a:t>
            </a:r>
            <a:r>
              <a:rPr lang="en-US" dirty="0" smtClean="0">
                <a:solidFill>
                  <a:srgbClr val="3F3D41"/>
                </a:solidFill>
              </a:rPr>
              <a:t>2 – Execute some simple commands</a:t>
            </a:r>
            <a:endParaRPr lang="en-US" dirty="0">
              <a:solidFill>
                <a:srgbClr val="3F3D41"/>
              </a:solidFill>
            </a:endParaRP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Using the Online Manual</a:t>
            </a:r>
            <a:endParaRPr lang="en-US" dirty="0"/>
          </a:p>
        </p:txBody>
      </p:sp>
      <p:sp>
        <p:nvSpPr>
          <p:cNvPr id="3" name="Content Placeholder 2"/>
          <p:cNvSpPr>
            <a:spLocks noGrp="1"/>
          </p:cNvSpPr>
          <p:nvPr>
            <p:ph idx="1"/>
          </p:nvPr>
        </p:nvSpPr>
        <p:spPr>
          <a:xfrm>
            <a:off x="457200" y="1600200"/>
            <a:ext cx="8229600" cy="3962399"/>
          </a:xfrm>
        </p:spPr>
        <p:txBody>
          <a:bodyPr/>
          <a:lstStyle/>
          <a:p>
            <a:r>
              <a:rPr lang="en-US" dirty="0" smtClean="0"/>
              <a:t>The “man” command: </a:t>
            </a:r>
          </a:p>
          <a:p>
            <a:pPr lvl="1"/>
            <a:r>
              <a:rPr lang="en-US" dirty="0" smtClean="0"/>
              <a:t>Stands for “manual”</a:t>
            </a:r>
          </a:p>
          <a:p>
            <a:pPr lvl="1"/>
            <a:r>
              <a:rPr lang="en-US" dirty="0" smtClean="0"/>
              <a:t>Takes the names of other commands as arguments and displays the documentation and usage information for the command</a:t>
            </a:r>
          </a:p>
          <a:p>
            <a:pPr lvl="1"/>
            <a:r>
              <a:rPr lang="en-US" dirty="0" smtClean="0"/>
              <a:t>Examples:</a:t>
            </a:r>
          </a:p>
          <a:p>
            <a:pPr lvl="2"/>
            <a:r>
              <a:rPr lang="en-US" dirty="0" smtClean="0"/>
              <a:t>man cd</a:t>
            </a:r>
          </a:p>
          <a:p>
            <a:pPr lvl="2"/>
            <a:r>
              <a:rPr lang="en-US" dirty="0" smtClean="0"/>
              <a:t>man </a:t>
            </a:r>
            <a:r>
              <a:rPr lang="en-US" dirty="0" err="1" smtClean="0"/>
              <a:t>ls</a:t>
            </a:r>
            <a:endParaRPr lang="en-US" dirty="0" smtClean="0"/>
          </a:p>
          <a:p>
            <a:pPr lvl="1"/>
            <a:r>
              <a:rPr lang="en-US" dirty="0" smtClean="0"/>
              <a:t>We will practice using this command in a few slides</a:t>
            </a:r>
          </a:p>
        </p:txBody>
      </p:sp>
    </p:spTree>
    <p:extLst>
      <p:ext uri="{BB962C8B-B14F-4D97-AF65-F5344CB8AC3E}">
        <p14:creationId xmlns:p14="http://schemas.microsoft.com/office/powerpoint/2010/main" val="487369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Typical Command Structure</a:t>
            </a:r>
            <a:endParaRPr lang="en-US" dirty="0"/>
          </a:p>
        </p:txBody>
      </p:sp>
      <p:sp>
        <p:nvSpPr>
          <p:cNvPr id="3" name="Content Placeholder 2"/>
          <p:cNvSpPr>
            <a:spLocks noGrp="1"/>
          </p:cNvSpPr>
          <p:nvPr>
            <p:ph idx="1"/>
          </p:nvPr>
        </p:nvSpPr>
        <p:spPr>
          <a:xfrm>
            <a:off x="457200" y="1600200"/>
            <a:ext cx="8382000" cy="4419599"/>
          </a:xfrm>
        </p:spPr>
        <p:txBody>
          <a:bodyPr>
            <a:normAutofit fontScale="85000" lnSpcReduction="20000"/>
          </a:bodyPr>
          <a:lstStyle/>
          <a:p>
            <a:pPr>
              <a:lnSpc>
                <a:spcPct val="90000"/>
              </a:lnSpc>
              <a:spcBef>
                <a:spcPts val="1500"/>
              </a:spcBef>
              <a:buNone/>
            </a:pPr>
            <a:r>
              <a:rPr lang="en-US" dirty="0">
                <a:solidFill>
                  <a:srgbClr val="3F3D41"/>
                </a:solidFill>
                <a:latin typeface="Courier New" charset="0"/>
              </a:rPr>
              <a:t>command –</a:t>
            </a:r>
            <a:r>
              <a:rPr lang="en-US" i="1" dirty="0">
                <a:solidFill>
                  <a:srgbClr val="3F3D41"/>
                </a:solidFill>
                <a:latin typeface="Courier New" charset="0"/>
              </a:rPr>
              <a:t>option argument</a:t>
            </a:r>
          </a:p>
          <a:p>
            <a:pPr>
              <a:lnSpc>
                <a:spcPct val="90000"/>
              </a:lnSpc>
              <a:spcBef>
                <a:spcPts val="1500"/>
              </a:spcBef>
              <a:buClr>
                <a:srgbClr val="3F3D41"/>
              </a:buClr>
              <a:buFont typeface="Courier New" charset="0"/>
              <a:buChar char="•"/>
            </a:pPr>
            <a:r>
              <a:rPr lang="en-US" dirty="0">
                <a:solidFill>
                  <a:srgbClr val="3F3D41"/>
                </a:solidFill>
                <a:latin typeface="Courier New" charset="0"/>
              </a:rPr>
              <a:t>c</a:t>
            </a:r>
            <a:r>
              <a:rPr lang="en-US" dirty="0" smtClean="0">
                <a:solidFill>
                  <a:srgbClr val="3F3D41"/>
                </a:solidFill>
                <a:latin typeface="Courier New" charset="0"/>
              </a:rPr>
              <a:t>ommand</a:t>
            </a:r>
            <a:endParaRPr lang="en-US" dirty="0">
              <a:solidFill>
                <a:srgbClr val="3F3D41"/>
              </a:solidFill>
              <a:latin typeface="Courier New" charset="0"/>
            </a:endParaRPr>
          </a:p>
          <a:p>
            <a:pPr lvl="1">
              <a:lnSpc>
                <a:spcPct val="90000"/>
              </a:lnSpc>
              <a:spcBef>
                <a:spcPts val="500"/>
              </a:spcBef>
              <a:buClr>
                <a:srgbClr val="3F3D41"/>
              </a:buClr>
              <a:buFont typeface="Arial" charset="0"/>
              <a:buChar char="–"/>
            </a:pPr>
            <a:r>
              <a:rPr lang="en-US" sz="2000" dirty="0" smtClean="0">
                <a:solidFill>
                  <a:srgbClr val="3F3D41"/>
                </a:solidFill>
              </a:rPr>
              <a:t>The name of an executable file</a:t>
            </a:r>
          </a:p>
          <a:p>
            <a:pPr lvl="1">
              <a:lnSpc>
                <a:spcPct val="90000"/>
              </a:lnSpc>
              <a:spcBef>
                <a:spcPts val="500"/>
              </a:spcBef>
              <a:buClr>
                <a:srgbClr val="3F3D41"/>
              </a:buClr>
              <a:buFont typeface="Arial" charset="0"/>
              <a:buChar char="–"/>
            </a:pPr>
            <a:r>
              <a:rPr lang="en-US" sz="2000" dirty="0">
                <a:solidFill>
                  <a:srgbClr val="3F3D41"/>
                </a:solidFill>
              </a:rPr>
              <a:t>Usually lower </a:t>
            </a:r>
            <a:r>
              <a:rPr lang="en-US" sz="2000" dirty="0" smtClean="0">
                <a:solidFill>
                  <a:srgbClr val="3F3D41"/>
                </a:solidFill>
              </a:rPr>
              <a:t>case</a:t>
            </a:r>
            <a:endParaRPr lang="en-US" sz="2000" dirty="0">
              <a:solidFill>
                <a:srgbClr val="3F3D41"/>
              </a:solidFill>
            </a:endParaRPr>
          </a:p>
          <a:p>
            <a:pPr lvl="1">
              <a:lnSpc>
                <a:spcPct val="90000"/>
              </a:lnSpc>
              <a:spcBef>
                <a:spcPts val="500"/>
              </a:spcBef>
              <a:buClr>
                <a:srgbClr val="3F3D41"/>
              </a:buClr>
              <a:buFont typeface="Arial" charset="0"/>
              <a:buChar char="–"/>
            </a:pPr>
            <a:r>
              <a:rPr lang="en-US" sz="2000" dirty="0">
                <a:solidFill>
                  <a:srgbClr val="3F3D41"/>
                </a:solidFill>
              </a:rPr>
              <a:t>What you want to do</a:t>
            </a:r>
          </a:p>
          <a:p>
            <a:pPr>
              <a:lnSpc>
                <a:spcPct val="90000"/>
              </a:lnSpc>
              <a:spcBef>
                <a:spcPts val="1500"/>
              </a:spcBef>
              <a:buClr>
                <a:srgbClr val="3F3D41"/>
              </a:buClr>
              <a:buFont typeface="Courier New" charset="0"/>
              <a:buChar char="•"/>
            </a:pPr>
            <a:r>
              <a:rPr lang="en-US" i="1" dirty="0">
                <a:solidFill>
                  <a:srgbClr val="3F3D41"/>
                </a:solidFill>
                <a:latin typeface="Courier New" charset="0"/>
              </a:rPr>
              <a:t>-option</a:t>
            </a:r>
          </a:p>
          <a:p>
            <a:pPr lvl="1">
              <a:lnSpc>
                <a:spcPct val="90000"/>
              </a:lnSpc>
              <a:spcBef>
                <a:spcPts val="500"/>
              </a:spcBef>
              <a:buClr>
                <a:srgbClr val="3F3D41"/>
              </a:buClr>
              <a:buFont typeface="Arial" charset="0"/>
              <a:buChar char="–"/>
            </a:pPr>
            <a:r>
              <a:rPr lang="en-US" sz="2000" dirty="0">
                <a:solidFill>
                  <a:srgbClr val="3F3D41"/>
                </a:solidFill>
              </a:rPr>
              <a:t>Sometimes not required</a:t>
            </a:r>
          </a:p>
          <a:p>
            <a:pPr lvl="1">
              <a:lnSpc>
                <a:spcPct val="90000"/>
              </a:lnSpc>
              <a:spcBef>
                <a:spcPts val="500"/>
              </a:spcBef>
              <a:buClr>
                <a:srgbClr val="3F3D41"/>
              </a:buClr>
              <a:buFont typeface="Arial" charset="0"/>
              <a:buChar char="–"/>
            </a:pPr>
            <a:r>
              <a:rPr lang="en-US" sz="2000" dirty="0" smtClean="0">
                <a:solidFill>
                  <a:srgbClr val="3F3D41"/>
                </a:solidFill>
              </a:rPr>
              <a:t>Enhances/tailors the </a:t>
            </a:r>
            <a:r>
              <a:rPr lang="en-US" sz="2000" dirty="0">
                <a:solidFill>
                  <a:srgbClr val="3F3D41"/>
                </a:solidFill>
              </a:rPr>
              <a:t>output of </a:t>
            </a:r>
            <a:r>
              <a:rPr lang="en-US" sz="2000" dirty="0" smtClean="0">
                <a:solidFill>
                  <a:srgbClr val="3F3D41"/>
                </a:solidFill>
              </a:rPr>
              <a:t>the command</a:t>
            </a:r>
            <a:endParaRPr lang="en-US" sz="2000" dirty="0">
              <a:solidFill>
                <a:srgbClr val="3F3D41"/>
              </a:solidFill>
            </a:endParaRPr>
          </a:p>
          <a:p>
            <a:pPr lvl="1">
              <a:lnSpc>
                <a:spcPct val="90000"/>
              </a:lnSpc>
              <a:spcBef>
                <a:spcPts val="500"/>
              </a:spcBef>
              <a:buClr>
                <a:srgbClr val="3F3D41"/>
              </a:buClr>
              <a:buFont typeface="Arial" charset="0"/>
              <a:buChar char="–"/>
            </a:pPr>
            <a:r>
              <a:rPr lang="en-US" sz="2000" dirty="0">
                <a:solidFill>
                  <a:srgbClr val="3F3D41"/>
                </a:solidFill>
              </a:rPr>
              <a:t>Often can be combined with one or more other options</a:t>
            </a:r>
          </a:p>
          <a:p>
            <a:pPr>
              <a:lnSpc>
                <a:spcPct val="90000"/>
              </a:lnSpc>
              <a:spcBef>
                <a:spcPts val="1500"/>
              </a:spcBef>
              <a:buClr>
                <a:srgbClr val="3F3D41"/>
              </a:buClr>
              <a:buFont typeface="Courier New" charset="0"/>
              <a:buChar char="•"/>
            </a:pPr>
            <a:r>
              <a:rPr lang="en-US" i="1" dirty="0">
                <a:solidFill>
                  <a:srgbClr val="3F3D41"/>
                </a:solidFill>
                <a:latin typeface="Courier New" charset="0"/>
              </a:rPr>
              <a:t>argument</a:t>
            </a:r>
          </a:p>
          <a:p>
            <a:pPr lvl="1">
              <a:lnSpc>
                <a:spcPct val="90000"/>
              </a:lnSpc>
              <a:spcBef>
                <a:spcPts val="500"/>
              </a:spcBef>
              <a:buClr>
                <a:srgbClr val="3F3D41"/>
              </a:buClr>
              <a:buFont typeface="Arial" charset="0"/>
              <a:buChar char="–"/>
            </a:pPr>
            <a:r>
              <a:rPr lang="en-US" sz="2000" dirty="0">
                <a:solidFill>
                  <a:srgbClr val="3F3D41"/>
                </a:solidFill>
              </a:rPr>
              <a:t>What command will act upon</a:t>
            </a:r>
          </a:p>
          <a:p>
            <a:pPr lvl="1">
              <a:lnSpc>
                <a:spcPct val="90000"/>
              </a:lnSpc>
              <a:spcBef>
                <a:spcPts val="500"/>
              </a:spcBef>
              <a:buClr>
                <a:srgbClr val="3F3D41"/>
              </a:buClr>
              <a:buFont typeface="Arial" charset="0"/>
              <a:buChar char="–"/>
            </a:pPr>
            <a:r>
              <a:rPr lang="en-US" sz="2000" dirty="0">
                <a:solidFill>
                  <a:srgbClr val="3F3D41"/>
                </a:solidFill>
              </a:rPr>
              <a:t>Often </a:t>
            </a:r>
            <a:r>
              <a:rPr lang="en-US" sz="2000" dirty="0" smtClean="0">
                <a:solidFill>
                  <a:srgbClr val="3F3D41"/>
                </a:solidFill>
              </a:rPr>
              <a:t>a command will have </a:t>
            </a:r>
            <a:r>
              <a:rPr lang="en-US" sz="2000" dirty="0">
                <a:solidFill>
                  <a:srgbClr val="3F3D41"/>
                </a:solidFill>
              </a:rPr>
              <a:t>more than one argument</a:t>
            </a:r>
          </a:p>
          <a:p>
            <a:pPr lvl="1">
              <a:lnSpc>
                <a:spcPct val="90000"/>
              </a:lnSpc>
              <a:spcBef>
                <a:spcPts val="500"/>
              </a:spcBef>
              <a:buClr>
                <a:srgbClr val="3F3D41"/>
              </a:buClr>
              <a:buFont typeface="Arial" charset="0"/>
              <a:buChar char="–"/>
            </a:pPr>
            <a:r>
              <a:rPr lang="en-US" sz="2000" dirty="0">
                <a:solidFill>
                  <a:srgbClr val="3F3D41"/>
                </a:solidFill>
              </a:rPr>
              <a:t>Sometimes not </a:t>
            </a:r>
            <a:r>
              <a:rPr lang="en-US" sz="2000" dirty="0" smtClean="0">
                <a:solidFill>
                  <a:srgbClr val="3F3D41"/>
                </a:solidFill>
              </a:rPr>
              <a:t>required (implied)</a:t>
            </a:r>
            <a:endParaRPr lang="en-US" sz="2000" dirty="0">
              <a:solidFill>
                <a:srgbClr val="3F3D41"/>
              </a:solidFill>
            </a:endParaRPr>
          </a:p>
          <a:p>
            <a:r>
              <a:rPr lang="en-US" dirty="0" smtClean="0"/>
              <a:t>Commands are launched by pressing the &lt;Return&gt; key after typing them</a:t>
            </a: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Special Features</a:t>
            </a:r>
            <a:endParaRPr lang="en-US" dirty="0"/>
          </a:p>
        </p:txBody>
      </p:sp>
      <p:sp>
        <p:nvSpPr>
          <p:cNvPr id="3" name="Content Placeholder 2"/>
          <p:cNvSpPr>
            <a:spLocks noGrp="1"/>
          </p:cNvSpPr>
          <p:nvPr>
            <p:ph idx="1"/>
          </p:nvPr>
        </p:nvSpPr>
        <p:spPr/>
        <p:txBody>
          <a:bodyPr/>
          <a:lstStyle/>
          <a:p>
            <a:pPr>
              <a:lnSpc>
                <a:spcPct val="90000"/>
              </a:lnSpc>
              <a:spcBef>
                <a:spcPts val="1500"/>
              </a:spcBef>
              <a:buClr>
                <a:srgbClr val="3F3D41"/>
              </a:buClr>
              <a:buFont typeface="Arial" charset="0"/>
              <a:buChar char="•"/>
            </a:pPr>
            <a:r>
              <a:rPr lang="en-US" dirty="0">
                <a:solidFill>
                  <a:srgbClr val="3F3D41"/>
                </a:solidFill>
              </a:rPr>
              <a:t>Can combine several commands on one line—separate with </a:t>
            </a:r>
            <a:r>
              <a:rPr lang="en-US" dirty="0" smtClean="0">
                <a:solidFill>
                  <a:srgbClr val="3F3D41"/>
                </a:solidFill>
              </a:rPr>
              <a:t>semicolons</a:t>
            </a:r>
          </a:p>
          <a:p>
            <a:pPr>
              <a:lnSpc>
                <a:spcPct val="90000"/>
              </a:lnSpc>
              <a:spcBef>
                <a:spcPts val="1500"/>
              </a:spcBef>
              <a:buClr>
                <a:srgbClr val="3F3D41"/>
              </a:buClr>
              <a:buFont typeface="Arial" charset="0"/>
              <a:buChar char="•"/>
            </a:pPr>
            <a:r>
              <a:rPr lang="en-US" dirty="0" smtClean="0">
                <a:solidFill>
                  <a:srgbClr val="3F3D41"/>
                </a:solidFill>
              </a:rPr>
              <a:t>Example:</a:t>
            </a:r>
          </a:p>
          <a:p>
            <a:pPr lvl="1">
              <a:lnSpc>
                <a:spcPct val="90000"/>
              </a:lnSpc>
              <a:spcBef>
                <a:spcPts val="1500"/>
              </a:spcBef>
              <a:buClr>
                <a:srgbClr val="3F3D41"/>
              </a:buClr>
              <a:buFont typeface="Lucida Grande"/>
              <a:buChar char="-"/>
            </a:pPr>
            <a:r>
              <a:rPr lang="en-US" dirty="0" smtClean="0">
                <a:solidFill>
                  <a:srgbClr val="3F3D41"/>
                </a:solidFill>
              </a:rPr>
              <a:t>cd $HOME; </a:t>
            </a:r>
            <a:r>
              <a:rPr lang="en-US" dirty="0" err="1" smtClean="0">
                <a:solidFill>
                  <a:srgbClr val="3F3D41"/>
                </a:solidFill>
              </a:rPr>
              <a:t>mkdir</a:t>
            </a:r>
            <a:r>
              <a:rPr lang="en-US" dirty="0" smtClean="0">
                <a:solidFill>
                  <a:srgbClr val="3F3D41"/>
                </a:solidFill>
              </a:rPr>
              <a:t> </a:t>
            </a:r>
            <a:r>
              <a:rPr lang="en-US" dirty="0" err="1" smtClean="0">
                <a:solidFill>
                  <a:srgbClr val="3F3D41"/>
                </a:solidFill>
              </a:rPr>
              <a:t>newDir</a:t>
            </a:r>
            <a:r>
              <a:rPr lang="en-US" dirty="0" smtClean="0">
                <a:solidFill>
                  <a:srgbClr val="3F3D41"/>
                </a:solidFill>
              </a:rPr>
              <a:t>; cd </a:t>
            </a:r>
            <a:r>
              <a:rPr lang="en-US" dirty="0" err="1" smtClean="0">
                <a:solidFill>
                  <a:srgbClr val="3F3D41"/>
                </a:solidFill>
              </a:rPr>
              <a:t>newDir</a:t>
            </a:r>
            <a:r>
              <a:rPr lang="en-US" dirty="0" smtClean="0">
                <a:solidFill>
                  <a:srgbClr val="3F3D41"/>
                </a:solidFill>
              </a:rPr>
              <a:t>; </a:t>
            </a:r>
            <a:r>
              <a:rPr lang="en-US" dirty="0" err="1" smtClean="0">
                <a:solidFill>
                  <a:srgbClr val="3F3D41"/>
                </a:solidFill>
              </a:rPr>
              <a:t>emacs</a:t>
            </a:r>
            <a:r>
              <a:rPr lang="en-US" dirty="0" smtClean="0">
                <a:solidFill>
                  <a:srgbClr val="3F3D41"/>
                </a:solidFill>
              </a:rPr>
              <a:t> </a:t>
            </a:r>
            <a:r>
              <a:rPr lang="en-US" dirty="0" err="1" smtClean="0">
                <a:solidFill>
                  <a:srgbClr val="3F3D41"/>
                </a:solidFill>
              </a:rPr>
              <a:t>newfile</a:t>
            </a:r>
            <a:r>
              <a:rPr lang="en-US" dirty="0" smtClean="0">
                <a:solidFill>
                  <a:srgbClr val="3F3D41"/>
                </a:solidFill>
              </a:rPr>
              <a:t>&amp;</a:t>
            </a:r>
          </a:p>
          <a:p>
            <a:pPr lvl="1">
              <a:lnSpc>
                <a:spcPct val="90000"/>
              </a:lnSpc>
              <a:spcBef>
                <a:spcPts val="1500"/>
              </a:spcBef>
              <a:buClr>
                <a:srgbClr val="3F3D41"/>
              </a:buClr>
              <a:buFont typeface="Lucida Grande"/>
              <a:buChar char="-"/>
            </a:pPr>
            <a:r>
              <a:rPr lang="en-US" dirty="0" smtClean="0">
                <a:solidFill>
                  <a:srgbClr val="3F3D41"/>
                </a:solidFill>
              </a:rPr>
              <a:t>Can you guess what the result of executing this line of commands will be?</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Special Features</a:t>
            </a:r>
            <a:endParaRPr lang="en-US" dirty="0"/>
          </a:p>
        </p:txBody>
      </p:sp>
      <p:sp>
        <p:nvSpPr>
          <p:cNvPr id="3" name="Content Placeholder 2"/>
          <p:cNvSpPr>
            <a:spLocks noGrp="1"/>
          </p:cNvSpPr>
          <p:nvPr>
            <p:ph idx="1"/>
          </p:nvPr>
        </p:nvSpPr>
        <p:spPr/>
        <p:txBody>
          <a:bodyPr/>
          <a:lstStyle/>
          <a:p>
            <a:pPr>
              <a:lnSpc>
                <a:spcPct val="90000"/>
              </a:lnSpc>
              <a:spcBef>
                <a:spcPts val="1500"/>
              </a:spcBef>
              <a:buClr>
                <a:srgbClr val="3F3D41"/>
              </a:buClr>
              <a:buFont typeface="Arial" charset="0"/>
              <a:buChar char="•"/>
            </a:pPr>
            <a:r>
              <a:rPr lang="en-US" dirty="0" smtClean="0">
                <a:solidFill>
                  <a:srgbClr val="3F3D41"/>
                </a:solidFill>
              </a:rPr>
              <a:t>Can </a:t>
            </a:r>
            <a:r>
              <a:rPr lang="en-US" dirty="0">
                <a:solidFill>
                  <a:srgbClr val="3F3D41"/>
                </a:solidFill>
              </a:rPr>
              <a:t>create complex commands with redirection </a:t>
            </a:r>
            <a:r>
              <a:rPr lang="en-US" dirty="0" smtClean="0">
                <a:solidFill>
                  <a:srgbClr val="3F3D41"/>
                </a:solidFill>
              </a:rPr>
              <a:t>signs </a:t>
            </a:r>
          </a:p>
          <a:p>
            <a:pPr lvl="1">
              <a:lnSpc>
                <a:spcPct val="90000"/>
              </a:lnSpc>
              <a:spcBef>
                <a:spcPts val="1500"/>
              </a:spcBef>
              <a:buClr>
                <a:srgbClr val="3F3D41"/>
              </a:buClr>
              <a:buFont typeface="Lucida Grande"/>
              <a:buChar char="-"/>
            </a:pPr>
            <a:r>
              <a:rPr lang="en-US" dirty="0" smtClean="0">
                <a:solidFill>
                  <a:srgbClr val="3F3D41"/>
                </a:solidFill>
              </a:rPr>
              <a:t>| (“pipe”)</a:t>
            </a:r>
          </a:p>
          <a:p>
            <a:pPr lvl="2">
              <a:lnSpc>
                <a:spcPct val="90000"/>
              </a:lnSpc>
              <a:spcBef>
                <a:spcPts val="1500"/>
              </a:spcBef>
              <a:buClr>
                <a:srgbClr val="3F3D41"/>
              </a:buClr>
              <a:buFont typeface="Lucida Grande"/>
              <a:buChar char="-"/>
            </a:pPr>
            <a:r>
              <a:rPr lang="en-US" dirty="0" smtClean="0">
                <a:solidFill>
                  <a:srgbClr val="3F3D41"/>
                </a:solidFill>
              </a:rPr>
              <a:t>use the output of one command as the input to another</a:t>
            </a:r>
          </a:p>
          <a:p>
            <a:pPr lvl="2">
              <a:lnSpc>
                <a:spcPct val="90000"/>
              </a:lnSpc>
              <a:spcBef>
                <a:spcPts val="1500"/>
              </a:spcBef>
              <a:buClr>
                <a:srgbClr val="3F3D41"/>
              </a:buClr>
              <a:buFont typeface="Lucida Grande"/>
              <a:buChar char="-"/>
            </a:pPr>
            <a:r>
              <a:rPr lang="en-US" dirty="0" smtClean="0">
                <a:solidFill>
                  <a:srgbClr val="3F3D41"/>
                </a:solidFill>
              </a:rPr>
              <a:t>Example:</a:t>
            </a:r>
            <a:endParaRPr lang="en-US" dirty="0">
              <a:solidFill>
                <a:srgbClr val="3F3D41"/>
              </a:solidFill>
            </a:endParaRPr>
          </a:p>
          <a:p>
            <a:pPr lvl="3">
              <a:lnSpc>
                <a:spcPct val="90000"/>
              </a:lnSpc>
              <a:spcBef>
                <a:spcPts val="1500"/>
              </a:spcBef>
              <a:buClr>
                <a:srgbClr val="3F3D41"/>
              </a:buClr>
              <a:buFont typeface="Lucida Grande"/>
              <a:buChar char="-"/>
            </a:pPr>
            <a:r>
              <a:rPr lang="en-US" dirty="0" err="1" smtClean="0">
                <a:solidFill>
                  <a:srgbClr val="3F3D41"/>
                </a:solidFill>
              </a:rPr>
              <a:t>ls</a:t>
            </a:r>
            <a:r>
              <a:rPr lang="en-US" dirty="0" smtClean="0">
                <a:solidFill>
                  <a:srgbClr val="3F3D41"/>
                </a:solidFill>
              </a:rPr>
              <a:t> | </a:t>
            </a:r>
            <a:r>
              <a:rPr lang="en-US" dirty="0" err="1" smtClean="0">
                <a:solidFill>
                  <a:srgbClr val="3F3D41"/>
                </a:solidFill>
              </a:rPr>
              <a:t>grep</a:t>
            </a:r>
            <a:r>
              <a:rPr lang="en-US" dirty="0" smtClean="0">
                <a:solidFill>
                  <a:srgbClr val="3F3D41"/>
                </a:solidFill>
              </a:rPr>
              <a:t> </a:t>
            </a:r>
            <a:r>
              <a:rPr lang="en-US" dirty="0" err="1" smtClean="0">
                <a:solidFill>
                  <a:srgbClr val="3F3D41"/>
                </a:solidFill>
              </a:rPr>
              <a:t>my_dir</a:t>
            </a:r>
            <a:endParaRPr lang="en-US" dirty="0" smtClean="0">
              <a:solidFill>
                <a:srgbClr val="3F3D41"/>
              </a:solidFill>
            </a:endParaRPr>
          </a:p>
          <a:p>
            <a:pPr lvl="3">
              <a:lnSpc>
                <a:spcPct val="90000"/>
              </a:lnSpc>
              <a:spcBef>
                <a:spcPts val="1500"/>
              </a:spcBef>
              <a:buClr>
                <a:srgbClr val="3F3D41"/>
              </a:buClr>
              <a:buFont typeface="Lucida Grande"/>
              <a:buChar char="-"/>
            </a:pPr>
            <a:r>
              <a:rPr lang="en-US" dirty="0" smtClean="0">
                <a:solidFill>
                  <a:srgbClr val="3F3D41"/>
                </a:solidFill>
              </a:rPr>
              <a:t>cat </a:t>
            </a:r>
            <a:r>
              <a:rPr lang="en-US" dirty="0" err="1" smtClean="0">
                <a:solidFill>
                  <a:srgbClr val="3F3D41"/>
                </a:solidFill>
              </a:rPr>
              <a:t>myfile</a:t>
            </a:r>
            <a:r>
              <a:rPr lang="en-US" dirty="0" smtClean="0">
                <a:solidFill>
                  <a:srgbClr val="3F3D41"/>
                </a:solidFill>
              </a:rPr>
              <a:t> | </a:t>
            </a:r>
            <a:r>
              <a:rPr lang="en-US" dirty="0" err="1" smtClean="0">
                <a:solidFill>
                  <a:srgbClr val="3F3D41"/>
                </a:solidFill>
              </a:rPr>
              <a:t>grep</a:t>
            </a:r>
            <a:r>
              <a:rPr lang="en-US" dirty="0" smtClean="0">
                <a:solidFill>
                  <a:srgbClr val="3F3D41"/>
                </a:solidFill>
              </a:rPr>
              <a:t> </a:t>
            </a:r>
            <a:r>
              <a:rPr lang="en-US" dirty="0" err="1" smtClean="0">
                <a:solidFill>
                  <a:srgbClr val="3F3D41"/>
                </a:solidFill>
              </a:rPr>
              <a:t>neededinfo</a:t>
            </a:r>
            <a:endParaRPr lang="en-US" dirty="0" smtClean="0">
              <a:solidFill>
                <a:srgbClr val="3F3D41"/>
              </a:solidFill>
            </a:endParaRPr>
          </a:p>
        </p:txBody>
      </p:sp>
    </p:spTree>
    <p:extLst>
      <p:ext uri="{BB962C8B-B14F-4D97-AF65-F5344CB8AC3E}">
        <p14:creationId xmlns:p14="http://schemas.microsoft.com/office/powerpoint/2010/main" val="310841521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Special Features</a:t>
            </a:r>
            <a:endParaRPr lang="en-US" dirty="0"/>
          </a:p>
        </p:txBody>
      </p:sp>
      <p:sp>
        <p:nvSpPr>
          <p:cNvPr id="3" name="Content Placeholder 2"/>
          <p:cNvSpPr>
            <a:spLocks noGrp="1"/>
          </p:cNvSpPr>
          <p:nvPr>
            <p:ph idx="1"/>
          </p:nvPr>
        </p:nvSpPr>
        <p:spPr/>
        <p:txBody>
          <a:bodyPr/>
          <a:lstStyle/>
          <a:p>
            <a:pPr lvl="1">
              <a:lnSpc>
                <a:spcPct val="90000"/>
              </a:lnSpc>
              <a:spcBef>
                <a:spcPts val="1500"/>
              </a:spcBef>
              <a:buClr>
                <a:srgbClr val="3F3D41"/>
              </a:buClr>
              <a:buFont typeface="Lucida Grande"/>
              <a:buChar char="-"/>
            </a:pPr>
            <a:r>
              <a:rPr lang="en-US" dirty="0" smtClean="0">
                <a:solidFill>
                  <a:srgbClr val="3F3D41"/>
                </a:solidFill>
              </a:rPr>
              <a:t>&gt;, &gt;&gt; (“output redirection”)</a:t>
            </a:r>
          </a:p>
          <a:p>
            <a:pPr lvl="2">
              <a:lnSpc>
                <a:spcPct val="90000"/>
              </a:lnSpc>
              <a:spcBef>
                <a:spcPts val="1500"/>
              </a:spcBef>
              <a:buClr>
                <a:srgbClr val="3F3D41"/>
              </a:buClr>
              <a:buFont typeface="Lucida Grande"/>
              <a:buChar char="-"/>
            </a:pPr>
            <a:r>
              <a:rPr lang="en-US" dirty="0" smtClean="0">
                <a:solidFill>
                  <a:srgbClr val="3F3D41"/>
                </a:solidFill>
              </a:rPr>
              <a:t>redirects the output of the preceding command to a file </a:t>
            </a:r>
          </a:p>
          <a:p>
            <a:pPr lvl="2">
              <a:lnSpc>
                <a:spcPct val="90000"/>
              </a:lnSpc>
              <a:spcBef>
                <a:spcPts val="1500"/>
              </a:spcBef>
              <a:buClr>
                <a:srgbClr val="3F3D41"/>
              </a:buClr>
              <a:buFont typeface="Lucida Grande"/>
              <a:buChar char="-"/>
            </a:pPr>
            <a:r>
              <a:rPr lang="en-US" dirty="0" smtClean="0">
                <a:solidFill>
                  <a:srgbClr val="3F3D41"/>
                </a:solidFill>
              </a:rPr>
              <a:t>&gt; will overwrite the file if it exists, otherwise create a new file</a:t>
            </a:r>
          </a:p>
          <a:p>
            <a:pPr lvl="2">
              <a:lnSpc>
                <a:spcPct val="90000"/>
              </a:lnSpc>
              <a:spcBef>
                <a:spcPts val="1500"/>
              </a:spcBef>
              <a:buClr>
                <a:srgbClr val="3F3D41"/>
              </a:buClr>
              <a:buFont typeface="Lucida Grande"/>
              <a:buChar char="-"/>
            </a:pPr>
            <a:r>
              <a:rPr lang="en-US" dirty="0" smtClean="0">
                <a:solidFill>
                  <a:srgbClr val="3F3D41"/>
                </a:solidFill>
              </a:rPr>
              <a:t>&gt;&gt; will append to the file if it exists, otherwise create a new file</a:t>
            </a:r>
          </a:p>
          <a:p>
            <a:pPr lvl="2">
              <a:lnSpc>
                <a:spcPct val="90000"/>
              </a:lnSpc>
              <a:spcBef>
                <a:spcPts val="1500"/>
              </a:spcBef>
              <a:buClr>
                <a:srgbClr val="3F3D41"/>
              </a:buClr>
              <a:buFont typeface="Lucida Grande"/>
              <a:buChar char="-"/>
            </a:pPr>
            <a:r>
              <a:rPr lang="en-US" dirty="0" smtClean="0">
                <a:solidFill>
                  <a:srgbClr val="3F3D41"/>
                </a:solidFill>
              </a:rPr>
              <a:t>Examples:  </a:t>
            </a:r>
          </a:p>
          <a:p>
            <a:pPr lvl="3">
              <a:lnSpc>
                <a:spcPct val="90000"/>
              </a:lnSpc>
              <a:spcBef>
                <a:spcPts val="1500"/>
              </a:spcBef>
              <a:buClr>
                <a:srgbClr val="3F3D41"/>
              </a:buClr>
              <a:buFont typeface="Lucida Grande"/>
              <a:buChar char="-"/>
            </a:pPr>
            <a:r>
              <a:rPr lang="en-US" dirty="0" err="1" smtClean="0">
                <a:solidFill>
                  <a:srgbClr val="3F3D41"/>
                </a:solidFill>
              </a:rPr>
              <a:t>ls</a:t>
            </a:r>
            <a:r>
              <a:rPr lang="en-US" dirty="0" smtClean="0">
                <a:solidFill>
                  <a:srgbClr val="3F3D41"/>
                </a:solidFill>
              </a:rPr>
              <a:t> &gt; </a:t>
            </a:r>
            <a:r>
              <a:rPr lang="en-US" dirty="0" err="1" smtClean="0">
                <a:solidFill>
                  <a:srgbClr val="3F3D41"/>
                </a:solidFill>
              </a:rPr>
              <a:t>dir_list</a:t>
            </a:r>
            <a:endParaRPr lang="en-US" dirty="0">
              <a:solidFill>
                <a:srgbClr val="3F3D41"/>
              </a:solidFill>
            </a:endParaRPr>
          </a:p>
          <a:p>
            <a:pPr lvl="3">
              <a:lnSpc>
                <a:spcPct val="90000"/>
              </a:lnSpc>
              <a:spcBef>
                <a:spcPts val="1500"/>
              </a:spcBef>
              <a:buClr>
                <a:srgbClr val="3F3D41"/>
              </a:buClr>
              <a:buFont typeface="Lucida Grande"/>
              <a:buChar char="-"/>
            </a:pPr>
            <a:r>
              <a:rPr lang="en-US" dirty="0" err="1" smtClean="0">
                <a:solidFill>
                  <a:srgbClr val="3F3D41"/>
                </a:solidFill>
              </a:rPr>
              <a:t>ls</a:t>
            </a:r>
            <a:r>
              <a:rPr lang="en-US" dirty="0" smtClean="0">
                <a:solidFill>
                  <a:srgbClr val="3F3D41"/>
                </a:solidFill>
              </a:rPr>
              <a:t> &gt;&gt; </a:t>
            </a:r>
            <a:r>
              <a:rPr lang="en-US" dirty="0" err="1" smtClean="0">
                <a:solidFill>
                  <a:srgbClr val="3F3D41"/>
                </a:solidFill>
              </a:rPr>
              <a:t>dir_list</a:t>
            </a:r>
            <a:endParaRPr lang="en-US" dirty="0" smtClean="0">
              <a:solidFill>
                <a:srgbClr val="3F3D41"/>
              </a:solidFill>
            </a:endParaRPr>
          </a:p>
          <a:p>
            <a:pPr marL="914400" lvl="2" indent="0">
              <a:lnSpc>
                <a:spcPct val="90000"/>
              </a:lnSpc>
              <a:spcBef>
                <a:spcPts val="1500"/>
              </a:spcBef>
              <a:buClr>
                <a:srgbClr val="3F3D41"/>
              </a:buClr>
              <a:buNone/>
            </a:pPr>
            <a:endParaRPr lang="en-US" dirty="0" smtClean="0">
              <a:solidFill>
                <a:srgbClr val="3F3D41"/>
              </a:solidFill>
            </a:endParaRPr>
          </a:p>
          <a:p>
            <a:pPr lvl="2">
              <a:lnSpc>
                <a:spcPct val="90000"/>
              </a:lnSpc>
              <a:spcBef>
                <a:spcPts val="1500"/>
              </a:spcBef>
              <a:buClr>
                <a:srgbClr val="3F3D41"/>
              </a:buClr>
              <a:buFont typeface="Lucida Grande"/>
              <a:buChar char="-"/>
            </a:pPr>
            <a:endParaRPr lang="en-US" dirty="0" smtClean="0">
              <a:solidFill>
                <a:srgbClr val="3F3D41"/>
              </a:solidFill>
            </a:endParaRPr>
          </a:p>
          <a:p>
            <a:pPr marL="914400" lvl="2" indent="0">
              <a:lnSpc>
                <a:spcPct val="90000"/>
              </a:lnSpc>
              <a:spcBef>
                <a:spcPts val="1500"/>
              </a:spcBef>
              <a:buClr>
                <a:srgbClr val="3F3D41"/>
              </a:buClr>
              <a:buNone/>
            </a:pPr>
            <a:endParaRPr lang="en-US" dirty="0" smtClean="0">
              <a:solidFill>
                <a:srgbClr val="3F3D41"/>
              </a:solidFill>
            </a:endParaRPr>
          </a:p>
        </p:txBody>
      </p:sp>
    </p:spTree>
    <p:extLst>
      <p:ext uri="{BB962C8B-B14F-4D97-AF65-F5344CB8AC3E}">
        <p14:creationId xmlns:p14="http://schemas.microsoft.com/office/powerpoint/2010/main" val="396662834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Special Features</a:t>
            </a:r>
            <a:endParaRPr lang="en-US" dirty="0"/>
          </a:p>
        </p:txBody>
      </p:sp>
      <p:sp>
        <p:nvSpPr>
          <p:cNvPr id="3" name="Content Placeholder 2"/>
          <p:cNvSpPr>
            <a:spLocks noGrp="1"/>
          </p:cNvSpPr>
          <p:nvPr>
            <p:ph idx="1"/>
          </p:nvPr>
        </p:nvSpPr>
        <p:spPr/>
        <p:txBody>
          <a:bodyPr/>
          <a:lstStyle/>
          <a:p>
            <a:pPr lvl="1">
              <a:lnSpc>
                <a:spcPct val="90000"/>
              </a:lnSpc>
              <a:spcBef>
                <a:spcPts val="1500"/>
              </a:spcBef>
              <a:buClr>
                <a:srgbClr val="3F3D41"/>
              </a:buClr>
              <a:buFont typeface="Lucida Grande"/>
              <a:buChar char="-"/>
            </a:pPr>
            <a:r>
              <a:rPr lang="en-US" dirty="0" smtClean="0">
                <a:solidFill>
                  <a:srgbClr val="3F3D41"/>
                </a:solidFill>
              </a:rPr>
              <a:t>&lt;, &lt;&lt; (“input redirection”)</a:t>
            </a:r>
          </a:p>
          <a:p>
            <a:pPr lvl="2">
              <a:lnSpc>
                <a:spcPct val="90000"/>
              </a:lnSpc>
              <a:spcBef>
                <a:spcPts val="1500"/>
              </a:spcBef>
              <a:buClr>
                <a:srgbClr val="3F3D41"/>
              </a:buClr>
              <a:buFont typeface="Lucida Grande"/>
              <a:buChar char="-"/>
            </a:pPr>
            <a:r>
              <a:rPr lang="en-US" dirty="0" smtClean="0">
                <a:solidFill>
                  <a:srgbClr val="3F3D41"/>
                </a:solidFill>
              </a:rPr>
              <a:t>redirects input from a file to the preceding command</a:t>
            </a:r>
          </a:p>
          <a:p>
            <a:pPr lvl="2">
              <a:lnSpc>
                <a:spcPct val="90000"/>
              </a:lnSpc>
              <a:spcBef>
                <a:spcPts val="1500"/>
              </a:spcBef>
              <a:buClr>
                <a:srgbClr val="3F3D41"/>
              </a:buClr>
              <a:buFont typeface="Lucida Grande"/>
              <a:buChar char="-"/>
            </a:pPr>
            <a:r>
              <a:rPr lang="en-US" dirty="0" smtClean="0">
                <a:solidFill>
                  <a:srgbClr val="3F3D41"/>
                </a:solidFill>
              </a:rPr>
              <a:t>&lt; will simply redirect the input to be used as an argument</a:t>
            </a:r>
          </a:p>
          <a:p>
            <a:pPr lvl="2">
              <a:lnSpc>
                <a:spcPct val="90000"/>
              </a:lnSpc>
              <a:spcBef>
                <a:spcPts val="1500"/>
              </a:spcBef>
              <a:buClr>
                <a:srgbClr val="3F3D41"/>
              </a:buClr>
              <a:buFont typeface="Lucida Grande"/>
              <a:buChar char="-"/>
            </a:pPr>
            <a:r>
              <a:rPr lang="en-US" dirty="0" smtClean="0">
                <a:solidFill>
                  <a:srgbClr val="3F3D41"/>
                </a:solidFill>
              </a:rPr>
              <a:t>&lt;&lt; will redirect the input to be used in place of responses in an interactive program </a:t>
            </a:r>
          </a:p>
          <a:p>
            <a:pPr lvl="3">
              <a:lnSpc>
                <a:spcPct val="90000"/>
              </a:lnSpc>
              <a:spcBef>
                <a:spcPts val="1500"/>
              </a:spcBef>
              <a:buClr>
                <a:srgbClr val="3F3D41"/>
              </a:buClr>
              <a:buFont typeface="Lucida Grande"/>
              <a:buChar char="-"/>
            </a:pPr>
            <a:r>
              <a:rPr lang="en-US" dirty="0" smtClean="0">
                <a:solidFill>
                  <a:srgbClr val="3F3D41"/>
                </a:solidFill>
              </a:rPr>
              <a:t>Note: each “response” should be on a separate line</a:t>
            </a:r>
          </a:p>
          <a:p>
            <a:pPr lvl="2">
              <a:lnSpc>
                <a:spcPct val="90000"/>
              </a:lnSpc>
              <a:spcBef>
                <a:spcPts val="1500"/>
              </a:spcBef>
              <a:buClr>
                <a:srgbClr val="3F3D41"/>
              </a:buClr>
              <a:buFont typeface="Lucida Grande"/>
              <a:buChar char="-"/>
            </a:pPr>
            <a:r>
              <a:rPr lang="en-US" dirty="0" smtClean="0">
                <a:solidFill>
                  <a:srgbClr val="3F3D41"/>
                </a:solidFill>
              </a:rPr>
              <a:t>Examples:</a:t>
            </a:r>
          </a:p>
          <a:p>
            <a:pPr lvl="3">
              <a:lnSpc>
                <a:spcPct val="90000"/>
              </a:lnSpc>
              <a:spcBef>
                <a:spcPts val="1500"/>
              </a:spcBef>
              <a:buClr>
                <a:srgbClr val="3F3D41"/>
              </a:buClr>
              <a:buFont typeface="Lucida Grande"/>
              <a:buChar char="-"/>
            </a:pPr>
            <a:r>
              <a:rPr lang="en-US" dirty="0" err="1">
                <a:solidFill>
                  <a:srgbClr val="3F3D41"/>
                </a:solidFill>
              </a:rPr>
              <a:t>m</a:t>
            </a:r>
            <a:r>
              <a:rPr lang="en-US" dirty="0" err="1" smtClean="0">
                <a:solidFill>
                  <a:srgbClr val="3F3D41"/>
                </a:solidFill>
              </a:rPr>
              <a:t>kdir</a:t>
            </a:r>
            <a:r>
              <a:rPr lang="en-US" dirty="0" smtClean="0">
                <a:solidFill>
                  <a:srgbClr val="3F3D41"/>
                </a:solidFill>
              </a:rPr>
              <a:t> &lt; </a:t>
            </a:r>
            <a:r>
              <a:rPr lang="en-US" dirty="0" err="1" smtClean="0">
                <a:solidFill>
                  <a:srgbClr val="3F3D41"/>
                </a:solidFill>
              </a:rPr>
              <a:t>dirsList</a:t>
            </a:r>
            <a:endParaRPr lang="en-US" dirty="0" smtClean="0">
              <a:solidFill>
                <a:srgbClr val="3F3D41"/>
              </a:solidFill>
            </a:endParaRPr>
          </a:p>
          <a:p>
            <a:pPr lvl="3">
              <a:lnSpc>
                <a:spcPct val="90000"/>
              </a:lnSpc>
              <a:spcBef>
                <a:spcPts val="1500"/>
              </a:spcBef>
              <a:buClr>
                <a:srgbClr val="3F3D41"/>
              </a:buClr>
              <a:buFont typeface="Lucida Grande"/>
              <a:buChar char="-"/>
            </a:pPr>
            <a:r>
              <a:rPr lang="en-US" dirty="0" err="1" smtClean="0">
                <a:solidFill>
                  <a:srgbClr val="3F3D41"/>
                </a:solidFill>
              </a:rPr>
              <a:t>myInteractiveProgram</a:t>
            </a:r>
            <a:r>
              <a:rPr lang="en-US" dirty="0" smtClean="0">
                <a:solidFill>
                  <a:srgbClr val="3F3D41"/>
                </a:solidFill>
              </a:rPr>
              <a:t> &lt;&lt; </a:t>
            </a:r>
            <a:r>
              <a:rPr lang="en-US" dirty="0" err="1" smtClean="0">
                <a:solidFill>
                  <a:srgbClr val="3F3D41"/>
                </a:solidFill>
              </a:rPr>
              <a:t>interactiveResponses</a:t>
            </a:r>
            <a:endParaRPr lang="en-US" dirty="0" smtClean="0">
              <a:solidFill>
                <a:srgbClr val="3F3D41"/>
              </a:solidFill>
            </a:endParaRPr>
          </a:p>
          <a:p>
            <a:pPr lvl="2">
              <a:lnSpc>
                <a:spcPct val="90000"/>
              </a:lnSpc>
              <a:spcBef>
                <a:spcPts val="1500"/>
              </a:spcBef>
              <a:buClr>
                <a:srgbClr val="3F3D41"/>
              </a:buClr>
              <a:buFont typeface="Lucida Grande"/>
              <a:buChar char="-"/>
            </a:pPr>
            <a:endParaRPr lang="en-US" dirty="0" smtClean="0">
              <a:solidFill>
                <a:srgbClr val="3F3D41"/>
              </a:solidFill>
            </a:endParaRPr>
          </a:p>
          <a:p>
            <a:pPr lvl="2">
              <a:lnSpc>
                <a:spcPct val="90000"/>
              </a:lnSpc>
              <a:spcBef>
                <a:spcPts val="1500"/>
              </a:spcBef>
              <a:buClr>
                <a:srgbClr val="3F3D41"/>
              </a:buClr>
              <a:buFont typeface="Lucida Grande"/>
              <a:buChar char="-"/>
            </a:pPr>
            <a:endParaRPr lang="en-US" dirty="0" smtClean="0">
              <a:solidFill>
                <a:srgbClr val="3F3D41"/>
              </a:solidFill>
            </a:endParaRPr>
          </a:p>
          <a:p>
            <a:pPr marL="914400" lvl="2" indent="0">
              <a:lnSpc>
                <a:spcPct val="90000"/>
              </a:lnSpc>
              <a:spcBef>
                <a:spcPts val="1500"/>
              </a:spcBef>
              <a:buClr>
                <a:srgbClr val="3F3D41"/>
              </a:buClr>
              <a:buNone/>
            </a:pPr>
            <a:endParaRPr lang="en-US" dirty="0" smtClean="0">
              <a:solidFill>
                <a:srgbClr val="3F3D41"/>
              </a:solidFill>
            </a:endParaRPr>
          </a:p>
        </p:txBody>
      </p:sp>
    </p:spTree>
    <p:extLst>
      <p:ext uri="{BB962C8B-B14F-4D97-AF65-F5344CB8AC3E}">
        <p14:creationId xmlns:p14="http://schemas.microsoft.com/office/powerpoint/2010/main" val="365791757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Me</a:t>
            </a:r>
            <a:endParaRPr lang="en-US" dirty="0"/>
          </a:p>
        </p:txBody>
      </p:sp>
      <p:sp>
        <p:nvSpPr>
          <p:cNvPr id="3" name="Content Placeholder 2"/>
          <p:cNvSpPr>
            <a:spLocks noGrp="1"/>
          </p:cNvSpPr>
          <p:nvPr>
            <p:ph idx="1"/>
          </p:nvPr>
        </p:nvSpPr>
        <p:spPr>
          <a:xfrm>
            <a:off x="304800" y="1524000"/>
            <a:ext cx="8534400" cy="3906558"/>
          </a:xfrm>
        </p:spPr>
        <p:txBody>
          <a:bodyPr>
            <a:normAutofit/>
          </a:bodyPr>
          <a:lstStyle/>
          <a:p>
            <a:pPr>
              <a:lnSpc>
                <a:spcPct val="90000"/>
              </a:lnSpc>
              <a:spcBef>
                <a:spcPts val="1500"/>
              </a:spcBef>
            </a:pPr>
            <a:r>
              <a:rPr lang="en-US" dirty="0" smtClean="0">
                <a:solidFill>
                  <a:srgbClr val="3F3D41"/>
                </a:solidFill>
              </a:rPr>
              <a:t>Worked at OSC for past </a:t>
            </a:r>
            <a:r>
              <a:rPr lang="en-US" dirty="0" smtClean="0">
                <a:solidFill>
                  <a:srgbClr val="3F3D41"/>
                </a:solidFill>
              </a:rPr>
              <a:t>two years</a:t>
            </a:r>
            <a:r>
              <a:rPr lang="en-US" dirty="0" smtClean="0">
                <a:solidFill>
                  <a:srgbClr val="3F3D41"/>
                </a:solidFill>
              </a:rPr>
              <a:t> </a:t>
            </a:r>
            <a:r>
              <a:rPr lang="en-US" dirty="0" smtClean="0">
                <a:solidFill>
                  <a:srgbClr val="3F3D41"/>
                </a:solidFill>
              </a:rPr>
              <a:t>as part of HPC Client Services </a:t>
            </a:r>
            <a:endParaRPr lang="en-US" dirty="0" smtClean="0">
              <a:solidFill>
                <a:srgbClr val="3F3D41"/>
              </a:solidFill>
            </a:endParaRPr>
          </a:p>
          <a:p>
            <a:pPr>
              <a:lnSpc>
                <a:spcPct val="90000"/>
              </a:lnSpc>
              <a:spcBef>
                <a:spcPts val="1500"/>
              </a:spcBef>
            </a:pPr>
            <a:r>
              <a:rPr lang="en-US" dirty="0" smtClean="0">
                <a:solidFill>
                  <a:srgbClr val="3F3D41"/>
                </a:solidFill>
              </a:rPr>
              <a:t>Graduated </a:t>
            </a:r>
            <a:r>
              <a:rPr lang="en-US" dirty="0" smtClean="0">
                <a:solidFill>
                  <a:srgbClr val="3F3D41"/>
                </a:solidFill>
              </a:rPr>
              <a:t>from The Ohio State University in Spring 14’</a:t>
            </a:r>
          </a:p>
          <a:p>
            <a:pPr lvl="1">
              <a:lnSpc>
                <a:spcPct val="90000"/>
              </a:lnSpc>
              <a:spcBef>
                <a:spcPts val="1500"/>
              </a:spcBef>
            </a:pPr>
            <a:r>
              <a:rPr lang="en-US" dirty="0" smtClean="0">
                <a:solidFill>
                  <a:srgbClr val="3F3D41"/>
                </a:solidFill>
              </a:rPr>
              <a:t>Majored in Neuroscience, with Computational/Cognitive focus</a:t>
            </a:r>
          </a:p>
          <a:p>
            <a:pPr lvl="1">
              <a:lnSpc>
                <a:spcPct val="90000"/>
              </a:lnSpc>
              <a:spcBef>
                <a:spcPts val="1500"/>
              </a:spcBef>
            </a:pPr>
            <a:r>
              <a:rPr lang="en-US" dirty="0" smtClean="0">
                <a:solidFill>
                  <a:srgbClr val="3F3D41"/>
                </a:solidFill>
              </a:rPr>
              <a:t>Minored in Computer Information and Engineering Sciences</a:t>
            </a:r>
          </a:p>
          <a:p>
            <a:pPr marL="400050">
              <a:lnSpc>
                <a:spcPct val="90000"/>
              </a:lnSpc>
              <a:spcBef>
                <a:spcPts val="1500"/>
              </a:spcBef>
            </a:pPr>
            <a:r>
              <a:rPr lang="en-US" dirty="0" smtClean="0">
                <a:solidFill>
                  <a:srgbClr val="3F3D41"/>
                </a:solidFill>
              </a:rPr>
              <a:t>Grew up in Powell, OH; Attended </a:t>
            </a:r>
            <a:r>
              <a:rPr lang="en-US" dirty="0" err="1" smtClean="0">
                <a:solidFill>
                  <a:srgbClr val="3F3D41"/>
                </a:solidFill>
              </a:rPr>
              <a:t>Olentangy</a:t>
            </a:r>
            <a:r>
              <a:rPr lang="en-US" dirty="0" smtClean="0">
                <a:solidFill>
                  <a:srgbClr val="3F3D41"/>
                </a:solidFill>
              </a:rPr>
              <a:t> Liberty HS</a:t>
            </a:r>
            <a:endParaRPr lang="en-US" dirty="0">
              <a:solidFill>
                <a:srgbClr val="3F3D41"/>
              </a:solidFill>
            </a:endParaRPr>
          </a:p>
          <a:p>
            <a:endParaRPr lang="en-US" dirty="0"/>
          </a:p>
        </p:txBody>
      </p:sp>
      <p:pic>
        <p:nvPicPr>
          <p:cNvPr id="1026" name="Picture 2" descr="http://clubfieldhockey.osu.edu/img/osu.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4677908"/>
            <a:ext cx="1506779" cy="1422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olentangylibertysports.com/wp-content/uploads/2012/04/olen-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677908"/>
            <a:ext cx="1219200" cy="142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08043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Special Features</a:t>
            </a:r>
            <a:endParaRPr lang="en-US" dirty="0"/>
          </a:p>
        </p:txBody>
      </p:sp>
      <p:sp>
        <p:nvSpPr>
          <p:cNvPr id="3" name="Content Placeholder 2"/>
          <p:cNvSpPr>
            <a:spLocks noGrp="1"/>
          </p:cNvSpPr>
          <p:nvPr>
            <p:ph idx="1"/>
          </p:nvPr>
        </p:nvSpPr>
        <p:spPr/>
        <p:txBody>
          <a:bodyPr/>
          <a:lstStyle/>
          <a:p>
            <a:pPr>
              <a:lnSpc>
                <a:spcPct val="90000"/>
              </a:lnSpc>
              <a:spcBef>
                <a:spcPts val="1500"/>
              </a:spcBef>
              <a:buClr>
                <a:srgbClr val="3F3D41"/>
              </a:buClr>
            </a:pPr>
            <a:r>
              <a:rPr lang="en-US" dirty="0" smtClean="0">
                <a:solidFill>
                  <a:srgbClr val="3F3D41"/>
                </a:solidFill>
              </a:rPr>
              <a:t>Can </a:t>
            </a:r>
            <a:r>
              <a:rPr lang="en-US" dirty="0">
                <a:solidFill>
                  <a:srgbClr val="3F3D41"/>
                </a:solidFill>
              </a:rPr>
              <a:t>combine frequently used sequence of commands in a file and run that file like a command (i.e., write a script</a:t>
            </a:r>
            <a:r>
              <a:rPr lang="en-US" dirty="0" smtClean="0">
                <a:solidFill>
                  <a:srgbClr val="3F3D41"/>
                </a:solidFill>
              </a:rPr>
              <a:t>)</a:t>
            </a:r>
          </a:p>
          <a:p>
            <a:pPr lvl="1">
              <a:lnSpc>
                <a:spcPct val="90000"/>
              </a:lnSpc>
              <a:spcBef>
                <a:spcPts val="1500"/>
              </a:spcBef>
              <a:buClr>
                <a:srgbClr val="3F3D41"/>
              </a:buClr>
            </a:pPr>
            <a:r>
              <a:rPr lang="en-US" dirty="0" smtClean="0">
                <a:solidFill>
                  <a:srgbClr val="3F3D41"/>
                </a:solidFill>
              </a:rPr>
              <a:t>Syntax:  ./</a:t>
            </a:r>
            <a:r>
              <a:rPr lang="en-US" dirty="0" err="1" smtClean="0">
                <a:solidFill>
                  <a:srgbClr val="3F3D41"/>
                </a:solidFill>
              </a:rPr>
              <a:t>executable_file</a:t>
            </a:r>
            <a:endParaRPr lang="en-US" dirty="0" smtClean="0">
              <a:solidFill>
                <a:srgbClr val="3F3D41"/>
              </a:solidFill>
            </a:endParaRPr>
          </a:p>
          <a:p>
            <a:pPr lvl="1">
              <a:lnSpc>
                <a:spcPct val="90000"/>
              </a:lnSpc>
              <a:spcBef>
                <a:spcPts val="1500"/>
              </a:spcBef>
              <a:buClr>
                <a:srgbClr val="3F3D41"/>
              </a:buClr>
            </a:pPr>
            <a:r>
              <a:rPr lang="en-US" dirty="0">
                <a:solidFill>
                  <a:srgbClr val="3F3D41"/>
                </a:solidFill>
              </a:rPr>
              <a:t>We will discuss scripting in detail later on in this </a:t>
            </a:r>
            <a:r>
              <a:rPr lang="en-US" dirty="0" smtClean="0">
                <a:solidFill>
                  <a:srgbClr val="3F3D41"/>
                </a:solidFill>
              </a:rPr>
              <a:t>presentation</a:t>
            </a:r>
            <a:endParaRPr lang="en-US" dirty="0">
              <a:solidFill>
                <a:srgbClr val="3F3D41"/>
              </a:solidFill>
            </a:endParaRPr>
          </a:p>
          <a:p>
            <a:pPr>
              <a:lnSpc>
                <a:spcPct val="90000"/>
              </a:lnSpc>
              <a:spcBef>
                <a:spcPts val="1500"/>
              </a:spcBef>
              <a:buClr>
                <a:srgbClr val="3F3D41"/>
              </a:buClr>
            </a:pPr>
            <a:r>
              <a:rPr lang="en-US" dirty="0" smtClean="0">
                <a:solidFill>
                  <a:srgbClr val="3F3D41"/>
                </a:solidFill>
              </a:rPr>
              <a:t>To send a process to the background:</a:t>
            </a:r>
          </a:p>
          <a:p>
            <a:pPr lvl="1">
              <a:lnSpc>
                <a:spcPct val="90000"/>
              </a:lnSpc>
              <a:spcBef>
                <a:spcPts val="1500"/>
              </a:spcBef>
              <a:buClr>
                <a:srgbClr val="3F3D41"/>
              </a:buClr>
            </a:pPr>
            <a:r>
              <a:rPr lang="en-US" dirty="0" smtClean="0">
                <a:solidFill>
                  <a:srgbClr val="3F3D41"/>
                </a:solidFill>
              </a:rPr>
              <a:t>At execution time: add ‘&amp;’ to the end of the command</a:t>
            </a:r>
          </a:p>
          <a:p>
            <a:pPr lvl="1">
              <a:lnSpc>
                <a:spcPct val="90000"/>
              </a:lnSpc>
              <a:spcBef>
                <a:spcPts val="1500"/>
              </a:spcBef>
              <a:buClr>
                <a:srgbClr val="3F3D41"/>
              </a:buClr>
            </a:pPr>
            <a:r>
              <a:rPr lang="en-US" dirty="0" smtClean="0">
                <a:solidFill>
                  <a:srgbClr val="3F3D41"/>
                </a:solidFill>
              </a:rPr>
              <a:t>At runtime: </a:t>
            </a:r>
            <a:r>
              <a:rPr lang="en-US" dirty="0" err="1" smtClean="0">
                <a:solidFill>
                  <a:srgbClr val="3F3D41"/>
                </a:solidFill>
              </a:rPr>
              <a:t>bg</a:t>
            </a:r>
            <a:r>
              <a:rPr lang="en-US" dirty="0" smtClean="0">
                <a:solidFill>
                  <a:srgbClr val="3F3D41"/>
                </a:solidFill>
              </a:rPr>
              <a:t> %</a:t>
            </a:r>
            <a:r>
              <a:rPr lang="en-US" dirty="0" err="1" smtClean="0">
                <a:solidFill>
                  <a:srgbClr val="3F3D41"/>
                </a:solidFill>
              </a:rPr>
              <a:t>jobid</a:t>
            </a:r>
            <a:endParaRPr lang="en-US" dirty="0" smtClean="0">
              <a:solidFill>
                <a:srgbClr val="3F3D41"/>
              </a:solidFill>
            </a:endParaRPr>
          </a:p>
          <a:p>
            <a:pPr>
              <a:lnSpc>
                <a:spcPct val="90000"/>
              </a:lnSpc>
              <a:spcBef>
                <a:spcPts val="1500"/>
              </a:spcBef>
              <a:buClr>
                <a:srgbClr val="3F3D41"/>
              </a:buClr>
            </a:pPr>
            <a:r>
              <a:rPr lang="en-US" dirty="0" smtClean="0">
                <a:solidFill>
                  <a:srgbClr val="3F3D41"/>
                </a:solidFill>
              </a:rPr>
              <a:t>To bring a </a:t>
            </a:r>
            <a:r>
              <a:rPr lang="en-US" dirty="0" err="1" smtClean="0">
                <a:solidFill>
                  <a:srgbClr val="3F3D41"/>
                </a:solidFill>
              </a:rPr>
              <a:t>backgrounded</a:t>
            </a:r>
            <a:r>
              <a:rPr lang="en-US" dirty="0" smtClean="0">
                <a:solidFill>
                  <a:srgbClr val="3F3D41"/>
                </a:solidFill>
              </a:rPr>
              <a:t> process to the foreground:</a:t>
            </a:r>
          </a:p>
          <a:p>
            <a:pPr lvl="1">
              <a:lnSpc>
                <a:spcPct val="90000"/>
              </a:lnSpc>
              <a:spcBef>
                <a:spcPts val="1500"/>
              </a:spcBef>
              <a:buClr>
                <a:srgbClr val="3F3D41"/>
              </a:buClr>
            </a:pPr>
            <a:r>
              <a:rPr lang="en-US" dirty="0" err="1">
                <a:solidFill>
                  <a:srgbClr val="3F3D41"/>
                </a:solidFill>
              </a:rPr>
              <a:t>f</a:t>
            </a:r>
            <a:r>
              <a:rPr lang="en-US" dirty="0" err="1" smtClean="0">
                <a:solidFill>
                  <a:srgbClr val="3F3D41"/>
                </a:solidFill>
              </a:rPr>
              <a:t>g</a:t>
            </a:r>
            <a:r>
              <a:rPr lang="en-US" dirty="0" smtClean="0">
                <a:solidFill>
                  <a:srgbClr val="3F3D41"/>
                </a:solidFill>
              </a:rPr>
              <a:t> %</a:t>
            </a:r>
            <a:r>
              <a:rPr lang="en-US" dirty="0" err="1" smtClean="0">
                <a:solidFill>
                  <a:srgbClr val="3F3D41"/>
                </a:solidFill>
              </a:rPr>
              <a:t>jobid</a:t>
            </a:r>
            <a:endParaRPr lang="en-US" dirty="0">
              <a:solidFill>
                <a:srgbClr val="3F3D41"/>
              </a:solidFill>
            </a:endParaRPr>
          </a:p>
        </p:txBody>
      </p:sp>
    </p:spTree>
    <p:extLst>
      <p:ext uri="{BB962C8B-B14F-4D97-AF65-F5344CB8AC3E}">
        <p14:creationId xmlns:p14="http://schemas.microsoft.com/office/powerpoint/2010/main" val="111621781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First (and Last) Commands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sz="2800" dirty="0" smtClean="0">
                <a:solidFill>
                  <a:srgbClr val="3F3D41"/>
                </a:solidFill>
              </a:rPr>
              <a:t>First command: Connecting </a:t>
            </a:r>
            <a:r>
              <a:rPr lang="en-US" sz="2800" dirty="0">
                <a:solidFill>
                  <a:srgbClr val="3F3D41"/>
                </a:solidFill>
              </a:rPr>
              <a:t>to an OSC machine remotely</a:t>
            </a:r>
          </a:p>
          <a:p>
            <a:pPr lvl="1">
              <a:lnSpc>
                <a:spcPct val="90000"/>
              </a:lnSpc>
              <a:spcBef>
                <a:spcPts val="600"/>
              </a:spcBef>
              <a:buClr>
                <a:srgbClr val="3F3D41"/>
              </a:buClr>
              <a:buFont typeface="Arial" charset="0"/>
              <a:buChar char="–"/>
            </a:pPr>
            <a:r>
              <a:rPr lang="en-US" dirty="0">
                <a:solidFill>
                  <a:srgbClr val="3F3D41"/>
                </a:solidFill>
              </a:rPr>
              <a:t>Use Secure Shell protocol: at prompt, enter</a:t>
            </a:r>
          </a:p>
          <a:p>
            <a:pPr lvl="1">
              <a:lnSpc>
                <a:spcPct val="90000"/>
              </a:lnSpc>
              <a:spcBef>
                <a:spcPts val="600"/>
              </a:spcBef>
              <a:buNone/>
            </a:pPr>
            <a:r>
              <a:rPr lang="en-US" dirty="0">
                <a:solidFill>
                  <a:srgbClr val="3F3D41"/>
                </a:solidFill>
              </a:rPr>
              <a:t>		</a:t>
            </a:r>
            <a:r>
              <a:rPr lang="en-US" dirty="0" err="1">
                <a:solidFill>
                  <a:srgbClr val="3F3D41"/>
                </a:solidFill>
                <a:latin typeface="Courier New" charset="0"/>
              </a:rPr>
              <a:t>ssh</a:t>
            </a:r>
            <a:r>
              <a:rPr lang="en-US" dirty="0">
                <a:solidFill>
                  <a:srgbClr val="3F3D41"/>
                </a:solidFill>
                <a:latin typeface="Courier New" charset="0"/>
              </a:rPr>
              <a:t> </a:t>
            </a:r>
            <a:r>
              <a:rPr lang="en-US" i="1" dirty="0">
                <a:solidFill>
                  <a:srgbClr val="CCCCFF"/>
                </a:solidFill>
                <a:latin typeface="Courier New" charset="0"/>
                <a:hlinkClick r:id="rId3"/>
              </a:rPr>
              <a:t>userid@</a:t>
            </a:r>
            <a:r>
              <a:rPr lang="en-US" i="1" dirty="0" smtClean="0">
                <a:solidFill>
                  <a:srgbClr val="CCCCFF"/>
                </a:solidFill>
                <a:latin typeface="Courier New" charset="0"/>
                <a:hlinkClick r:id="rId3"/>
              </a:rPr>
              <a:t>machine.osc.edu</a:t>
            </a:r>
            <a:endParaRPr lang="en-US" i="1" dirty="0">
              <a:solidFill>
                <a:srgbClr val="CCCCFF"/>
              </a:solidFill>
              <a:latin typeface="Courier New" charset="0"/>
              <a:hlinkClick r:id="rId3"/>
            </a:endParaRPr>
          </a:p>
          <a:p>
            <a:pPr lvl="1">
              <a:lnSpc>
                <a:spcPct val="90000"/>
              </a:lnSpc>
              <a:spcBef>
                <a:spcPts val="600"/>
              </a:spcBef>
              <a:buClr>
                <a:srgbClr val="3F3D41"/>
              </a:buClr>
              <a:buFont typeface="Arial" charset="0"/>
              <a:buChar char="–"/>
            </a:pPr>
            <a:r>
              <a:rPr lang="en-US" dirty="0">
                <a:solidFill>
                  <a:srgbClr val="3F3D41"/>
                </a:solidFill>
              </a:rPr>
              <a:t>Enter password</a:t>
            </a:r>
          </a:p>
          <a:p>
            <a:pPr>
              <a:lnSpc>
                <a:spcPct val="90000"/>
              </a:lnSpc>
              <a:spcBef>
                <a:spcPts val="1750"/>
              </a:spcBef>
              <a:buClr>
                <a:srgbClr val="3F3D41"/>
              </a:buClr>
              <a:buFont typeface="Arial" charset="0"/>
              <a:buChar char="•"/>
            </a:pPr>
            <a:r>
              <a:rPr lang="en-US" sz="2800" dirty="0" smtClean="0">
                <a:solidFill>
                  <a:srgbClr val="3F3D41"/>
                </a:solidFill>
              </a:rPr>
              <a:t>Last command: Logging </a:t>
            </a:r>
            <a:r>
              <a:rPr lang="en-US" sz="2800" dirty="0">
                <a:solidFill>
                  <a:srgbClr val="3F3D41"/>
                </a:solidFill>
              </a:rPr>
              <a:t>off</a:t>
            </a:r>
          </a:p>
          <a:p>
            <a:pPr lvl="1">
              <a:lnSpc>
                <a:spcPct val="90000"/>
              </a:lnSpc>
              <a:spcBef>
                <a:spcPts val="600"/>
              </a:spcBef>
              <a:buClr>
                <a:srgbClr val="3F3D41"/>
              </a:buClr>
              <a:buFont typeface="Arial" charset="0"/>
              <a:buChar char="–"/>
            </a:pPr>
            <a:r>
              <a:rPr lang="en-US" dirty="0">
                <a:solidFill>
                  <a:srgbClr val="3F3D41"/>
                </a:solidFill>
              </a:rPr>
              <a:t>At prompt, enter</a:t>
            </a:r>
          </a:p>
          <a:p>
            <a:pPr lvl="2">
              <a:lnSpc>
                <a:spcPct val="90000"/>
              </a:lnSpc>
              <a:spcBef>
                <a:spcPts val="500"/>
              </a:spcBef>
              <a:buNone/>
            </a:pPr>
            <a:r>
              <a:rPr lang="en-US" dirty="0">
                <a:solidFill>
                  <a:srgbClr val="3F3D41"/>
                </a:solidFill>
                <a:latin typeface="Courier New" charset="0"/>
              </a:rPr>
              <a:t>exit</a:t>
            </a:r>
          </a:p>
          <a:p>
            <a:pPr lvl="1">
              <a:lnSpc>
                <a:spcPct val="90000"/>
              </a:lnSpc>
              <a:spcBef>
                <a:spcPts val="600"/>
              </a:spcBef>
              <a:buClr>
                <a:srgbClr val="3F3D41"/>
              </a:buClr>
              <a:buFont typeface="Arial" charset="0"/>
              <a:buChar char="–"/>
            </a:pPr>
            <a:r>
              <a:rPr lang="en-US" dirty="0">
                <a:solidFill>
                  <a:srgbClr val="3F3D41"/>
                </a:solidFill>
              </a:rPr>
              <a:t>May differ from system to system, but usually </a:t>
            </a:r>
            <a:r>
              <a:rPr lang="en-US" dirty="0" smtClean="0">
                <a:solidFill>
                  <a:srgbClr val="3F3D41"/>
                </a:solidFill>
              </a:rPr>
              <a:t>works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via </a:t>
            </a:r>
            <a:r>
              <a:rPr lang="en-US" dirty="0" err="1" smtClean="0"/>
              <a:t>OnDemand</a:t>
            </a:r>
            <a:endParaRPr lang="en-US" dirty="0"/>
          </a:p>
        </p:txBody>
      </p:sp>
      <p:sp>
        <p:nvSpPr>
          <p:cNvPr id="4" name="Content Placeholder 3"/>
          <p:cNvSpPr>
            <a:spLocks noGrp="1"/>
          </p:cNvSpPr>
          <p:nvPr>
            <p:ph idx="1"/>
          </p:nvPr>
        </p:nvSpPr>
        <p:spPr/>
        <p:txBody>
          <a:bodyPr/>
          <a:lstStyle/>
          <a:p>
            <a:r>
              <a:rPr lang="en-US" dirty="0" smtClean="0"/>
              <a:t>OSC has a zero-install method of connecting to the supercomputers.</a:t>
            </a:r>
          </a:p>
          <a:p>
            <a:r>
              <a:rPr lang="en-US" dirty="0" err="1" smtClean="0"/>
              <a:t>ondemand.osc.edu</a:t>
            </a:r>
            <a:endParaRPr lang="en-US" dirty="0" smtClean="0"/>
          </a:p>
          <a:p>
            <a:r>
              <a:rPr lang="en-US" dirty="0" smtClean="0"/>
              <a:t>Can access a terminal by using the “Clusters” menu</a:t>
            </a:r>
            <a:endParaRPr lang="en-US" dirty="0"/>
          </a:p>
        </p:txBody>
      </p:sp>
      <p:pic>
        <p:nvPicPr>
          <p:cNvPr id="6" name="Content Placeholder 5" descr="OnDemand.png"/>
          <p:cNvPicPr>
            <a:picLocks noGrp="1" noChangeAspect="1"/>
          </p:cNvPicPr>
          <p:nvPr>
            <p:ph sz="half" idx="4294967295"/>
          </p:nvPr>
        </p:nvPicPr>
        <p:blipFill>
          <a:blip r:embed="rId3">
            <a:extLst>
              <a:ext uri="{28A0092B-C50C-407E-A947-70E740481C1C}">
                <a14:useLocalDpi xmlns:a14="http://schemas.microsoft.com/office/drawing/2010/main" val="0"/>
              </a:ext>
            </a:extLst>
          </a:blip>
          <a:srcRect l="-3825" r="-3825"/>
          <a:stretch>
            <a:fillRect/>
          </a:stretch>
        </p:blipFill>
        <p:spPr>
          <a:xfrm>
            <a:off x="533399" y="3352800"/>
            <a:ext cx="8341695" cy="2590800"/>
          </a:xfrm>
        </p:spPr>
      </p:pic>
    </p:spTree>
    <p:extLst>
      <p:ext uri="{BB962C8B-B14F-4D97-AF65-F5344CB8AC3E}">
        <p14:creationId xmlns:p14="http://schemas.microsoft.com/office/powerpoint/2010/main" val="2219837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Exercise 1</a:t>
            </a:r>
            <a:endParaRPr lang="en-US" dirty="0"/>
          </a:p>
        </p:txBody>
      </p:sp>
      <p:sp>
        <p:nvSpPr>
          <p:cNvPr id="3" name="Content Placeholder 2"/>
          <p:cNvSpPr>
            <a:spLocks noGrp="1"/>
          </p:cNvSpPr>
          <p:nvPr>
            <p:ph idx="1"/>
          </p:nvPr>
        </p:nvSpPr>
        <p:spPr/>
        <p:txBody>
          <a:bodyPr>
            <a:normAutofit/>
          </a:bodyPr>
          <a:lstStyle/>
          <a:p>
            <a:pPr>
              <a:lnSpc>
                <a:spcPct val="90000"/>
              </a:lnSpc>
              <a:spcBef>
                <a:spcPts val="1750"/>
              </a:spcBef>
              <a:buClr>
                <a:srgbClr val="3F3D41"/>
              </a:buClr>
              <a:buFont typeface="Arial" charset="0"/>
              <a:buChar char="•"/>
            </a:pPr>
            <a:r>
              <a:rPr lang="en-US" sz="2800" dirty="0">
                <a:solidFill>
                  <a:srgbClr val="3F3D41"/>
                </a:solidFill>
              </a:rPr>
              <a:t>Use your OSC </a:t>
            </a:r>
            <a:r>
              <a:rPr lang="en-US" sz="2800" dirty="0" err="1">
                <a:solidFill>
                  <a:srgbClr val="3F3D41"/>
                </a:solidFill>
              </a:rPr>
              <a:t>userid</a:t>
            </a:r>
            <a:r>
              <a:rPr lang="en-US" sz="2800" dirty="0">
                <a:solidFill>
                  <a:srgbClr val="3F3D41"/>
                </a:solidFill>
              </a:rPr>
              <a:t>/password or a workshop </a:t>
            </a:r>
            <a:r>
              <a:rPr lang="en-US" sz="2800" dirty="0" err="1">
                <a:solidFill>
                  <a:srgbClr val="3F3D41"/>
                </a:solidFill>
              </a:rPr>
              <a:t>userid</a:t>
            </a:r>
            <a:r>
              <a:rPr lang="en-US" sz="2800" dirty="0">
                <a:solidFill>
                  <a:srgbClr val="3F3D41"/>
                </a:solidFill>
              </a:rPr>
              <a:t>/password to log on to </a:t>
            </a:r>
            <a:r>
              <a:rPr lang="en-US" sz="2800" dirty="0" smtClean="0">
                <a:solidFill>
                  <a:srgbClr val="3F3D41"/>
                </a:solidFill>
              </a:rPr>
              <a:t>OSC systems</a:t>
            </a:r>
          </a:p>
          <a:p>
            <a:pPr lvl="1">
              <a:lnSpc>
                <a:spcPct val="90000"/>
              </a:lnSpc>
              <a:spcBef>
                <a:spcPts val="1750"/>
              </a:spcBef>
              <a:buClr>
                <a:srgbClr val="3F3D41"/>
              </a:buClr>
              <a:buFont typeface="Arial" charset="0"/>
              <a:buChar char="•"/>
            </a:pPr>
            <a:r>
              <a:rPr lang="en-US" sz="2600" dirty="0" smtClean="0">
                <a:solidFill>
                  <a:srgbClr val="3F3D41"/>
                </a:solidFill>
              </a:rPr>
              <a:t>Option 1:  Bring up an </a:t>
            </a:r>
            <a:r>
              <a:rPr lang="en-US" sz="2600" dirty="0" err="1" smtClean="0">
                <a:solidFill>
                  <a:srgbClr val="3F3D41"/>
                </a:solidFill>
                <a:cs typeface="Courier New" charset="0"/>
              </a:rPr>
              <a:t>ssh</a:t>
            </a:r>
            <a:r>
              <a:rPr lang="en-US" sz="2600" dirty="0" smtClean="0">
                <a:solidFill>
                  <a:srgbClr val="3F3D41"/>
                </a:solidFill>
              </a:rPr>
              <a:t> client window</a:t>
            </a:r>
          </a:p>
          <a:p>
            <a:pPr lvl="1">
              <a:lnSpc>
                <a:spcPct val="90000"/>
              </a:lnSpc>
              <a:spcBef>
                <a:spcPts val="1750"/>
              </a:spcBef>
              <a:buClr>
                <a:srgbClr val="3F3D41"/>
              </a:buClr>
              <a:buFont typeface="Arial" charset="0"/>
              <a:buChar char="•"/>
            </a:pPr>
            <a:r>
              <a:rPr lang="en-US" sz="2600" dirty="0" smtClean="0">
                <a:solidFill>
                  <a:srgbClr val="3F3D41"/>
                </a:solidFill>
              </a:rPr>
              <a:t>Option 2:  Navigate to </a:t>
            </a:r>
            <a:r>
              <a:rPr lang="en-US" sz="2600" dirty="0" err="1" smtClean="0">
                <a:solidFill>
                  <a:srgbClr val="3F3D41"/>
                </a:solidFill>
              </a:rPr>
              <a:t>ondemand.osc.edu</a:t>
            </a:r>
            <a:r>
              <a:rPr lang="en-US" sz="2600" dirty="0" smtClean="0">
                <a:solidFill>
                  <a:srgbClr val="3F3D41"/>
                </a:solidFill>
              </a:rPr>
              <a:t> </a:t>
            </a:r>
          </a:p>
          <a:p>
            <a:pPr>
              <a:lnSpc>
                <a:spcPct val="90000"/>
              </a:lnSpc>
              <a:spcBef>
                <a:spcPts val="1750"/>
              </a:spcBef>
              <a:buClr>
                <a:srgbClr val="3F3D41"/>
              </a:buClr>
              <a:buFont typeface="Arial" charset="0"/>
              <a:buChar char="•"/>
            </a:pPr>
            <a:r>
              <a:rPr lang="en-US" sz="2800" dirty="0" smtClean="0">
                <a:solidFill>
                  <a:srgbClr val="3F3D41"/>
                </a:solidFill>
              </a:rPr>
              <a:t>Log </a:t>
            </a:r>
            <a:r>
              <a:rPr lang="en-US" sz="2800" dirty="0">
                <a:solidFill>
                  <a:srgbClr val="3F3D41"/>
                </a:solidFill>
              </a:rPr>
              <a:t>on to </a:t>
            </a:r>
            <a:r>
              <a:rPr lang="en-US" sz="2800" dirty="0" smtClean="0">
                <a:solidFill>
                  <a:srgbClr val="3F3D41"/>
                </a:solidFill>
              </a:rPr>
              <a:t>Glenn and Oakley</a:t>
            </a:r>
            <a:endParaRPr lang="en-US" sz="2800" dirty="0">
              <a:solidFill>
                <a:srgbClr val="3F3D41"/>
              </a:solidFill>
            </a:endParaRPr>
          </a:p>
          <a:p>
            <a:pPr lvl="1">
              <a:lnSpc>
                <a:spcPct val="90000"/>
              </a:lnSpc>
              <a:spcBef>
                <a:spcPts val="600"/>
              </a:spcBef>
              <a:buClr>
                <a:srgbClr val="3F3D41"/>
              </a:buClr>
              <a:buFont typeface="Arial" charset="0"/>
              <a:buChar char="–"/>
            </a:pPr>
            <a:r>
              <a:rPr lang="en-US" dirty="0" smtClean="0">
                <a:solidFill>
                  <a:srgbClr val="3F3D41"/>
                </a:solidFill>
              </a:rPr>
              <a:t>Option 1: Use “</a:t>
            </a:r>
            <a:r>
              <a:rPr lang="en-US" dirty="0" err="1" smtClean="0">
                <a:solidFill>
                  <a:srgbClr val="3F3D41"/>
                </a:solidFill>
              </a:rPr>
              <a:t>glenn.osc.edu</a:t>
            </a:r>
            <a:r>
              <a:rPr lang="en-US" dirty="0" smtClean="0">
                <a:solidFill>
                  <a:srgbClr val="3F3D41"/>
                </a:solidFill>
              </a:rPr>
              <a:t>” and “</a:t>
            </a:r>
            <a:r>
              <a:rPr lang="en-US" dirty="0" err="1" smtClean="0">
                <a:solidFill>
                  <a:srgbClr val="3F3D41"/>
                </a:solidFill>
              </a:rPr>
              <a:t>oakley.osc.edu</a:t>
            </a:r>
            <a:r>
              <a:rPr lang="en-US" dirty="0" smtClean="0">
                <a:solidFill>
                  <a:srgbClr val="3F3D41"/>
                </a:solidFill>
              </a:rPr>
              <a:t>”</a:t>
            </a:r>
            <a:endParaRPr lang="en-US" dirty="0" smtClean="0">
              <a:solidFill>
                <a:srgbClr val="3F3D41"/>
              </a:solidFill>
              <a:latin typeface="Courier New" charset="0"/>
            </a:endParaRPr>
          </a:p>
          <a:p>
            <a:pPr lvl="1">
              <a:lnSpc>
                <a:spcPct val="90000"/>
              </a:lnSpc>
              <a:spcBef>
                <a:spcPts val="600"/>
              </a:spcBef>
              <a:buClr>
                <a:srgbClr val="3F3D41"/>
              </a:buClr>
            </a:pPr>
            <a:r>
              <a:rPr lang="en-US" dirty="0" smtClean="0">
                <a:solidFill>
                  <a:srgbClr val="3F3D41"/>
                </a:solidFill>
              </a:rPr>
              <a:t>Option 2 : Select from “Clusters” menu, “Glenn Shell”</a:t>
            </a:r>
          </a:p>
          <a:p>
            <a:pPr lvl="2">
              <a:lnSpc>
                <a:spcPct val="90000"/>
              </a:lnSpc>
              <a:spcBef>
                <a:spcPts val="600"/>
              </a:spcBef>
              <a:buClr>
                <a:srgbClr val="3F3D41"/>
              </a:buClr>
            </a:pPr>
            <a:r>
              <a:rPr lang="en-US" dirty="0" smtClean="0">
                <a:solidFill>
                  <a:srgbClr val="3F3D41"/>
                </a:solidFill>
              </a:rPr>
              <a:t>Note: No equivalent “Oakley Shell”!</a:t>
            </a:r>
            <a:endParaRPr lang="en-US" dirty="0">
              <a:solidFill>
                <a:srgbClr val="3F3D41"/>
              </a:solidFill>
            </a:endParaRPr>
          </a:p>
          <a:p>
            <a:pPr marL="0" indent="0">
              <a:buNone/>
            </a:pP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Easy Commands</a:t>
            </a:r>
            <a:endParaRPr lang="en-US" dirty="0"/>
          </a:p>
        </p:txBody>
      </p:sp>
      <p:sp>
        <p:nvSpPr>
          <p:cNvPr id="3" name="Content Placeholder 2"/>
          <p:cNvSpPr>
            <a:spLocks noGrp="1"/>
          </p:cNvSpPr>
          <p:nvPr>
            <p:ph idx="1"/>
          </p:nvPr>
        </p:nvSpPr>
        <p:spPr>
          <a:xfrm>
            <a:off x="457200" y="1447800"/>
            <a:ext cx="8229600" cy="3906558"/>
          </a:xfrm>
        </p:spPr>
        <p:txBody>
          <a:bodyPr/>
          <a:lstStyle/>
          <a:p>
            <a:pPr>
              <a:lnSpc>
                <a:spcPct val="90000"/>
              </a:lnSpc>
              <a:spcBef>
                <a:spcPts val="1750"/>
              </a:spcBef>
              <a:buClr>
                <a:srgbClr val="3F3D41"/>
              </a:buClr>
              <a:buFont typeface="Courier New" charset="0"/>
              <a:buChar char="•"/>
            </a:pPr>
            <a:r>
              <a:rPr lang="en-US" dirty="0">
                <a:solidFill>
                  <a:srgbClr val="3F3D41"/>
                </a:solidFill>
              </a:rPr>
              <a:t>d</a:t>
            </a:r>
            <a:r>
              <a:rPr lang="en-US" dirty="0" smtClean="0">
                <a:solidFill>
                  <a:srgbClr val="3F3D41"/>
                </a:solidFill>
              </a:rPr>
              <a:t>ate</a:t>
            </a:r>
            <a:endParaRPr lang="en-US" dirty="0">
              <a:solidFill>
                <a:srgbClr val="3F3D41"/>
              </a:solidFill>
            </a:endParaRPr>
          </a:p>
          <a:p>
            <a:pPr>
              <a:lnSpc>
                <a:spcPct val="90000"/>
              </a:lnSpc>
              <a:spcBef>
                <a:spcPts val="1750"/>
              </a:spcBef>
              <a:buClr>
                <a:srgbClr val="3F3D41"/>
              </a:buClr>
              <a:buFont typeface="Courier New" charset="0"/>
              <a:buChar char="•"/>
            </a:pPr>
            <a:r>
              <a:rPr lang="en-US" dirty="0" err="1" smtClean="0">
                <a:solidFill>
                  <a:srgbClr val="3F3D41"/>
                </a:solidFill>
              </a:rPr>
              <a:t>cal</a:t>
            </a:r>
            <a:r>
              <a:rPr lang="en-US" dirty="0">
                <a:solidFill>
                  <a:srgbClr val="3F3D41"/>
                </a:solidFill>
              </a:rPr>
              <a:t> </a:t>
            </a:r>
            <a:r>
              <a:rPr lang="en-US" dirty="0" smtClean="0">
                <a:solidFill>
                  <a:srgbClr val="3F3D41"/>
                </a:solidFill>
              </a:rPr>
              <a:t>[year] </a:t>
            </a:r>
          </a:p>
          <a:p>
            <a:pPr>
              <a:lnSpc>
                <a:spcPct val="90000"/>
              </a:lnSpc>
              <a:spcBef>
                <a:spcPts val="1750"/>
              </a:spcBef>
              <a:buClr>
                <a:srgbClr val="3F3D41"/>
              </a:buClr>
              <a:buFont typeface="Courier New" charset="0"/>
              <a:buChar char="•"/>
            </a:pPr>
            <a:r>
              <a:rPr lang="en-US" dirty="0" err="1" smtClean="0">
                <a:solidFill>
                  <a:srgbClr val="3F3D41"/>
                </a:solidFill>
              </a:rPr>
              <a:t>cal</a:t>
            </a:r>
            <a:r>
              <a:rPr lang="en-US" dirty="0" smtClean="0">
                <a:solidFill>
                  <a:srgbClr val="3F3D41"/>
                </a:solidFill>
              </a:rPr>
              <a:t> [month] [year]</a:t>
            </a:r>
            <a:endParaRPr lang="en-US" dirty="0">
              <a:solidFill>
                <a:srgbClr val="3F3D41"/>
              </a:solidFill>
            </a:endParaRPr>
          </a:p>
          <a:p>
            <a:pPr>
              <a:lnSpc>
                <a:spcPct val="90000"/>
              </a:lnSpc>
              <a:spcBef>
                <a:spcPts val="1750"/>
              </a:spcBef>
              <a:buClr>
                <a:srgbClr val="3F3D41"/>
              </a:buClr>
              <a:buFont typeface="Courier New" charset="0"/>
              <a:buChar char="•"/>
            </a:pPr>
            <a:r>
              <a:rPr lang="en-US" dirty="0">
                <a:solidFill>
                  <a:srgbClr val="3F3D41"/>
                </a:solidFill>
              </a:rPr>
              <a:t>f</a:t>
            </a:r>
            <a:r>
              <a:rPr lang="en-US" dirty="0" smtClean="0">
                <a:solidFill>
                  <a:srgbClr val="3F3D41"/>
                </a:solidFill>
              </a:rPr>
              <a:t>inger [username]</a:t>
            </a:r>
            <a:endParaRPr lang="en-US" dirty="0">
              <a:solidFill>
                <a:srgbClr val="3F3D41"/>
              </a:solidFill>
            </a:endParaRPr>
          </a:p>
          <a:p>
            <a:pPr>
              <a:lnSpc>
                <a:spcPct val="90000"/>
              </a:lnSpc>
              <a:spcBef>
                <a:spcPts val="1750"/>
              </a:spcBef>
              <a:buClr>
                <a:srgbClr val="3F3D41"/>
              </a:buClr>
              <a:buFont typeface="Courier New" charset="0"/>
              <a:buChar char="•"/>
            </a:pPr>
            <a:r>
              <a:rPr lang="en-US" dirty="0">
                <a:solidFill>
                  <a:srgbClr val="3F3D41"/>
                </a:solidFill>
              </a:rPr>
              <a:t>w</a:t>
            </a:r>
            <a:r>
              <a:rPr lang="en-US" dirty="0" smtClean="0">
                <a:solidFill>
                  <a:srgbClr val="3F3D41"/>
                </a:solidFill>
              </a:rPr>
              <a:t>ho</a:t>
            </a:r>
            <a:endParaRPr lang="en-US" dirty="0">
              <a:solidFill>
                <a:srgbClr val="3F3D41"/>
              </a:solidFill>
            </a:endParaRPr>
          </a:p>
          <a:p>
            <a:pPr>
              <a:lnSpc>
                <a:spcPct val="90000"/>
              </a:lnSpc>
              <a:spcBef>
                <a:spcPts val="1750"/>
              </a:spcBef>
              <a:buClr>
                <a:srgbClr val="3F3D41"/>
              </a:buClr>
              <a:buFont typeface="Courier New" charset="0"/>
              <a:buChar char="•"/>
            </a:pPr>
            <a:r>
              <a:rPr lang="en-US" dirty="0" err="1">
                <a:solidFill>
                  <a:srgbClr val="3F3D41"/>
                </a:solidFill>
              </a:rPr>
              <a:t>w</a:t>
            </a:r>
            <a:r>
              <a:rPr lang="en-US" dirty="0" err="1" smtClean="0">
                <a:solidFill>
                  <a:srgbClr val="3F3D41"/>
                </a:solidFill>
              </a:rPr>
              <a:t>hoami</a:t>
            </a:r>
            <a:endParaRPr lang="en-US" dirty="0" smtClean="0">
              <a:solidFill>
                <a:srgbClr val="3F3D41"/>
              </a:solidFill>
            </a:endParaRPr>
          </a:p>
          <a:p>
            <a:pPr>
              <a:lnSpc>
                <a:spcPct val="90000"/>
              </a:lnSpc>
              <a:spcBef>
                <a:spcPts val="1750"/>
              </a:spcBef>
              <a:buClr>
                <a:srgbClr val="3F3D41"/>
              </a:buClr>
              <a:buFont typeface="Courier New" charset="0"/>
              <a:buChar char="•"/>
            </a:pPr>
            <a:r>
              <a:rPr lang="en-US" dirty="0">
                <a:solidFill>
                  <a:srgbClr val="3F3D41"/>
                </a:solidFill>
              </a:rPr>
              <a:t>e</a:t>
            </a:r>
            <a:r>
              <a:rPr lang="en-US" dirty="0" smtClean="0">
                <a:solidFill>
                  <a:srgbClr val="3F3D41"/>
                </a:solidFill>
              </a:rPr>
              <a:t>cho</a:t>
            </a:r>
          </a:p>
          <a:p>
            <a:pPr>
              <a:lnSpc>
                <a:spcPct val="90000"/>
              </a:lnSpc>
              <a:spcBef>
                <a:spcPts val="1750"/>
              </a:spcBef>
              <a:buClr>
                <a:srgbClr val="3F3D41"/>
              </a:buClr>
              <a:buFont typeface="Courier New" charset="0"/>
              <a:buChar char="•"/>
            </a:pPr>
            <a:r>
              <a:rPr lang="en-US" dirty="0" err="1" smtClean="0">
                <a:solidFill>
                  <a:srgbClr val="3F3D41"/>
                </a:solidFill>
              </a:rPr>
              <a:t>env</a:t>
            </a:r>
            <a:endParaRPr lang="en-US" dirty="0">
              <a:solidFill>
                <a:srgbClr val="3F3D41"/>
              </a:solidFill>
            </a:endParaRP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Exercise 2</a:t>
            </a:r>
            <a:endParaRPr lang="en-US" dirty="0"/>
          </a:p>
        </p:txBody>
      </p:sp>
      <p:sp>
        <p:nvSpPr>
          <p:cNvPr id="3" name="Content Placeholder 2"/>
          <p:cNvSpPr>
            <a:spLocks noGrp="1"/>
          </p:cNvSpPr>
          <p:nvPr>
            <p:ph idx="1"/>
          </p:nvPr>
        </p:nvSpPr>
        <p:spPr>
          <a:xfrm>
            <a:off x="457200" y="1371600"/>
            <a:ext cx="8229600" cy="3906558"/>
          </a:xfrm>
        </p:spPr>
        <p:txBody>
          <a:bodyPr/>
          <a:lstStyle/>
          <a:p>
            <a:pPr>
              <a:lnSpc>
                <a:spcPct val="80000"/>
              </a:lnSpc>
              <a:spcBef>
                <a:spcPts val="1750"/>
              </a:spcBef>
              <a:buClr>
                <a:srgbClr val="3F3D41"/>
              </a:buClr>
              <a:buFont typeface="Arial" charset="0"/>
              <a:buChar char="•"/>
            </a:pPr>
            <a:r>
              <a:rPr lang="en-US" dirty="0">
                <a:solidFill>
                  <a:srgbClr val="3F3D41"/>
                </a:solidFill>
              </a:rPr>
              <a:t>Type the easy commands on the previous page, one at a time, and look at the output</a:t>
            </a:r>
            <a:r>
              <a:rPr lang="en-US" dirty="0" smtClean="0">
                <a:solidFill>
                  <a:srgbClr val="3F3D41"/>
                </a:solidFill>
              </a:rPr>
              <a:t>.</a:t>
            </a:r>
          </a:p>
          <a:p>
            <a:pPr>
              <a:lnSpc>
                <a:spcPct val="80000"/>
              </a:lnSpc>
              <a:spcBef>
                <a:spcPts val="1750"/>
              </a:spcBef>
              <a:buClr>
                <a:srgbClr val="3F3D41"/>
              </a:buClr>
              <a:buFont typeface="Arial" charset="0"/>
              <a:buChar char="•"/>
            </a:pPr>
            <a:r>
              <a:rPr lang="en-US" dirty="0" smtClean="0">
                <a:solidFill>
                  <a:srgbClr val="3F3D41"/>
                </a:solidFill>
              </a:rPr>
              <a:t>At </a:t>
            </a:r>
            <a:r>
              <a:rPr lang="en-US" dirty="0">
                <a:solidFill>
                  <a:srgbClr val="3F3D41"/>
                </a:solidFill>
              </a:rPr>
              <a:t>the prompt type: man man</a:t>
            </a:r>
          </a:p>
          <a:p>
            <a:pPr>
              <a:lnSpc>
                <a:spcPct val="80000"/>
              </a:lnSpc>
              <a:spcBef>
                <a:spcPts val="1750"/>
              </a:spcBef>
              <a:buClr>
                <a:srgbClr val="3F3D41"/>
              </a:buClr>
              <a:buFont typeface="Arial" charset="0"/>
              <a:buChar char="•"/>
            </a:pPr>
            <a:r>
              <a:rPr lang="en-US" dirty="0" smtClean="0">
                <a:solidFill>
                  <a:srgbClr val="3F3D41"/>
                </a:solidFill>
              </a:rPr>
              <a:t>Practice scrolling the man page, and exit</a:t>
            </a:r>
          </a:p>
          <a:p>
            <a:pPr lvl="1">
              <a:lnSpc>
                <a:spcPct val="80000"/>
              </a:lnSpc>
              <a:spcBef>
                <a:spcPts val="1750"/>
              </a:spcBef>
              <a:buClr>
                <a:srgbClr val="3F3D41"/>
              </a:buClr>
              <a:buFont typeface="Arial" charset="0"/>
              <a:buChar char="•"/>
            </a:pPr>
            <a:r>
              <a:rPr lang="en-US" dirty="0" smtClean="0">
                <a:solidFill>
                  <a:srgbClr val="3F3D41"/>
                </a:solidFill>
              </a:rPr>
              <a:t>Scroll slowly using down, up arrows</a:t>
            </a:r>
          </a:p>
          <a:p>
            <a:pPr lvl="1">
              <a:lnSpc>
                <a:spcPct val="80000"/>
              </a:lnSpc>
              <a:spcBef>
                <a:spcPts val="1750"/>
              </a:spcBef>
              <a:buClr>
                <a:srgbClr val="3F3D41"/>
              </a:buClr>
              <a:buFont typeface="Arial" charset="0"/>
              <a:buChar char="•"/>
            </a:pPr>
            <a:r>
              <a:rPr lang="en-US" dirty="0" smtClean="0">
                <a:solidFill>
                  <a:srgbClr val="3F3D41"/>
                </a:solidFill>
              </a:rPr>
              <a:t>Scroll down a page at a time using space bar (down), “b” (up)</a:t>
            </a:r>
          </a:p>
          <a:p>
            <a:pPr lvl="1">
              <a:lnSpc>
                <a:spcPct val="80000"/>
              </a:lnSpc>
              <a:spcBef>
                <a:spcPts val="1750"/>
              </a:spcBef>
              <a:buClr>
                <a:srgbClr val="3F3D41"/>
              </a:buClr>
              <a:buFont typeface="Arial" charset="0"/>
              <a:buChar char="•"/>
            </a:pPr>
            <a:r>
              <a:rPr lang="en-US" dirty="0" smtClean="0">
                <a:solidFill>
                  <a:srgbClr val="3F3D41"/>
                </a:solidFill>
              </a:rPr>
              <a:t>Return to the beginning by hitting the “g” key, </a:t>
            </a:r>
            <a:r>
              <a:rPr lang="en-US" dirty="0">
                <a:solidFill>
                  <a:srgbClr val="3F3D41"/>
                </a:solidFill>
              </a:rPr>
              <a:t>e</a:t>
            </a:r>
            <a:r>
              <a:rPr lang="en-US" dirty="0" smtClean="0">
                <a:solidFill>
                  <a:srgbClr val="3F3D41"/>
                </a:solidFill>
              </a:rPr>
              <a:t>xit using the “q” key</a:t>
            </a:r>
          </a:p>
          <a:p>
            <a:pPr>
              <a:lnSpc>
                <a:spcPct val="80000"/>
              </a:lnSpc>
              <a:spcBef>
                <a:spcPts val="1750"/>
              </a:spcBef>
              <a:buClr>
                <a:srgbClr val="3F3D41"/>
              </a:buClr>
              <a:buFont typeface="Arial" charset="0"/>
              <a:buChar char="•"/>
            </a:pPr>
            <a:r>
              <a:rPr lang="en-US" dirty="0" smtClean="0">
                <a:solidFill>
                  <a:srgbClr val="3F3D41"/>
                </a:solidFill>
              </a:rPr>
              <a:t>Type </a:t>
            </a:r>
            <a:r>
              <a:rPr lang="en-US" dirty="0">
                <a:solidFill>
                  <a:srgbClr val="3F3D41"/>
                </a:solidFill>
              </a:rPr>
              <a:t>man </a:t>
            </a:r>
            <a:r>
              <a:rPr lang="en-US" dirty="0" smtClean="0">
                <a:solidFill>
                  <a:srgbClr val="3F3D41"/>
                </a:solidFill>
              </a:rPr>
              <a:t>[command] </a:t>
            </a:r>
            <a:r>
              <a:rPr lang="en-US" dirty="0">
                <a:solidFill>
                  <a:srgbClr val="3F3D41"/>
                </a:solidFill>
              </a:rPr>
              <a:t>for some of the commands on the previous </a:t>
            </a:r>
            <a:r>
              <a:rPr lang="en-US" dirty="0" smtClean="0">
                <a:solidFill>
                  <a:srgbClr val="3F3D41"/>
                </a:solidFill>
              </a:rPr>
              <a:t>slide to view their documentation</a:t>
            </a:r>
            <a:endParaRPr lang="en-US" dirty="0">
              <a:solidFill>
                <a:srgbClr val="3F3D41"/>
              </a:solidFill>
            </a:endParaRP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Commands – Exercise 2</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a:solidFill>
                  <a:srgbClr val="3F3D41"/>
                </a:solidFill>
              </a:rPr>
              <a:t>Type some of the commands with the options from the online manual pages. Can you combine some of the options under one hyphen? (The options can’t be combined if they contradict each other.)</a:t>
            </a:r>
          </a:p>
          <a:p>
            <a:pPr>
              <a:lnSpc>
                <a:spcPct val="90000"/>
              </a:lnSpc>
              <a:spcBef>
                <a:spcPts val="1750"/>
              </a:spcBef>
              <a:buClr>
                <a:srgbClr val="3F3D41"/>
              </a:buClr>
              <a:buFont typeface="Arial" charset="0"/>
              <a:buChar char="•"/>
            </a:pPr>
            <a:r>
              <a:rPr lang="en-US" dirty="0">
                <a:solidFill>
                  <a:srgbClr val="3F3D41"/>
                </a:solidFill>
              </a:rPr>
              <a:t>To answer a question you may have: you can use the command </a:t>
            </a:r>
            <a:r>
              <a:rPr lang="en-US" dirty="0">
                <a:solidFill>
                  <a:srgbClr val="3F3D41"/>
                </a:solidFill>
                <a:latin typeface="Courier New" charset="0"/>
              </a:rPr>
              <a:t>echo</a:t>
            </a:r>
            <a:r>
              <a:rPr lang="en-US" dirty="0">
                <a:solidFill>
                  <a:srgbClr val="3F3D41"/>
                </a:solidFill>
              </a:rPr>
              <a:t> and one of the commands, such as </a:t>
            </a:r>
            <a:r>
              <a:rPr lang="en-US" dirty="0">
                <a:solidFill>
                  <a:srgbClr val="3F3D41"/>
                </a:solidFill>
                <a:latin typeface="Courier New" charset="0"/>
              </a:rPr>
              <a:t>date</a:t>
            </a:r>
            <a:r>
              <a:rPr lang="en-US" dirty="0">
                <a:solidFill>
                  <a:srgbClr val="3F3D41"/>
                </a:solidFill>
              </a:rPr>
              <a:t>, in your shell programs so that you have an automatic dating system for the resulting output. This procedure is convenient for multiple runs of a shell script. Check the command </a:t>
            </a:r>
            <a:r>
              <a:rPr lang="en-US" dirty="0">
                <a:solidFill>
                  <a:srgbClr val="3F3D41"/>
                </a:solidFill>
                <a:latin typeface="Courier New" charset="0"/>
              </a:rPr>
              <a:t>echo</a:t>
            </a:r>
            <a:r>
              <a:rPr lang="en-US" dirty="0">
                <a:solidFill>
                  <a:srgbClr val="3F3D41"/>
                </a:solidFill>
              </a:rPr>
              <a:t> in the online manual pages.</a:t>
            </a: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a:t>
            </a:r>
            <a:endParaRPr lang="en-US" dirty="0"/>
          </a:p>
        </p:txBody>
      </p:sp>
      <p:sp>
        <p:nvSpPr>
          <p:cNvPr id="3" name="Content Placeholder 2"/>
          <p:cNvSpPr>
            <a:spLocks noGrp="1"/>
          </p:cNvSpPr>
          <p:nvPr>
            <p:ph idx="1"/>
          </p:nvPr>
        </p:nvSpPr>
        <p:spPr/>
        <p:txBody>
          <a:bodyPr numCol="2"/>
          <a:lstStyle/>
          <a:p>
            <a:pPr>
              <a:lnSpc>
                <a:spcPct val="90000"/>
              </a:lnSpc>
              <a:spcBef>
                <a:spcPts val="1750"/>
              </a:spcBef>
              <a:buClr>
                <a:srgbClr val="3F3D41"/>
              </a:buClr>
              <a:buFont typeface="Arial" charset="0"/>
              <a:buChar char="•"/>
            </a:pPr>
            <a:r>
              <a:rPr lang="en-US" dirty="0" smtClean="0">
                <a:solidFill>
                  <a:srgbClr val="3F3D41"/>
                </a:solidFill>
              </a:rPr>
              <a:t>Concepts</a:t>
            </a:r>
          </a:p>
          <a:p>
            <a:pPr>
              <a:lnSpc>
                <a:spcPct val="90000"/>
              </a:lnSpc>
              <a:spcBef>
                <a:spcPts val="1750"/>
              </a:spcBef>
              <a:buClr>
                <a:srgbClr val="3F3D41"/>
              </a:buClr>
              <a:buFont typeface="Arial" charset="0"/>
              <a:buChar char="•"/>
            </a:pPr>
            <a:r>
              <a:rPr lang="en-US" dirty="0" smtClean="0">
                <a:solidFill>
                  <a:srgbClr val="3F3D41"/>
                </a:solidFill>
              </a:rPr>
              <a:t>Typical Linux Directory Structure</a:t>
            </a:r>
          </a:p>
          <a:p>
            <a:pPr>
              <a:lnSpc>
                <a:spcPct val="90000"/>
              </a:lnSpc>
              <a:spcBef>
                <a:spcPts val="1750"/>
              </a:spcBef>
              <a:buClr>
                <a:srgbClr val="3F3D41"/>
              </a:buClr>
              <a:buFont typeface="Arial" charset="0"/>
              <a:buChar char="•"/>
            </a:pPr>
            <a:r>
              <a:rPr lang="en-US" dirty="0" smtClean="0">
                <a:solidFill>
                  <a:srgbClr val="3F3D41"/>
                </a:solidFill>
              </a:rPr>
              <a:t>Where am I?</a:t>
            </a:r>
          </a:p>
          <a:p>
            <a:pPr>
              <a:lnSpc>
                <a:spcPct val="90000"/>
              </a:lnSpc>
              <a:spcBef>
                <a:spcPts val="1750"/>
              </a:spcBef>
              <a:buClr>
                <a:srgbClr val="3F3D41"/>
              </a:buClr>
              <a:buFont typeface="Arial" charset="0"/>
              <a:buChar char="•"/>
            </a:pPr>
            <a:r>
              <a:rPr lang="en-US" dirty="0" smtClean="0">
                <a:solidFill>
                  <a:srgbClr val="3F3D41"/>
                </a:solidFill>
              </a:rPr>
              <a:t>Getting Around the System</a:t>
            </a:r>
          </a:p>
          <a:p>
            <a:pPr>
              <a:lnSpc>
                <a:spcPct val="90000"/>
              </a:lnSpc>
              <a:spcBef>
                <a:spcPts val="1750"/>
              </a:spcBef>
              <a:buClr>
                <a:srgbClr val="3F3D41"/>
              </a:buClr>
              <a:buFont typeface="Arial" charset="0"/>
              <a:buChar char="•"/>
            </a:pPr>
            <a:r>
              <a:rPr lang="en-US" dirty="0" smtClean="0">
                <a:solidFill>
                  <a:srgbClr val="3F3D41"/>
                </a:solidFill>
              </a:rPr>
              <a:t>Exercise 3</a:t>
            </a:r>
          </a:p>
          <a:p>
            <a:pPr>
              <a:lnSpc>
                <a:spcPct val="90000"/>
              </a:lnSpc>
              <a:spcBef>
                <a:spcPts val="1750"/>
              </a:spcBef>
              <a:buClr>
                <a:srgbClr val="3F3D41"/>
              </a:buClr>
              <a:buFont typeface="Arial" charset="0"/>
              <a:buChar char="•"/>
            </a:pPr>
            <a:r>
              <a:rPr lang="en-US" dirty="0" smtClean="0">
                <a:solidFill>
                  <a:srgbClr val="3F3D41"/>
                </a:solidFill>
              </a:rPr>
              <a:t>Naming Files and Directories</a:t>
            </a:r>
          </a:p>
          <a:p>
            <a:pPr>
              <a:lnSpc>
                <a:spcPct val="90000"/>
              </a:lnSpc>
              <a:spcBef>
                <a:spcPts val="1750"/>
              </a:spcBef>
              <a:buClr>
                <a:srgbClr val="3F3D41"/>
              </a:buClr>
              <a:buFont typeface="Arial" charset="0"/>
              <a:buChar char="•"/>
            </a:pPr>
            <a:r>
              <a:rPr lang="en-US" dirty="0" smtClean="0">
                <a:solidFill>
                  <a:srgbClr val="3F3D41"/>
                </a:solidFill>
              </a:rPr>
              <a:t>Manipulating Files and Directories</a:t>
            </a:r>
          </a:p>
          <a:p>
            <a:pPr>
              <a:lnSpc>
                <a:spcPct val="90000"/>
              </a:lnSpc>
              <a:spcBef>
                <a:spcPts val="1750"/>
              </a:spcBef>
              <a:buClr>
                <a:srgbClr val="3F3D41"/>
              </a:buClr>
              <a:buFont typeface="Arial" charset="0"/>
              <a:buChar char="•"/>
            </a:pPr>
            <a:r>
              <a:rPr lang="en-US" dirty="0" smtClean="0">
                <a:solidFill>
                  <a:srgbClr val="3F3D41"/>
                </a:solidFill>
              </a:rPr>
              <a:t>Permissions </a:t>
            </a:r>
          </a:p>
          <a:p>
            <a:pPr>
              <a:lnSpc>
                <a:spcPct val="90000"/>
              </a:lnSpc>
              <a:spcBef>
                <a:spcPts val="1750"/>
              </a:spcBef>
              <a:buClr>
                <a:srgbClr val="3F3D41"/>
              </a:buClr>
              <a:buFont typeface="Arial" charset="0"/>
              <a:buChar char="•"/>
            </a:pPr>
            <a:r>
              <a:rPr lang="en-US" dirty="0" smtClean="0">
                <a:solidFill>
                  <a:srgbClr val="3F3D41"/>
                </a:solidFill>
              </a:rPr>
              <a:t>Exercise 4</a:t>
            </a:r>
          </a:p>
          <a:p>
            <a:pPr>
              <a:lnSpc>
                <a:spcPct val="90000"/>
              </a:lnSpc>
              <a:spcBef>
                <a:spcPts val="1750"/>
              </a:spcBef>
              <a:buClr>
                <a:srgbClr val="3F3D41"/>
              </a:buClr>
              <a:buFont typeface="Arial" charset="0"/>
              <a:buChar char="•"/>
            </a:pPr>
            <a:r>
              <a:rPr lang="en-US" dirty="0" smtClean="0">
                <a:solidFill>
                  <a:srgbClr val="3F3D41"/>
                </a:solidFill>
              </a:rPr>
              <a:t>Searching and Information Processing</a:t>
            </a:r>
          </a:p>
          <a:p>
            <a:pPr>
              <a:lnSpc>
                <a:spcPct val="90000"/>
              </a:lnSpc>
              <a:spcBef>
                <a:spcPts val="1750"/>
              </a:spcBef>
              <a:buClr>
                <a:srgbClr val="3F3D41"/>
              </a:buClr>
              <a:buFont typeface="Arial" charset="0"/>
              <a:buChar char="•"/>
            </a:pPr>
            <a:r>
              <a:rPr lang="en-US" dirty="0" smtClean="0">
                <a:solidFill>
                  <a:srgbClr val="3F3D41"/>
                </a:solidFill>
              </a:rPr>
              <a:t>Exercise 5</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Concepts</a:t>
            </a:r>
            <a:endParaRPr lang="en-US" dirty="0"/>
          </a:p>
        </p:txBody>
      </p:sp>
      <p:sp>
        <p:nvSpPr>
          <p:cNvPr id="7" name="Content Placeholder 6"/>
          <p:cNvSpPr>
            <a:spLocks noGrp="1"/>
          </p:cNvSpPr>
          <p:nvPr>
            <p:ph idx="1"/>
          </p:nvPr>
        </p:nvSpPr>
        <p:spPr/>
        <p:txBody>
          <a:bodyPr/>
          <a:lstStyle/>
          <a:p>
            <a:pPr>
              <a:lnSpc>
                <a:spcPct val="90000"/>
              </a:lnSpc>
              <a:spcBef>
                <a:spcPts val="1750"/>
              </a:spcBef>
              <a:buClr>
                <a:srgbClr val="3F3D41"/>
              </a:buClr>
              <a:buFont typeface="Arial" charset="0"/>
              <a:buChar char="•"/>
            </a:pPr>
            <a:r>
              <a:rPr lang="en-US" dirty="0">
                <a:solidFill>
                  <a:srgbClr val="3F3D41"/>
                </a:solidFill>
              </a:rPr>
              <a:t>pathname</a:t>
            </a:r>
          </a:p>
          <a:p>
            <a:pPr lvl="1">
              <a:lnSpc>
                <a:spcPct val="90000"/>
              </a:lnSpc>
              <a:spcBef>
                <a:spcPts val="600"/>
              </a:spcBef>
              <a:buClr>
                <a:srgbClr val="3F3D41"/>
              </a:buClr>
              <a:buFont typeface="Arial" charset="0"/>
              <a:buChar char="–"/>
            </a:pPr>
            <a:r>
              <a:rPr lang="en-US" dirty="0">
                <a:solidFill>
                  <a:srgbClr val="3F3D41"/>
                </a:solidFill>
              </a:rPr>
              <a:t>Path through directory system to file</a:t>
            </a:r>
          </a:p>
          <a:p>
            <a:pPr lvl="2">
              <a:lnSpc>
                <a:spcPct val="90000"/>
              </a:lnSpc>
              <a:spcBef>
                <a:spcPts val="600"/>
              </a:spcBef>
              <a:buClr>
                <a:srgbClr val="3F3D41"/>
              </a:buClr>
            </a:pPr>
            <a:r>
              <a:rPr lang="en-US" dirty="0" smtClean="0">
                <a:solidFill>
                  <a:srgbClr val="3F3D41"/>
                </a:solidFill>
              </a:rPr>
              <a:t>Example: /usr/Workshop1/Subdirectory/file.name</a:t>
            </a:r>
          </a:p>
          <a:p>
            <a:pPr lvl="1">
              <a:lnSpc>
                <a:spcPct val="90000"/>
              </a:lnSpc>
              <a:spcBef>
                <a:spcPts val="600"/>
              </a:spcBef>
              <a:buClr>
                <a:srgbClr val="3F3D41"/>
              </a:buClr>
              <a:buFont typeface="Arial" charset="0"/>
              <a:buChar char="–"/>
            </a:pPr>
            <a:r>
              <a:rPr lang="en-US" dirty="0" smtClean="0">
                <a:solidFill>
                  <a:srgbClr val="3F3D41"/>
                </a:solidFill>
              </a:rPr>
              <a:t>Absolute </a:t>
            </a:r>
            <a:r>
              <a:rPr lang="en-US" dirty="0">
                <a:solidFill>
                  <a:srgbClr val="3F3D41"/>
                </a:solidFill>
              </a:rPr>
              <a:t>(full) pathname</a:t>
            </a:r>
          </a:p>
          <a:p>
            <a:pPr lvl="2">
              <a:lnSpc>
                <a:spcPct val="90000"/>
              </a:lnSpc>
              <a:spcBef>
                <a:spcPts val="500"/>
              </a:spcBef>
              <a:buClr>
                <a:srgbClr val="3F3D41"/>
              </a:buClr>
              <a:buFont typeface="Arial" charset="0"/>
              <a:buChar char="•"/>
            </a:pPr>
            <a:r>
              <a:rPr lang="en-US" dirty="0">
                <a:solidFill>
                  <a:srgbClr val="3F3D41"/>
                </a:solidFill>
              </a:rPr>
              <a:t>Shown when you type </a:t>
            </a:r>
            <a:r>
              <a:rPr lang="en-US" dirty="0" smtClean="0">
                <a:solidFill>
                  <a:srgbClr val="3F3D41"/>
                </a:solidFill>
              </a:rPr>
              <a:t>“</a:t>
            </a:r>
            <a:r>
              <a:rPr lang="en-US" dirty="0" err="1" smtClean="0">
                <a:solidFill>
                  <a:srgbClr val="3F3D41"/>
                </a:solidFill>
              </a:rPr>
              <a:t>pwd</a:t>
            </a:r>
            <a:r>
              <a:rPr lang="en-US" dirty="0" smtClean="0">
                <a:solidFill>
                  <a:srgbClr val="3F3D41"/>
                </a:solidFill>
              </a:rPr>
              <a:t>”</a:t>
            </a:r>
          </a:p>
          <a:p>
            <a:pPr>
              <a:lnSpc>
                <a:spcPct val="90000"/>
              </a:lnSpc>
              <a:spcBef>
                <a:spcPts val="1750"/>
              </a:spcBef>
              <a:buClr>
                <a:srgbClr val="3F3D41"/>
              </a:buClr>
              <a:buFont typeface="Courier New" charset="0"/>
              <a:buChar char="•"/>
            </a:pPr>
            <a:r>
              <a:rPr lang="en-US" dirty="0">
                <a:solidFill>
                  <a:srgbClr val="3F3D41"/>
                </a:solidFill>
                <a:latin typeface="Courier New" charset="0"/>
              </a:rPr>
              <a:t>/</a:t>
            </a:r>
            <a:r>
              <a:rPr lang="en-US" dirty="0">
                <a:solidFill>
                  <a:srgbClr val="3F3D41"/>
                </a:solidFill>
              </a:rPr>
              <a:t> (forward slash)—two meanings</a:t>
            </a:r>
          </a:p>
          <a:p>
            <a:pPr lvl="1">
              <a:lnSpc>
                <a:spcPct val="90000"/>
              </a:lnSpc>
              <a:spcBef>
                <a:spcPts val="600"/>
              </a:spcBef>
              <a:buClr>
                <a:srgbClr val="3F3D41"/>
              </a:buClr>
              <a:buFont typeface="Arial" charset="0"/>
              <a:buChar char="–"/>
            </a:pPr>
            <a:r>
              <a:rPr lang="en-US" dirty="0">
                <a:solidFill>
                  <a:srgbClr val="3F3D41"/>
                </a:solidFill>
              </a:rPr>
              <a:t>Very first </a:t>
            </a:r>
            <a:r>
              <a:rPr lang="en-US" dirty="0">
                <a:solidFill>
                  <a:srgbClr val="3F3D41"/>
                </a:solidFill>
                <a:latin typeface="Courier New" charset="0"/>
              </a:rPr>
              <a:t>/</a:t>
            </a:r>
            <a:r>
              <a:rPr lang="en-US" dirty="0">
                <a:solidFill>
                  <a:srgbClr val="3F3D41"/>
                </a:solidFill>
              </a:rPr>
              <a:t> in absolute pathname = root or top of file system</a:t>
            </a:r>
          </a:p>
          <a:p>
            <a:pPr lvl="1">
              <a:lnSpc>
                <a:spcPct val="90000"/>
              </a:lnSpc>
              <a:spcBef>
                <a:spcPts val="600"/>
              </a:spcBef>
              <a:buClr>
                <a:srgbClr val="3F3D41"/>
              </a:buClr>
              <a:buFont typeface="Arial" charset="0"/>
              <a:buChar char="–"/>
            </a:pPr>
            <a:r>
              <a:rPr lang="en-US" dirty="0">
                <a:solidFill>
                  <a:srgbClr val="3F3D41"/>
                </a:solidFill>
              </a:rPr>
              <a:t>Every other </a:t>
            </a:r>
            <a:r>
              <a:rPr lang="en-US" dirty="0">
                <a:solidFill>
                  <a:srgbClr val="3F3D41"/>
                </a:solidFill>
                <a:latin typeface="Courier New" charset="0"/>
              </a:rPr>
              <a:t>/</a:t>
            </a:r>
            <a:r>
              <a:rPr lang="en-US" dirty="0">
                <a:solidFill>
                  <a:srgbClr val="3F3D41"/>
                </a:solidFill>
              </a:rPr>
              <a:t> in absolute or relative pathname = </a:t>
            </a:r>
            <a:r>
              <a:rPr lang="en-US" dirty="0" smtClean="0">
                <a:solidFill>
                  <a:srgbClr val="3F3D41"/>
                </a:solidFill>
              </a:rPr>
              <a:t>end </a:t>
            </a:r>
            <a:r>
              <a:rPr lang="en-US" dirty="0">
                <a:solidFill>
                  <a:srgbClr val="3F3D41"/>
                </a:solidFill>
              </a:rPr>
              <a:t>of directory or file name</a:t>
            </a:r>
          </a:p>
          <a:p>
            <a:pPr>
              <a:lnSpc>
                <a:spcPct val="90000"/>
              </a:lnSpc>
              <a:spcBef>
                <a:spcPts val="500"/>
              </a:spcBef>
              <a:buClr>
                <a:srgbClr val="3F3D41"/>
              </a:buClr>
              <a:buFont typeface="Arial" charset="0"/>
              <a:buChar char="•"/>
            </a:pPr>
            <a:endParaRPr lang="en-US" dirty="0">
              <a:solidFill>
                <a:srgbClr val="3F3D41"/>
              </a:solidFill>
            </a:endParaRPr>
          </a:p>
          <a:p>
            <a:endParaRPr lang="en-US" dirty="0"/>
          </a:p>
        </p:txBody>
      </p:sp>
    </p:spTree>
    <p:extLst>
      <p:ext uri="{BB962C8B-B14F-4D97-AF65-F5344CB8AC3E}">
        <p14:creationId xmlns:p14="http://schemas.microsoft.com/office/powerpoint/2010/main" val="4292214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Concepts</a:t>
            </a:r>
            <a:endParaRPr lang="en-US" dirty="0"/>
          </a:p>
        </p:txBody>
      </p:sp>
      <p:sp>
        <p:nvSpPr>
          <p:cNvPr id="7" name="Content Placeholder 6"/>
          <p:cNvSpPr>
            <a:spLocks noGrp="1"/>
          </p:cNvSpPr>
          <p:nvPr>
            <p:ph idx="1"/>
          </p:nvPr>
        </p:nvSpPr>
        <p:spPr/>
        <p:txBody>
          <a:bodyPr/>
          <a:lstStyle/>
          <a:p>
            <a:pPr>
              <a:lnSpc>
                <a:spcPct val="90000"/>
              </a:lnSpc>
              <a:spcBef>
                <a:spcPts val="500"/>
              </a:spcBef>
              <a:buClr>
                <a:srgbClr val="3F3D41"/>
              </a:buClr>
              <a:buFont typeface="Arial" charset="0"/>
              <a:buChar char="•"/>
            </a:pPr>
            <a:r>
              <a:rPr lang="en-US" dirty="0" smtClean="0">
                <a:solidFill>
                  <a:srgbClr val="3F3D41"/>
                </a:solidFill>
              </a:rPr>
              <a:t>File Descriptors</a:t>
            </a:r>
          </a:p>
          <a:p>
            <a:pPr lvl="1">
              <a:lnSpc>
                <a:spcPct val="90000"/>
              </a:lnSpc>
              <a:spcBef>
                <a:spcPts val="500"/>
              </a:spcBef>
              <a:buClr>
                <a:srgbClr val="3F3D41"/>
              </a:buClr>
              <a:buFont typeface="Arial" charset="0"/>
              <a:buChar char="•"/>
            </a:pPr>
            <a:r>
              <a:rPr lang="en-US" dirty="0" smtClean="0">
                <a:solidFill>
                  <a:srgbClr val="3F3D41"/>
                </a:solidFill>
              </a:rPr>
              <a:t>Integer values assigned to open files by the kernel</a:t>
            </a:r>
          </a:p>
          <a:p>
            <a:pPr>
              <a:lnSpc>
                <a:spcPct val="90000"/>
              </a:lnSpc>
              <a:spcBef>
                <a:spcPts val="500"/>
              </a:spcBef>
              <a:buClr>
                <a:srgbClr val="3F3D41"/>
              </a:buClr>
              <a:buFont typeface="Arial" charset="0"/>
              <a:buChar char="•"/>
            </a:pPr>
            <a:r>
              <a:rPr lang="en-US" dirty="0" smtClean="0">
                <a:solidFill>
                  <a:srgbClr val="3F3D41"/>
                </a:solidFill>
              </a:rPr>
              <a:t>Standard Linux File Descriptors</a:t>
            </a:r>
          </a:p>
          <a:p>
            <a:pPr lvl="1">
              <a:lnSpc>
                <a:spcPct val="90000"/>
              </a:lnSpc>
              <a:spcBef>
                <a:spcPts val="500"/>
              </a:spcBef>
              <a:buClr>
                <a:srgbClr val="3F3D41"/>
              </a:buClr>
              <a:buFont typeface="Arial" charset="0"/>
              <a:buChar char="•"/>
            </a:pPr>
            <a:r>
              <a:rPr lang="en-US" dirty="0" smtClean="0">
                <a:solidFill>
                  <a:srgbClr val="3F3D41"/>
                </a:solidFill>
              </a:rPr>
              <a:t>The following integers are reserved:</a:t>
            </a:r>
          </a:p>
          <a:p>
            <a:pPr lvl="2">
              <a:lnSpc>
                <a:spcPct val="90000"/>
              </a:lnSpc>
              <a:spcBef>
                <a:spcPts val="500"/>
              </a:spcBef>
              <a:buClr>
                <a:srgbClr val="3F3D41"/>
              </a:buClr>
              <a:buFont typeface="Arial" charset="0"/>
              <a:buChar char="•"/>
            </a:pPr>
            <a:r>
              <a:rPr lang="en-US" dirty="0" smtClean="0">
                <a:solidFill>
                  <a:srgbClr val="3F3D41"/>
                </a:solidFill>
              </a:rPr>
              <a:t>0 – “</a:t>
            </a:r>
            <a:r>
              <a:rPr lang="en-US" dirty="0" err="1" smtClean="0">
                <a:solidFill>
                  <a:srgbClr val="3F3D41"/>
                </a:solidFill>
              </a:rPr>
              <a:t>stdin</a:t>
            </a:r>
            <a:r>
              <a:rPr lang="en-US" dirty="0" smtClean="0">
                <a:solidFill>
                  <a:srgbClr val="3F3D41"/>
                </a:solidFill>
              </a:rPr>
              <a:t>”, or standard input stream</a:t>
            </a:r>
            <a:endParaRPr lang="en-US" dirty="0">
              <a:solidFill>
                <a:srgbClr val="3F3D41"/>
              </a:solidFill>
            </a:endParaRPr>
          </a:p>
          <a:p>
            <a:pPr lvl="2">
              <a:lnSpc>
                <a:spcPct val="90000"/>
              </a:lnSpc>
              <a:spcBef>
                <a:spcPts val="500"/>
              </a:spcBef>
              <a:buClr>
                <a:srgbClr val="3F3D41"/>
              </a:buClr>
              <a:buFont typeface="Arial" charset="0"/>
              <a:buChar char="•"/>
            </a:pPr>
            <a:r>
              <a:rPr lang="en-US" dirty="0" smtClean="0">
                <a:solidFill>
                  <a:srgbClr val="3F3D41"/>
                </a:solidFill>
              </a:rPr>
              <a:t>1 – “</a:t>
            </a:r>
            <a:r>
              <a:rPr lang="en-US" dirty="0" err="1" smtClean="0">
                <a:solidFill>
                  <a:srgbClr val="3F3D41"/>
                </a:solidFill>
              </a:rPr>
              <a:t>stdout</a:t>
            </a:r>
            <a:r>
              <a:rPr lang="en-US" dirty="0" smtClean="0">
                <a:solidFill>
                  <a:srgbClr val="3F3D41"/>
                </a:solidFill>
              </a:rPr>
              <a:t>”, or the standard output stream</a:t>
            </a:r>
          </a:p>
          <a:p>
            <a:pPr lvl="2">
              <a:lnSpc>
                <a:spcPct val="90000"/>
              </a:lnSpc>
              <a:spcBef>
                <a:spcPts val="500"/>
              </a:spcBef>
              <a:buClr>
                <a:srgbClr val="3F3D41"/>
              </a:buClr>
              <a:buFont typeface="Arial" charset="0"/>
              <a:buChar char="•"/>
            </a:pPr>
            <a:r>
              <a:rPr lang="en-US" dirty="0" smtClean="0">
                <a:solidFill>
                  <a:srgbClr val="3F3D41"/>
                </a:solidFill>
              </a:rPr>
              <a:t>2 – “</a:t>
            </a:r>
            <a:r>
              <a:rPr lang="en-US" dirty="0" err="1" smtClean="0">
                <a:solidFill>
                  <a:srgbClr val="3F3D41"/>
                </a:solidFill>
              </a:rPr>
              <a:t>stderr</a:t>
            </a:r>
            <a:r>
              <a:rPr lang="en-US" dirty="0" smtClean="0">
                <a:solidFill>
                  <a:srgbClr val="3F3D41"/>
                </a:solidFill>
              </a:rPr>
              <a:t>”, or the standard error stream</a:t>
            </a:r>
          </a:p>
          <a:p>
            <a:pPr lvl="1">
              <a:lnSpc>
                <a:spcPct val="90000"/>
              </a:lnSpc>
              <a:spcBef>
                <a:spcPts val="500"/>
              </a:spcBef>
              <a:buClr>
                <a:srgbClr val="3F3D41"/>
              </a:buClr>
              <a:buFont typeface="Arial" charset="0"/>
              <a:buChar char="•"/>
            </a:pPr>
            <a:r>
              <a:rPr lang="en-US" dirty="0" smtClean="0">
                <a:solidFill>
                  <a:srgbClr val="3F3D41"/>
                </a:solidFill>
              </a:rPr>
              <a:t>Because </a:t>
            </a:r>
            <a:r>
              <a:rPr lang="en-US" dirty="0" err="1" smtClean="0">
                <a:solidFill>
                  <a:srgbClr val="3F3D41"/>
                </a:solidFill>
              </a:rPr>
              <a:t>stdin</a:t>
            </a:r>
            <a:r>
              <a:rPr lang="en-US" dirty="0" smtClean="0">
                <a:solidFill>
                  <a:srgbClr val="3F3D41"/>
                </a:solidFill>
              </a:rPr>
              <a:t>, </a:t>
            </a:r>
            <a:r>
              <a:rPr lang="en-US" dirty="0" err="1" smtClean="0">
                <a:solidFill>
                  <a:srgbClr val="3F3D41"/>
                </a:solidFill>
              </a:rPr>
              <a:t>stdout</a:t>
            </a:r>
            <a:r>
              <a:rPr lang="en-US" dirty="0" smtClean="0">
                <a:solidFill>
                  <a:srgbClr val="3F3D41"/>
                </a:solidFill>
              </a:rPr>
              <a:t> and </a:t>
            </a:r>
            <a:r>
              <a:rPr lang="en-US" dirty="0" err="1" smtClean="0">
                <a:solidFill>
                  <a:srgbClr val="3F3D41"/>
                </a:solidFill>
              </a:rPr>
              <a:t>stderr</a:t>
            </a:r>
            <a:r>
              <a:rPr lang="en-US" dirty="0" smtClean="0">
                <a:solidFill>
                  <a:srgbClr val="3F3D41"/>
                </a:solidFill>
              </a:rPr>
              <a:t> are recognized as files, you can do many things with them that you can do with ordinary files, as we will see later.</a:t>
            </a:r>
            <a:endParaRPr lang="en-US" dirty="0">
              <a:solidFill>
                <a:srgbClr val="3F3D41"/>
              </a:solidFill>
            </a:endParaRPr>
          </a:p>
          <a:p>
            <a:endParaRPr lang="en-US" dirty="0"/>
          </a:p>
        </p:txBody>
      </p:sp>
    </p:spTree>
    <p:extLst>
      <p:ext uri="{BB962C8B-B14F-4D97-AF65-F5344CB8AC3E}">
        <p14:creationId xmlns:p14="http://schemas.microsoft.com/office/powerpoint/2010/main" val="329010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0" y="5016731"/>
            <a:ext cx="9144000" cy="1019175"/>
            <a:chOff x="0" y="867295"/>
            <a:chExt cx="9144000" cy="1019175"/>
          </a:xfrm>
        </p:grpSpPr>
        <p:sp>
          <p:nvSpPr>
            <p:cNvPr id="24" name="Rectangle 23"/>
            <p:cNvSpPr/>
            <p:nvPr/>
          </p:nvSpPr>
          <p:spPr>
            <a:xfrm>
              <a:off x="0" y="867295"/>
              <a:ext cx="9144000" cy="1019175"/>
            </a:xfrm>
            <a:prstGeom prst="rect">
              <a:avLst/>
            </a:prstGeom>
            <a:solidFill>
              <a:schemeClr val="bg1">
                <a:lumMod val="8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5" name="Picture 3" descr="Lined-Box-Pale-Brown"/>
            <p:cNvPicPr>
              <a:picLocks noChangeAspect="1" noChangeArrowheads="1"/>
            </p:cNvPicPr>
            <p:nvPr/>
          </p:nvPicPr>
          <p:blipFill>
            <a:blip r:embed="rId2">
              <a:extLst>
                <a:ext uri="{28A0092B-C50C-407E-A947-70E740481C1C}">
                  <a14:useLocalDpi xmlns:a14="http://schemas.microsoft.com/office/drawing/2010/main" val="0"/>
                </a:ext>
              </a:extLst>
            </a:blip>
            <a:srcRect b="15749"/>
            <a:stretch>
              <a:fillRect/>
            </a:stretch>
          </p:blipFill>
          <p:spPr bwMode="auto">
            <a:xfrm>
              <a:off x="0" y="867295"/>
              <a:ext cx="9144000" cy="1019175"/>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26" name="Text Box 11"/>
          <p:cNvSpPr txBox="1">
            <a:spLocks noChangeArrowheads="1"/>
          </p:cNvSpPr>
          <p:nvPr/>
        </p:nvSpPr>
        <p:spPr bwMode="auto">
          <a:xfrm>
            <a:off x="1397000" y="5105400"/>
            <a:ext cx="71755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000" b="1" dirty="0" smtClean="0">
                <a:solidFill>
                  <a:srgbClr val="800000"/>
                </a:solidFill>
              </a:rPr>
              <a:t>Research &amp; Innovation Center </a:t>
            </a:r>
            <a:r>
              <a:rPr lang="en-US" sz="1600" b="0" dirty="0" smtClean="0">
                <a:solidFill>
                  <a:schemeClr val="tx1"/>
                </a:solidFill>
              </a:rPr>
              <a:t>will operate, when opened, as the proving grounds for next-generation technology infrastructure innovations and a catalyst for cutting-edge research and collaboration.</a:t>
            </a:r>
            <a:endParaRPr lang="en-US" sz="1600" b="0" dirty="0">
              <a:solidFill>
                <a:schemeClr val="tx1"/>
              </a:solidFill>
            </a:endParaRPr>
          </a:p>
        </p:txBody>
      </p:sp>
      <p:grpSp>
        <p:nvGrpSpPr>
          <p:cNvPr id="18" name="Group 17"/>
          <p:cNvGrpSpPr/>
          <p:nvPr/>
        </p:nvGrpSpPr>
        <p:grpSpPr>
          <a:xfrm>
            <a:off x="0" y="2941281"/>
            <a:ext cx="9144000" cy="1019175"/>
            <a:chOff x="0" y="867295"/>
            <a:chExt cx="9144000" cy="1019175"/>
          </a:xfrm>
        </p:grpSpPr>
        <p:sp>
          <p:nvSpPr>
            <p:cNvPr id="20" name="Rectangle 19"/>
            <p:cNvSpPr/>
            <p:nvPr/>
          </p:nvSpPr>
          <p:spPr>
            <a:xfrm>
              <a:off x="0" y="867295"/>
              <a:ext cx="9144000" cy="1019175"/>
            </a:xfrm>
            <a:prstGeom prst="rect">
              <a:avLst/>
            </a:prstGeom>
            <a:solidFill>
              <a:schemeClr val="bg1">
                <a:lumMod val="8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1" name="Picture 3" descr="Lined-Box-Pale-Brown"/>
            <p:cNvPicPr>
              <a:picLocks noChangeAspect="1" noChangeArrowheads="1"/>
            </p:cNvPicPr>
            <p:nvPr/>
          </p:nvPicPr>
          <p:blipFill>
            <a:blip r:embed="rId2">
              <a:extLst>
                <a:ext uri="{28A0092B-C50C-407E-A947-70E740481C1C}">
                  <a14:useLocalDpi xmlns:a14="http://schemas.microsoft.com/office/drawing/2010/main" val="0"/>
                </a:ext>
              </a:extLst>
            </a:blip>
            <a:srcRect b="15749"/>
            <a:stretch>
              <a:fillRect/>
            </a:stretch>
          </p:blipFill>
          <p:spPr bwMode="auto">
            <a:xfrm>
              <a:off x="0" y="867295"/>
              <a:ext cx="9144000" cy="1019175"/>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 name="Group 6"/>
          <p:cNvGrpSpPr/>
          <p:nvPr/>
        </p:nvGrpSpPr>
        <p:grpSpPr>
          <a:xfrm>
            <a:off x="0" y="867295"/>
            <a:ext cx="9144000" cy="1019175"/>
            <a:chOff x="0" y="867295"/>
            <a:chExt cx="9144000" cy="1019175"/>
          </a:xfrm>
        </p:grpSpPr>
        <p:sp>
          <p:nvSpPr>
            <p:cNvPr id="6" name="Rectangle 5"/>
            <p:cNvSpPr/>
            <p:nvPr/>
          </p:nvSpPr>
          <p:spPr>
            <a:xfrm>
              <a:off x="0" y="867295"/>
              <a:ext cx="9144000" cy="1019175"/>
            </a:xfrm>
            <a:prstGeom prst="rect">
              <a:avLst/>
            </a:prstGeom>
            <a:solidFill>
              <a:schemeClr val="bg1">
                <a:lumMod val="85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9" name="Picture 3" descr="Lined-Box-Pale-Brown"/>
            <p:cNvPicPr>
              <a:picLocks noChangeAspect="1" noChangeArrowheads="1"/>
            </p:cNvPicPr>
            <p:nvPr/>
          </p:nvPicPr>
          <p:blipFill>
            <a:blip r:embed="rId2">
              <a:extLst>
                <a:ext uri="{28A0092B-C50C-407E-A947-70E740481C1C}">
                  <a14:useLocalDpi xmlns:a14="http://schemas.microsoft.com/office/drawing/2010/main" val="0"/>
                </a:ext>
              </a:extLst>
            </a:blip>
            <a:srcRect b="15749"/>
            <a:stretch>
              <a:fillRect/>
            </a:stretch>
          </p:blipFill>
          <p:spPr bwMode="auto">
            <a:xfrm>
              <a:off x="0" y="867295"/>
              <a:ext cx="9144000" cy="1019175"/>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1769478" name="Rectangle 6"/>
          <p:cNvSpPr>
            <a:spLocks noGrp="1" noChangeArrowheads="1"/>
          </p:cNvSpPr>
          <p:nvPr>
            <p:ph type="title"/>
          </p:nvPr>
        </p:nvSpPr>
        <p:spPr>
          <a:xfrm>
            <a:off x="457200" y="192288"/>
            <a:ext cx="8229600" cy="655638"/>
          </a:xfrm>
        </p:spPr>
        <p:txBody>
          <a:bodyPr/>
          <a:lstStyle/>
          <a:p>
            <a:r>
              <a:rPr lang="en-US" dirty="0" smtClean="0"/>
              <a:t>The OH-TECH Consortium</a:t>
            </a:r>
            <a:endParaRPr lang="en-US" dirty="0"/>
          </a:p>
        </p:txBody>
      </p:sp>
      <p:sp>
        <p:nvSpPr>
          <p:cNvPr id="1769483" name="Text Box 11"/>
          <p:cNvSpPr txBox="1">
            <a:spLocks noChangeArrowheads="1"/>
          </p:cNvSpPr>
          <p:nvPr/>
        </p:nvSpPr>
        <p:spPr bwMode="auto">
          <a:xfrm>
            <a:off x="1397000" y="923925"/>
            <a:ext cx="71755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000" b="1" dirty="0" smtClean="0">
                <a:solidFill>
                  <a:srgbClr val="800000"/>
                </a:solidFill>
              </a:rPr>
              <a:t>Ohio Supercomputer Center</a:t>
            </a:r>
            <a:r>
              <a:rPr lang="en-US" sz="1600" b="0" dirty="0" smtClean="0">
                <a:solidFill>
                  <a:srgbClr val="800000"/>
                </a:solidFill>
              </a:rPr>
              <a:t> </a:t>
            </a:r>
            <a:r>
              <a:rPr lang="en-US" sz="1600" b="0" dirty="0" smtClean="0">
                <a:solidFill>
                  <a:schemeClr val="tx1"/>
                </a:solidFill>
              </a:rPr>
              <a:t>provides high performance computing, </a:t>
            </a:r>
            <a:r>
              <a:rPr lang="en-US" sz="1600" b="0" dirty="0">
                <a:solidFill>
                  <a:schemeClr val="tx1"/>
                </a:solidFill>
              </a:rPr>
              <a:t>software, </a:t>
            </a:r>
            <a:r>
              <a:rPr lang="en-US" sz="1600" b="0" dirty="0" smtClean="0">
                <a:solidFill>
                  <a:schemeClr val="tx1"/>
                </a:solidFill>
              </a:rPr>
              <a:t>storage </a:t>
            </a:r>
            <a:r>
              <a:rPr lang="en-US" sz="1600" b="0" dirty="0">
                <a:solidFill>
                  <a:schemeClr val="tx1"/>
                </a:solidFill>
              </a:rPr>
              <a:t>and support services </a:t>
            </a:r>
            <a:r>
              <a:rPr lang="en-US" sz="1600" b="0" dirty="0" smtClean="0">
                <a:solidFill>
                  <a:schemeClr val="tx1"/>
                </a:solidFill>
              </a:rPr>
              <a:t>for Ohio</a:t>
            </a:r>
            <a:r>
              <a:rPr lang="ja-JP" altLang="en-US" sz="1600" b="0" dirty="0" smtClean="0">
                <a:solidFill>
                  <a:schemeClr val="tx1"/>
                </a:solidFill>
              </a:rPr>
              <a:t>’</a:t>
            </a:r>
            <a:r>
              <a:rPr lang="en-US" sz="1600" b="0" dirty="0" smtClean="0">
                <a:solidFill>
                  <a:schemeClr val="tx1"/>
                </a:solidFill>
              </a:rPr>
              <a:t>s scientists, </a:t>
            </a:r>
            <a:r>
              <a:rPr lang="en-US" sz="1600" b="0" dirty="0">
                <a:solidFill>
                  <a:schemeClr val="tx1"/>
                </a:solidFill>
              </a:rPr>
              <a:t>faculty, </a:t>
            </a:r>
            <a:r>
              <a:rPr lang="en-US" sz="1600" b="0" dirty="0" smtClean="0">
                <a:solidFill>
                  <a:schemeClr val="tx1"/>
                </a:solidFill>
              </a:rPr>
              <a:t>students, businesses and their research partners.</a:t>
            </a:r>
            <a:endParaRPr lang="en-US" sz="1600" b="0" dirty="0">
              <a:solidFill>
                <a:schemeClr val="tx1"/>
              </a:solidFill>
            </a:endParaRPr>
          </a:p>
        </p:txBody>
      </p:sp>
      <p:sp>
        <p:nvSpPr>
          <p:cNvPr id="1769484" name="Text Box 12"/>
          <p:cNvSpPr txBox="1">
            <a:spLocks noChangeArrowheads="1"/>
          </p:cNvSpPr>
          <p:nvPr/>
        </p:nvSpPr>
        <p:spPr bwMode="auto">
          <a:xfrm>
            <a:off x="1397000" y="1981200"/>
            <a:ext cx="7381875"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000" b="1" dirty="0" err="1" smtClean="0">
                <a:solidFill>
                  <a:srgbClr val="800000"/>
                </a:solidFill>
              </a:rPr>
              <a:t>OARnet</a:t>
            </a:r>
            <a:r>
              <a:rPr lang="en-US" sz="1600" dirty="0">
                <a:solidFill>
                  <a:srgbClr val="800000"/>
                </a:solidFill>
              </a:rPr>
              <a:t> </a:t>
            </a:r>
            <a:r>
              <a:rPr lang="en-US" sz="1600" b="0" dirty="0" smtClean="0">
                <a:solidFill>
                  <a:schemeClr val="tx1"/>
                </a:solidFill>
              </a:rPr>
              <a:t>connects Ohio</a:t>
            </a:r>
            <a:r>
              <a:rPr lang="ja-JP" altLang="en-US" sz="1600" b="0" dirty="0" smtClean="0">
                <a:solidFill>
                  <a:schemeClr val="tx1"/>
                </a:solidFill>
              </a:rPr>
              <a:t>’</a:t>
            </a:r>
            <a:r>
              <a:rPr lang="en-US" sz="1600" b="0" dirty="0" smtClean="0">
                <a:solidFill>
                  <a:schemeClr val="tx1"/>
                </a:solidFill>
              </a:rPr>
              <a:t>s </a:t>
            </a:r>
            <a:r>
              <a:rPr lang="en-US" sz="1600" b="0" dirty="0">
                <a:solidFill>
                  <a:schemeClr val="tx1"/>
                </a:solidFill>
              </a:rPr>
              <a:t>universities, colleges, K-</a:t>
            </a:r>
            <a:r>
              <a:rPr lang="en-US" sz="1600" b="0" dirty="0" smtClean="0">
                <a:solidFill>
                  <a:schemeClr val="tx1"/>
                </a:solidFill>
              </a:rPr>
              <a:t>12, health care </a:t>
            </a:r>
            <a:r>
              <a:rPr lang="en-US" sz="1600" b="0" dirty="0">
                <a:solidFill>
                  <a:schemeClr val="tx1"/>
                </a:solidFill>
              </a:rPr>
              <a:t>and </a:t>
            </a:r>
            <a:r>
              <a:rPr lang="en-US" sz="1600" b="0" dirty="0" smtClean="0">
                <a:solidFill>
                  <a:schemeClr val="tx1"/>
                </a:solidFill>
              </a:rPr>
              <a:t>state and local governments to its </a:t>
            </a:r>
            <a:r>
              <a:rPr lang="en-US" sz="1600" b="0" dirty="0">
                <a:solidFill>
                  <a:schemeClr val="tx1"/>
                </a:solidFill>
              </a:rPr>
              <a:t>high-speed fiber optic network </a:t>
            </a:r>
            <a:r>
              <a:rPr lang="en-US" sz="1600" b="0" dirty="0" smtClean="0">
                <a:solidFill>
                  <a:schemeClr val="tx1"/>
                </a:solidFill>
              </a:rPr>
              <a:t>backbone. OARnet services include co-location, support desk, federated identity and virtualization.</a:t>
            </a:r>
            <a:endParaRPr lang="en-US" sz="1600" b="0" dirty="0">
              <a:solidFill>
                <a:schemeClr val="tx1"/>
              </a:solidFill>
            </a:endParaRPr>
          </a:p>
        </p:txBody>
      </p:sp>
      <p:pic>
        <p:nvPicPr>
          <p:cNvPr id="4" name="Picture 3" descr="OSC_Ic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925" y="990727"/>
            <a:ext cx="776634" cy="791862"/>
          </a:xfrm>
          <a:prstGeom prst="rect">
            <a:avLst/>
          </a:prstGeom>
        </p:spPr>
      </p:pic>
      <p:pic>
        <p:nvPicPr>
          <p:cNvPr id="5" name="Picture 4" descr="OARnet_Ic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925" y="2028853"/>
            <a:ext cx="776634" cy="791862"/>
          </a:xfrm>
          <a:prstGeom prst="rect">
            <a:avLst/>
          </a:prstGeom>
        </p:spPr>
      </p:pic>
      <p:pic>
        <p:nvPicPr>
          <p:cNvPr id="2" name="Picture 1" descr="OhioLINKIco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5925" y="3055043"/>
            <a:ext cx="776634" cy="791862"/>
          </a:xfrm>
          <a:prstGeom prst="rect">
            <a:avLst/>
          </a:prstGeom>
        </p:spPr>
      </p:pic>
      <p:pic>
        <p:nvPicPr>
          <p:cNvPr id="3" name="Picture 2" descr="Research_Innovation_Ico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5925" y="5105721"/>
            <a:ext cx="776634" cy="791862"/>
          </a:xfrm>
          <a:prstGeom prst="rect">
            <a:avLst/>
          </a:prstGeom>
        </p:spPr>
      </p:pic>
      <p:pic>
        <p:nvPicPr>
          <p:cNvPr id="8" name="Picture 7" descr="eStudentServicesIcon.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5925" y="4102869"/>
            <a:ext cx="776634" cy="791862"/>
          </a:xfrm>
          <a:prstGeom prst="rect">
            <a:avLst/>
          </a:prstGeom>
        </p:spPr>
      </p:pic>
      <p:sp>
        <p:nvSpPr>
          <p:cNvPr id="22" name="Text Box 11"/>
          <p:cNvSpPr txBox="1">
            <a:spLocks noChangeArrowheads="1"/>
          </p:cNvSpPr>
          <p:nvPr/>
        </p:nvSpPr>
        <p:spPr bwMode="auto">
          <a:xfrm>
            <a:off x="1397000" y="2993648"/>
            <a:ext cx="71755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000" b="1" dirty="0" smtClean="0">
                <a:solidFill>
                  <a:srgbClr val="800000"/>
                </a:solidFill>
              </a:rPr>
              <a:t>OhioLINK </a:t>
            </a:r>
            <a:r>
              <a:rPr lang="en-US" sz="1600" b="0" dirty="0" smtClean="0">
                <a:solidFill>
                  <a:schemeClr val="tx1"/>
                </a:solidFill>
              </a:rPr>
              <a:t>serves nearly 600,000 higher education students and faculty by providing a statewide </a:t>
            </a:r>
            <a:r>
              <a:rPr lang="en-US" sz="1600" b="0" dirty="0">
                <a:solidFill>
                  <a:schemeClr val="tx1"/>
                </a:solidFill>
              </a:rPr>
              <a:t>system for </a:t>
            </a:r>
            <a:r>
              <a:rPr lang="en-US" sz="1600" b="0" dirty="0" smtClean="0">
                <a:solidFill>
                  <a:schemeClr val="tx1"/>
                </a:solidFill>
              </a:rPr>
              <a:t>sharing </a:t>
            </a:r>
            <a:r>
              <a:rPr lang="en-US" sz="1600" b="0" dirty="0">
                <a:solidFill>
                  <a:schemeClr val="tx1"/>
                </a:solidFill>
              </a:rPr>
              <a:t>50 million books and library </a:t>
            </a:r>
            <a:r>
              <a:rPr lang="en-US" sz="1600" b="0" dirty="0" smtClean="0">
                <a:solidFill>
                  <a:schemeClr val="tx1"/>
                </a:solidFill>
              </a:rPr>
              <a:t>materials, while aggregating costs among its 90 member institutions. </a:t>
            </a:r>
            <a:endParaRPr lang="en-US" sz="1600" b="0" dirty="0">
              <a:solidFill>
                <a:schemeClr val="tx1"/>
              </a:solidFill>
            </a:endParaRPr>
          </a:p>
        </p:txBody>
      </p:sp>
      <p:sp>
        <p:nvSpPr>
          <p:cNvPr id="27" name="Text Box 11"/>
          <p:cNvSpPr txBox="1">
            <a:spLocks noChangeArrowheads="1"/>
          </p:cNvSpPr>
          <p:nvPr/>
        </p:nvSpPr>
        <p:spPr bwMode="auto">
          <a:xfrm>
            <a:off x="1397000" y="4060448"/>
            <a:ext cx="7175500" cy="892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000" b="1" dirty="0" err="1" smtClean="0">
                <a:solidFill>
                  <a:srgbClr val="800000"/>
                </a:solidFill>
              </a:rPr>
              <a:t>eStudent</a:t>
            </a:r>
            <a:r>
              <a:rPr lang="en-US" sz="2000" b="1" dirty="0" smtClean="0">
                <a:solidFill>
                  <a:srgbClr val="800000"/>
                </a:solidFill>
              </a:rPr>
              <a:t> Services </a:t>
            </a:r>
            <a:r>
              <a:rPr lang="en-US" sz="1600" b="0" dirty="0" smtClean="0">
                <a:solidFill>
                  <a:schemeClr val="tx1"/>
                </a:solidFill>
              </a:rPr>
              <a:t>provides </a:t>
            </a:r>
            <a:r>
              <a:rPr lang="en-US" sz="1600" b="0" dirty="0">
                <a:solidFill>
                  <a:schemeClr val="tx1"/>
                </a:solidFill>
              </a:rPr>
              <a:t>students </a:t>
            </a:r>
            <a:r>
              <a:rPr lang="en-US" sz="1600" b="0" dirty="0" smtClean="0">
                <a:solidFill>
                  <a:schemeClr val="tx1"/>
                </a:solidFill>
              </a:rPr>
              <a:t>increased </a:t>
            </a:r>
            <a:r>
              <a:rPr lang="en-US" sz="1600" b="0" dirty="0">
                <a:solidFill>
                  <a:schemeClr val="tx1"/>
                </a:solidFill>
              </a:rPr>
              <a:t>access to higher education </a:t>
            </a:r>
            <a:r>
              <a:rPr lang="en-US" sz="1600" b="0" dirty="0" smtClean="0">
                <a:solidFill>
                  <a:schemeClr val="tx1"/>
                </a:solidFill>
              </a:rPr>
              <a:t>through e</a:t>
            </a:r>
            <a:r>
              <a:rPr lang="en-US" sz="1600" b="0" dirty="0">
                <a:solidFill>
                  <a:schemeClr val="tx1"/>
                </a:solidFill>
              </a:rPr>
              <a:t>-learning and technology-enhanced </a:t>
            </a:r>
            <a:r>
              <a:rPr lang="en-US" sz="1600" b="0" dirty="0" smtClean="0">
                <a:solidFill>
                  <a:schemeClr val="tx1"/>
                </a:solidFill>
              </a:rPr>
              <a:t>educational opportunities, including virtual tutoring.</a:t>
            </a:r>
            <a:endParaRPr lang="en-US" sz="1600" b="0" dirty="0">
              <a:solidFill>
                <a:schemeClr val="tx1"/>
              </a:solidFill>
            </a:endParaRPr>
          </a:p>
        </p:txBody>
      </p:sp>
    </p:spTree>
    <p:extLst>
      <p:ext uri="{BB962C8B-B14F-4D97-AF65-F5344CB8AC3E}">
        <p14:creationId xmlns:p14="http://schemas.microsoft.com/office/powerpoint/2010/main" val="236646221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Typical Linux Directory Structure</a:t>
            </a:r>
            <a:endParaRPr lang="en-US" dirty="0"/>
          </a:p>
        </p:txBody>
      </p:sp>
      <p:pic>
        <p:nvPicPr>
          <p:cNvPr id="4" name="Content Placeholder 3" descr="directory-structure.jpg"/>
          <p:cNvPicPr>
            <a:picLocks noGrp="1" noChangeAspect="1"/>
          </p:cNvPicPr>
          <p:nvPr>
            <p:ph idx="1"/>
          </p:nvPr>
        </p:nvPicPr>
        <p:blipFill>
          <a:blip r:embed="rId3">
            <a:extLst>
              <a:ext uri="{28A0092B-C50C-407E-A947-70E740481C1C}">
                <a14:useLocalDpi xmlns:a14="http://schemas.microsoft.com/office/drawing/2010/main" val="0"/>
              </a:ext>
            </a:extLst>
          </a:blip>
          <a:srcRect l="-23286" r="-23286"/>
          <a:stretch>
            <a:fillRect/>
          </a:stretch>
        </p:blipFill>
        <p:spPr>
          <a:xfrm>
            <a:off x="457200" y="1600200"/>
            <a:ext cx="8186710" cy="3886199"/>
          </a:xfrm>
        </p:spPr>
      </p:pic>
    </p:spTree>
    <p:extLst>
      <p:ext uri="{BB962C8B-B14F-4D97-AF65-F5344CB8AC3E}">
        <p14:creationId xmlns:p14="http://schemas.microsoft.com/office/powerpoint/2010/main" val="30818180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Where Am I?</a:t>
            </a:r>
            <a:endParaRPr lang="en-US" dirty="0"/>
          </a:p>
        </p:txBody>
      </p:sp>
      <p:sp>
        <p:nvSpPr>
          <p:cNvPr id="3" name="Content Placeholder 2"/>
          <p:cNvSpPr>
            <a:spLocks noGrp="1"/>
          </p:cNvSpPr>
          <p:nvPr>
            <p:ph idx="1"/>
          </p:nvPr>
        </p:nvSpPr>
        <p:spPr/>
        <p:txBody>
          <a:bodyPr/>
          <a:lstStyle/>
          <a:p>
            <a:r>
              <a:rPr lang="en-US" dirty="0" smtClean="0"/>
              <a:t>One of the most important things to know at all times while operating on a Linux system</a:t>
            </a:r>
          </a:p>
          <a:p>
            <a:r>
              <a:rPr lang="en-US" dirty="0" smtClean="0"/>
              <a:t>Easier to know intuitively on a desktop OS</a:t>
            </a:r>
          </a:p>
          <a:p>
            <a:r>
              <a:rPr lang="en-US" dirty="0" smtClean="0"/>
              <a:t>Linux users must “visualize” the directory hierarchy for themselves</a:t>
            </a:r>
          </a:p>
          <a:p>
            <a:r>
              <a:rPr lang="en-US" dirty="0" smtClean="0"/>
              <a:t>To find out your current “location” in Linux, use the “</a:t>
            </a:r>
            <a:r>
              <a:rPr lang="en-US" dirty="0" err="1" smtClean="0"/>
              <a:t>pwd</a:t>
            </a:r>
            <a:r>
              <a:rPr lang="en-US" dirty="0" smtClean="0"/>
              <a:t>” command</a:t>
            </a:r>
          </a:p>
          <a:p>
            <a:r>
              <a:rPr lang="en-US" dirty="0" smtClean="0"/>
              <a:t>Practice:  type “</a:t>
            </a:r>
            <a:r>
              <a:rPr lang="en-US" dirty="0" err="1" smtClean="0"/>
              <a:t>pwd</a:t>
            </a:r>
            <a:r>
              <a:rPr lang="en-US" dirty="0" smtClean="0"/>
              <a:t>” at the prompt</a:t>
            </a:r>
          </a:p>
        </p:txBody>
      </p:sp>
    </p:spTree>
    <p:extLst>
      <p:ext uri="{BB962C8B-B14F-4D97-AF65-F5344CB8AC3E}">
        <p14:creationId xmlns:p14="http://schemas.microsoft.com/office/powerpoint/2010/main" val="3481943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Getting Around the System</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Courier New" charset="0"/>
              <a:buChar char="•"/>
            </a:pPr>
            <a:r>
              <a:rPr lang="en-US" dirty="0" smtClean="0">
                <a:solidFill>
                  <a:srgbClr val="3F3D41"/>
                </a:solidFill>
              </a:rPr>
              <a:t>Abbreviations for nearby directories</a:t>
            </a:r>
          </a:p>
          <a:p>
            <a:pPr>
              <a:lnSpc>
                <a:spcPct val="90000"/>
              </a:lnSpc>
              <a:spcBef>
                <a:spcPts val="1750"/>
              </a:spcBef>
              <a:buClr>
                <a:srgbClr val="3F3D41"/>
              </a:buClr>
              <a:buFont typeface="Courier New" charset="0"/>
              <a:buChar char="•"/>
            </a:pPr>
            <a:r>
              <a:rPr lang="en-US" dirty="0" smtClean="0">
                <a:solidFill>
                  <a:srgbClr val="3F3D41"/>
                </a:solidFill>
                <a:latin typeface="Courier New" charset="0"/>
              </a:rPr>
              <a:t>.</a:t>
            </a:r>
            <a:r>
              <a:rPr lang="en-US" dirty="0" smtClean="0">
                <a:solidFill>
                  <a:srgbClr val="3F3D41"/>
                </a:solidFill>
              </a:rPr>
              <a:t> </a:t>
            </a:r>
            <a:r>
              <a:rPr lang="en-US" dirty="0">
                <a:solidFill>
                  <a:srgbClr val="3F3D41"/>
                </a:solidFill>
              </a:rPr>
              <a:t>(dot)</a:t>
            </a:r>
          </a:p>
          <a:p>
            <a:pPr lvl="1">
              <a:lnSpc>
                <a:spcPct val="90000"/>
              </a:lnSpc>
              <a:spcBef>
                <a:spcPts val="600"/>
              </a:spcBef>
              <a:buClr>
                <a:srgbClr val="3F3D41"/>
              </a:buClr>
              <a:buFont typeface="Arial" charset="0"/>
              <a:buChar char="–"/>
            </a:pPr>
            <a:r>
              <a:rPr lang="en-US" dirty="0">
                <a:solidFill>
                  <a:srgbClr val="3F3D41"/>
                </a:solidFill>
              </a:rPr>
              <a:t>Current working directory</a:t>
            </a:r>
          </a:p>
          <a:p>
            <a:pPr lvl="1">
              <a:lnSpc>
                <a:spcPct val="90000"/>
              </a:lnSpc>
              <a:spcBef>
                <a:spcPts val="600"/>
              </a:spcBef>
              <a:buClr>
                <a:srgbClr val="3F3D41"/>
              </a:buClr>
              <a:buFont typeface="Arial" charset="0"/>
              <a:buChar char="–"/>
            </a:pPr>
            <a:r>
              <a:rPr lang="en-US" dirty="0">
                <a:solidFill>
                  <a:srgbClr val="3F3D41"/>
                </a:solidFill>
              </a:rPr>
              <a:t>Note: dot in LINUX overall has several uses</a:t>
            </a:r>
          </a:p>
          <a:p>
            <a:pPr>
              <a:lnSpc>
                <a:spcPct val="90000"/>
              </a:lnSpc>
              <a:spcBef>
                <a:spcPts val="1750"/>
              </a:spcBef>
              <a:buClr>
                <a:srgbClr val="3F3D41"/>
              </a:buClr>
              <a:buFont typeface="Courier New" charset="0"/>
              <a:buChar char="•"/>
            </a:pPr>
            <a:r>
              <a:rPr lang="en-US" dirty="0">
                <a:solidFill>
                  <a:srgbClr val="3F3D41"/>
                </a:solidFill>
                <a:latin typeface="Courier New" charset="0"/>
              </a:rPr>
              <a:t>..</a:t>
            </a:r>
            <a:r>
              <a:rPr lang="en-US" dirty="0">
                <a:solidFill>
                  <a:srgbClr val="3F3D41"/>
                </a:solidFill>
              </a:rPr>
              <a:t> (two dots)</a:t>
            </a:r>
          </a:p>
          <a:p>
            <a:pPr lvl="1">
              <a:lnSpc>
                <a:spcPct val="90000"/>
              </a:lnSpc>
              <a:spcBef>
                <a:spcPts val="600"/>
              </a:spcBef>
              <a:buClr>
                <a:srgbClr val="3F3D41"/>
              </a:buClr>
              <a:buFont typeface="Arial" charset="0"/>
              <a:buChar char="–"/>
            </a:pPr>
            <a:r>
              <a:rPr lang="en-US" dirty="0">
                <a:solidFill>
                  <a:srgbClr val="3F3D41"/>
                </a:solidFill>
              </a:rPr>
              <a:t>Directory above the one in which you are working (parent directory)</a:t>
            </a:r>
          </a:p>
          <a:p>
            <a:pPr>
              <a:lnSpc>
                <a:spcPct val="90000"/>
              </a:lnSpc>
              <a:spcBef>
                <a:spcPts val="1750"/>
              </a:spcBef>
              <a:buClr>
                <a:srgbClr val="3F3D41"/>
              </a:buClr>
              <a:buFont typeface="Courier New" charset="0"/>
              <a:buChar char="•"/>
            </a:pPr>
            <a:r>
              <a:rPr lang="en-US" dirty="0">
                <a:solidFill>
                  <a:srgbClr val="3F3D41"/>
                </a:solidFill>
                <a:latin typeface="Courier New" charset="0"/>
              </a:rPr>
              <a:t>~</a:t>
            </a:r>
            <a:r>
              <a:rPr lang="en-US" dirty="0">
                <a:solidFill>
                  <a:srgbClr val="3F3D41"/>
                </a:solidFill>
              </a:rPr>
              <a:t> (tilde)</a:t>
            </a:r>
          </a:p>
          <a:p>
            <a:pPr lvl="1">
              <a:lnSpc>
                <a:spcPct val="90000"/>
              </a:lnSpc>
              <a:spcBef>
                <a:spcPts val="600"/>
              </a:spcBef>
              <a:buClr>
                <a:srgbClr val="3F3D41"/>
              </a:buClr>
              <a:buFont typeface="Arial" charset="0"/>
              <a:buChar char="–"/>
            </a:pPr>
            <a:r>
              <a:rPr lang="en-US" dirty="0">
                <a:solidFill>
                  <a:srgbClr val="3F3D41"/>
                </a:solidFill>
              </a:rPr>
              <a:t>Home directory</a:t>
            </a:r>
          </a:p>
        </p:txBody>
      </p:sp>
    </p:spTree>
    <p:extLst>
      <p:ext uri="{BB962C8B-B14F-4D97-AF65-F5344CB8AC3E}">
        <p14:creationId xmlns:p14="http://schemas.microsoft.com/office/powerpoint/2010/main" val="6116290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Getting Around the System</a:t>
            </a:r>
            <a:endParaRPr lang="en-US" dirty="0"/>
          </a:p>
        </p:txBody>
      </p:sp>
      <p:sp>
        <p:nvSpPr>
          <p:cNvPr id="3" name="Content Placeholder 2"/>
          <p:cNvSpPr>
            <a:spLocks noGrp="1"/>
          </p:cNvSpPr>
          <p:nvPr>
            <p:ph idx="1"/>
          </p:nvPr>
        </p:nvSpPr>
        <p:spPr/>
        <p:txBody>
          <a:bodyPr/>
          <a:lstStyle/>
          <a:p>
            <a:r>
              <a:rPr lang="en-US" dirty="0" smtClean="0"/>
              <a:t>Use the “cd” command to move from one directory to another</a:t>
            </a:r>
          </a:p>
          <a:p>
            <a:r>
              <a:rPr lang="en-US" dirty="0" smtClean="0"/>
              <a:t>Options for using “cd”:</a:t>
            </a:r>
          </a:p>
          <a:p>
            <a:pPr lvl="1"/>
            <a:r>
              <a:rPr lang="en-US" dirty="0"/>
              <a:t>c</a:t>
            </a:r>
            <a:r>
              <a:rPr lang="en-US" dirty="0" smtClean="0"/>
              <a:t>d</a:t>
            </a:r>
          </a:p>
          <a:p>
            <a:pPr lvl="1"/>
            <a:r>
              <a:rPr lang="en-US" dirty="0"/>
              <a:t>c</a:t>
            </a:r>
            <a:r>
              <a:rPr lang="en-US" dirty="0" smtClean="0"/>
              <a:t>d $HOME</a:t>
            </a:r>
          </a:p>
          <a:p>
            <a:pPr lvl="1"/>
            <a:r>
              <a:rPr lang="en-US" dirty="0"/>
              <a:t>c</a:t>
            </a:r>
            <a:r>
              <a:rPr lang="en-US" dirty="0" smtClean="0"/>
              <a:t>d ~</a:t>
            </a:r>
          </a:p>
          <a:p>
            <a:pPr lvl="1"/>
            <a:r>
              <a:rPr lang="en-US" dirty="0" smtClean="0"/>
              <a:t>cd /absolute/path</a:t>
            </a:r>
          </a:p>
          <a:p>
            <a:pPr lvl="1"/>
            <a:r>
              <a:rPr lang="en-US" dirty="0" smtClean="0"/>
              <a:t>cd path/relative/to/current/location</a:t>
            </a:r>
          </a:p>
          <a:p>
            <a:pPr lvl="1"/>
            <a:r>
              <a:rPr lang="en-US" dirty="0"/>
              <a:t>c</a:t>
            </a:r>
            <a:r>
              <a:rPr lang="en-US" dirty="0" smtClean="0"/>
              <a:t>d ..</a:t>
            </a:r>
          </a:p>
        </p:txBody>
      </p:sp>
    </p:spTree>
    <p:extLst>
      <p:ext uri="{BB962C8B-B14F-4D97-AF65-F5344CB8AC3E}">
        <p14:creationId xmlns:p14="http://schemas.microsoft.com/office/powerpoint/2010/main" val="512492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Getting Around the System</a:t>
            </a:r>
            <a:endParaRPr lang="en-US" dirty="0"/>
          </a:p>
        </p:txBody>
      </p:sp>
      <p:sp>
        <p:nvSpPr>
          <p:cNvPr id="3" name="Content Placeholder 2"/>
          <p:cNvSpPr>
            <a:spLocks noGrp="1"/>
          </p:cNvSpPr>
          <p:nvPr>
            <p:ph idx="1"/>
          </p:nvPr>
        </p:nvSpPr>
        <p:spPr/>
        <p:txBody>
          <a:bodyPr/>
          <a:lstStyle/>
          <a:p>
            <a:r>
              <a:rPr lang="en-US" dirty="0" smtClean="0"/>
              <a:t>Use the “</a:t>
            </a:r>
            <a:r>
              <a:rPr lang="en-US" dirty="0" err="1" smtClean="0"/>
              <a:t>ls</a:t>
            </a:r>
            <a:r>
              <a:rPr lang="en-US" dirty="0" smtClean="0"/>
              <a:t>” command and its variations to see the contents of your current location</a:t>
            </a:r>
          </a:p>
          <a:p>
            <a:r>
              <a:rPr lang="en-US" dirty="0" smtClean="0"/>
              <a:t>At OSC: directories should appear in blue, linked files in teal, executable files in green and simple text (non-executable) files in white</a:t>
            </a:r>
          </a:p>
        </p:txBody>
      </p:sp>
    </p:spTree>
    <p:extLst>
      <p:ext uri="{BB962C8B-B14F-4D97-AF65-F5344CB8AC3E}">
        <p14:creationId xmlns:p14="http://schemas.microsoft.com/office/powerpoint/2010/main" val="520961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Exercise 3</a:t>
            </a:r>
            <a:endParaRPr lang="en-US" dirty="0"/>
          </a:p>
        </p:txBody>
      </p:sp>
      <p:sp>
        <p:nvSpPr>
          <p:cNvPr id="3" name="Content Placeholder 2"/>
          <p:cNvSpPr>
            <a:spLocks noGrp="1"/>
          </p:cNvSpPr>
          <p:nvPr>
            <p:ph idx="1"/>
          </p:nvPr>
        </p:nvSpPr>
        <p:spPr/>
        <p:txBody>
          <a:bodyPr/>
          <a:lstStyle/>
          <a:p>
            <a:r>
              <a:rPr lang="en-US" dirty="0" smtClean="0"/>
              <a:t>Use the “cd” command to move around the system</a:t>
            </a:r>
          </a:p>
          <a:p>
            <a:pPr lvl="1"/>
            <a:r>
              <a:rPr lang="en-US" dirty="0" smtClean="0"/>
              <a:t>Try “cd ..” from the top level of your home directory</a:t>
            </a:r>
          </a:p>
          <a:p>
            <a:pPr lvl="1"/>
            <a:r>
              <a:rPr lang="en-US" dirty="0" smtClean="0"/>
              <a:t>Then type “</a:t>
            </a:r>
            <a:r>
              <a:rPr lang="en-US" dirty="0" err="1" smtClean="0"/>
              <a:t>ls</a:t>
            </a:r>
            <a:r>
              <a:rPr lang="en-US" dirty="0" smtClean="0"/>
              <a:t>”.  You should see the all of the home directories of users on your fileserver.</a:t>
            </a:r>
          </a:p>
          <a:p>
            <a:pPr lvl="1"/>
            <a:r>
              <a:rPr lang="en-US" dirty="0" smtClean="0"/>
              <a:t>Try “cd /”</a:t>
            </a:r>
          </a:p>
          <a:p>
            <a:pPr lvl="1"/>
            <a:r>
              <a:rPr lang="en-US" dirty="0" smtClean="0"/>
              <a:t>Then type “</a:t>
            </a:r>
            <a:r>
              <a:rPr lang="en-US" dirty="0" err="1" smtClean="0"/>
              <a:t>ls</a:t>
            </a:r>
            <a:r>
              <a:rPr lang="en-US" dirty="0" smtClean="0"/>
              <a:t>”.  You should see all of the directories that exist at the top-level of the entire system.</a:t>
            </a:r>
          </a:p>
          <a:p>
            <a:pPr lvl="1"/>
            <a:r>
              <a:rPr lang="en-US" dirty="0" smtClean="0"/>
              <a:t>Type “cd” to return to your home directory.</a:t>
            </a:r>
          </a:p>
        </p:txBody>
      </p:sp>
    </p:spTree>
    <p:extLst>
      <p:ext uri="{BB962C8B-B14F-4D97-AF65-F5344CB8AC3E}">
        <p14:creationId xmlns:p14="http://schemas.microsoft.com/office/powerpoint/2010/main" val="1339983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Naming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sz="2800" dirty="0">
                <a:solidFill>
                  <a:srgbClr val="3F3D41"/>
                </a:solidFill>
              </a:rPr>
              <a:t>Avoid spaces; separate words with dots or underscores</a:t>
            </a:r>
          </a:p>
          <a:p>
            <a:pPr lvl="1">
              <a:lnSpc>
                <a:spcPct val="90000"/>
              </a:lnSpc>
              <a:spcBef>
                <a:spcPts val="600"/>
              </a:spcBef>
              <a:buClr>
                <a:srgbClr val="3F3D41"/>
              </a:buClr>
              <a:buFont typeface="Courier New" charset="0"/>
              <a:buChar char="–"/>
            </a:pPr>
            <a:r>
              <a:rPr lang="en-US" i="1" dirty="0" err="1">
                <a:solidFill>
                  <a:srgbClr val="3F3D41"/>
                </a:solidFill>
                <a:latin typeface="Courier New" charset="0"/>
              </a:rPr>
              <a:t>my.file</a:t>
            </a:r>
            <a:endParaRPr lang="en-US" i="1" dirty="0">
              <a:solidFill>
                <a:srgbClr val="3F3D41"/>
              </a:solidFill>
              <a:latin typeface="Courier New" charset="0"/>
            </a:endParaRPr>
          </a:p>
          <a:p>
            <a:pPr>
              <a:lnSpc>
                <a:spcPct val="90000"/>
              </a:lnSpc>
              <a:spcBef>
                <a:spcPts val="1750"/>
              </a:spcBef>
              <a:buClr>
                <a:srgbClr val="3F3D41"/>
              </a:buClr>
              <a:buFont typeface="Arial" charset="0"/>
              <a:buChar char="•"/>
            </a:pPr>
            <a:r>
              <a:rPr lang="en-US" sz="2800" dirty="0" smtClean="0">
                <a:solidFill>
                  <a:srgbClr val="3F3D41"/>
                </a:solidFill>
              </a:rPr>
              <a:t>Avoid using special </a:t>
            </a:r>
            <a:r>
              <a:rPr lang="en-US" sz="2800" dirty="0">
                <a:solidFill>
                  <a:srgbClr val="3F3D41"/>
                </a:solidFill>
              </a:rPr>
              <a:t>characters</a:t>
            </a:r>
          </a:p>
          <a:p>
            <a:pPr lvl="1">
              <a:lnSpc>
                <a:spcPct val="90000"/>
              </a:lnSpc>
              <a:spcBef>
                <a:spcPts val="600"/>
              </a:spcBef>
              <a:buClr>
                <a:srgbClr val="3F3D41"/>
              </a:buClr>
              <a:buFont typeface="Courier New" charset="0"/>
              <a:buChar char="–"/>
            </a:pPr>
            <a:r>
              <a:rPr lang="en-US" dirty="0">
                <a:solidFill>
                  <a:srgbClr val="3F3D41"/>
                </a:solidFill>
                <a:latin typeface="Courier New" charset="0"/>
              </a:rPr>
              <a:t>/ \ ‘ “ ; - ? [ ] ( ) ~ ! $ { } &lt; &gt;</a:t>
            </a:r>
          </a:p>
          <a:p>
            <a:pPr>
              <a:lnSpc>
                <a:spcPct val="90000"/>
              </a:lnSpc>
              <a:spcBef>
                <a:spcPts val="1750"/>
              </a:spcBef>
              <a:buClr>
                <a:srgbClr val="3F3D41"/>
              </a:buClr>
              <a:buFont typeface="Arial" charset="0"/>
              <a:buChar char="•"/>
            </a:pPr>
            <a:r>
              <a:rPr lang="en-US" sz="2800" dirty="0">
                <a:solidFill>
                  <a:srgbClr val="3F3D41"/>
                </a:solidFill>
              </a:rPr>
              <a:t>Make names </a:t>
            </a:r>
            <a:r>
              <a:rPr lang="en-US" sz="2800" dirty="0" smtClean="0">
                <a:solidFill>
                  <a:srgbClr val="3F3D41"/>
                </a:solidFill>
              </a:rPr>
              <a:t>descriptive</a:t>
            </a:r>
          </a:p>
          <a:p>
            <a:pPr marL="0" indent="0">
              <a:buNone/>
            </a:pPr>
            <a:endParaRPr lang="en-US" dirty="0"/>
          </a:p>
        </p:txBody>
      </p:sp>
    </p:spTree>
    <p:extLst>
      <p:ext uri="{BB962C8B-B14F-4D97-AF65-F5344CB8AC3E}">
        <p14:creationId xmlns:p14="http://schemas.microsoft.com/office/powerpoint/2010/main" val="28118106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a:solidFill>
                  <a:srgbClr val="3F3D41"/>
                </a:solidFill>
              </a:rPr>
              <a:t>Create new directories using “</a:t>
            </a:r>
            <a:r>
              <a:rPr lang="en-US" dirty="0" err="1">
                <a:solidFill>
                  <a:srgbClr val="3F3D41"/>
                </a:solidFill>
              </a:rPr>
              <a:t>mkdir</a:t>
            </a:r>
            <a:r>
              <a:rPr lang="en-US" dirty="0">
                <a:solidFill>
                  <a:srgbClr val="3F3D41"/>
                </a:solidFill>
              </a:rPr>
              <a:t>” command</a:t>
            </a:r>
          </a:p>
          <a:p>
            <a:pPr lvl="1">
              <a:lnSpc>
                <a:spcPct val="90000"/>
              </a:lnSpc>
              <a:spcBef>
                <a:spcPts val="1750"/>
              </a:spcBef>
              <a:buClr>
                <a:srgbClr val="3F3D41"/>
              </a:buClr>
              <a:buFont typeface="Arial" charset="0"/>
              <a:buChar char="•"/>
            </a:pPr>
            <a:r>
              <a:rPr lang="en-US" dirty="0" smtClean="0">
                <a:solidFill>
                  <a:srgbClr val="3F3D41"/>
                </a:solidFill>
              </a:rPr>
              <a:t>Example: </a:t>
            </a:r>
            <a:r>
              <a:rPr lang="en-US" dirty="0" err="1" smtClean="0">
                <a:solidFill>
                  <a:srgbClr val="3F3D41"/>
                </a:solidFill>
              </a:rPr>
              <a:t>mkdir</a:t>
            </a:r>
            <a:r>
              <a:rPr lang="en-US" dirty="0" smtClean="0">
                <a:solidFill>
                  <a:srgbClr val="3F3D41"/>
                </a:solidFill>
              </a:rPr>
              <a:t> </a:t>
            </a:r>
            <a:r>
              <a:rPr lang="en-US" dirty="0" err="1" smtClean="0">
                <a:solidFill>
                  <a:srgbClr val="3F3D41"/>
                </a:solidFill>
              </a:rPr>
              <a:t>new_dir</a:t>
            </a:r>
            <a:endParaRPr lang="en-US" dirty="0">
              <a:solidFill>
                <a:srgbClr val="3F3D41"/>
              </a:solidFill>
            </a:endParaRPr>
          </a:p>
          <a:p>
            <a:pPr lvl="1">
              <a:lnSpc>
                <a:spcPct val="90000"/>
              </a:lnSpc>
              <a:spcBef>
                <a:spcPts val="1750"/>
              </a:spcBef>
              <a:buClr>
                <a:srgbClr val="3F3D41"/>
              </a:buClr>
              <a:buFont typeface="Arial" charset="0"/>
              <a:buChar char="•"/>
            </a:pPr>
            <a:r>
              <a:rPr lang="en-US" dirty="0" smtClean="0">
                <a:solidFill>
                  <a:srgbClr val="3F3D41"/>
                </a:solidFill>
              </a:rPr>
              <a:t>Example: </a:t>
            </a:r>
            <a:r>
              <a:rPr lang="en-US" dirty="0" err="1" smtClean="0">
                <a:solidFill>
                  <a:srgbClr val="3F3D41"/>
                </a:solidFill>
              </a:rPr>
              <a:t>mkdir</a:t>
            </a:r>
            <a:r>
              <a:rPr lang="en-US" dirty="0" smtClean="0">
                <a:solidFill>
                  <a:srgbClr val="3F3D41"/>
                </a:solidFill>
              </a:rPr>
              <a:t> </a:t>
            </a:r>
            <a:r>
              <a:rPr lang="en-US" dirty="0">
                <a:solidFill>
                  <a:srgbClr val="3F3D41"/>
                </a:solidFill>
              </a:rPr>
              <a:t>–p </a:t>
            </a:r>
            <a:r>
              <a:rPr lang="en-US" dirty="0" err="1" smtClean="0">
                <a:solidFill>
                  <a:srgbClr val="3F3D41"/>
                </a:solidFill>
              </a:rPr>
              <a:t>parent_dir</a:t>
            </a:r>
            <a:r>
              <a:rPr lang="en-US" dirty="0" smtClean="0">
                <a:solidFill>
                  <a:srgbClr val="3F3D41"/>
                </a:solidFill>
              </a:rPr>
              <a:t>/</a:t>
            </a:r>
            <a:r>
              <a:rPr lang="en-US" dirty="0" err="1" smtClean="0">
                <a:solidFill>
                  <a:srgbClr val="3F3D41"/>
                </a:solidFill>
              </a:rPr>
              <a:t>child_dir</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Create new files using text editors, output </a:t>
            </a:r>
            <a:r>
              <a:rPr lang="en-US" dirty="0" smtClean="0">
                <a:solidFill>
                  <a:srgbClr val="3F3D41"/>
                </a:solidFill>
              </a:rPr>
              <a:t>redirection, or the “touch” command</a:t>
            </a:r>
          </a:p>
          <a:p>
            <a:pPr lvl="1">
              <a:lnSpc>
                <a:spcPct val="90000"/>
              </a:lnSpc>
              <a:spcBef>
                <a:spcPts val="1750"/>
              </a:spcBef>
              <a:buClr>
                <a:srgbClr val="3F3D41"/>
              </a:buClr>
              <a:buFont typeface="Arial" charset="0"/>
              <a:buChar char="•"/>
            </a:pPr>
            <a:r>
              <a:rPr lang="en-US" dirty="0" smtClean="0">
                <a:solidFill>
                  <a:srgbClr val="3F3D41"/>
                </a:solidFill>
              </a:rPr>
              <a:t>Example: </a:t>
            </a:r>
            <a:r>
              <a:rPr lang="en-US" dirty="0" err="1" smtClean="0">
                <a:solidFill>
                  <a:srgbClr val="3F3D41"/>
                </a:solidFill>
              </a:rPr>
              <a:t>emacs</a:t>
            </a:r>
            <a:r>
              <a:rPr lang="en-US" dirty="0" smtClean="0">
                <a:solidFill>
                  <a:srgbClr val="3F3D41"/>
                </a:solidFill>
              </a:rPr>
              <a:t> </a:t>
            </a:r>
            <a:r>
              <a:rPr lang="en-US" dirty="0" err="1" smtClean="0">
                <a:solidFill>
                  <a:srgbClr val="3F3D41"/>
                </a:solidFill>
              </a:rPr>
              <a:t>new_file</a:t>
            </a:r>
            <a:endParaRPr lang="en-US" dirty="0" smtClean="0">
              <a:solidFill>
                <a:srgbClr val="3F3D41"/>
              </a:solidFill>
            </a:endParaRPr>
          </a:p>
          <a:p>
            <a:pPr lvl="1">
              <a:lnSpc>
                <a:spcPct val="90000"/>
              </a:lnSpc>
              <a:spcBef>
                <a:spcPts val="1750"/>
              </a:spcBef>
              <a:buClr>
                <a:srgbClr val="3F3D41"/>
              </a:buClr>
              <a:buFont typeface="Arial" charset="0"/>
              <a:buChar char="•"/>
            </a:pPr>
            <a:r>
              <a:rPr lang="en-US" dirty="0" smtClean="0">
                <a:solidFill>
                  <a:srgbClr val="3F3D41"/>
                </a:solidFill>
              </a:rPr>
              <a:t>Example:  </a:t>
            </a:r>
            <a:r>
              <a:rPr lang="en-US" dirty="0" err="1" smtClean="0">
                <a:solidFill>
                  <a:srgbClr val="3F3D41"/>
                </a:solidFill>
              </a:rPr>
              <a:t>ls</a:t>
            </a:r>
            <a:r>
              <a:rPr lang="en-US" dirty="0" smtClean="0">
                <a:solidFill>
                  <a:srgbClr val="3F3D41"/>
                </a:solidFill>
              </a:rPr>
              <a:t> -al &gt; </a:t>
            </a:r>
            <a:r>
              <a:rPr lang="en-US" dirty="0" err="1" smtClean="0">
                <a:solidFill>
                  <a:srgbClr val="3F3D41"/>
                </a:solidFill>
              </a:rPr>
              <a:t>pwd_contents</a:t>
            </a:r>
            <a:endParaRPr lang="en-US" dirty="0" smtClean="0">
              <a:solidFill>
                <a:srgbClr val="3F3D41"/>
              </a:solidFill>
            </a:endParaRPr>
          </a:p>
          <a:p>
            <a:pPr lvl="1">
              <a:lnSpc>
                <a:spcPct val="90000"/>
              </a:lnSpc>
              <a:spcBef>
                <a:spcPts val="1750"/>
              </a:spcBef>
              <a:buClr>
                <a:srgbClr val="3F3D41"/>
              </a:buClr>
              <a:buFont typeface="Arial" charset="0"/>
              <a:buChar char="•"/>
            </a:pPr>
            <a:r>
              <a:rPr lang="en-US" dirty="0" smtClean="0">
                <a:solidFill>
                  <a:srgbClr val="3F3D41"/>
                </a:solidFill>
              </a:rPr>
              <a:t>Example: touch filename</a:t>
            </a:r>
          </a:p>
          <a:p>
            <a:pPr lvl="2">
              <a:lnSpc>
                <a:spcPct val="90000"/>
              </a:lnSpc>
              <a:spcBef>
                <a:spcPts val="1750"/>
              </a:spcBef>
              <a:buClr>
                <a:srgbClr val="3F3D41"/>
              </a:buClr>
              <a:buFont typeface="Arial" charset="0"/>
              <a:buChar char="•"/>
            </a:pPr>
            <a:r>
              <a:rPr lang="en-US" dirty="0" smtClean="0">
                <a:solidFill>
                  <a:srgbClr val="3F3D41"/>
                </a:solidFill>
              </a:rPr>
              <a:t>Creates an empty file</a:t>
            </a:r>
          </a:p>
          <a:p>
            <a:pPr marL="914400" lvl="2" indent="0">
              <a:lnSpc>
                <a:spcPct val="90000"/>
              </a:lnSpc>
              <a:spcBef>
                <a:spcPts val="1750"/>
              </a:spcBef>
              <a:buClr>
                <a:srgbClr val="3F3D41"/>
              </a:buClr>
              <a:buNone/>
            </a:pPr>
            <a:endParaRPr lang="en-US" dirty="0" smtClean="0">
              <a:solidFill>
                <a:srgbClr val="3F3D41"/>
              </a:solidFill>
            </a:endParaRPr>
          </a:p>
        </p:txBody>
      </p:sp>
    </p:spTree>
    <p:extLst>
      <p:ext uri="{BB962C8B-B14F-4D97-AF65-F5344CB8AC3E}">
        <p14:creationId xmlns:p14="http://schemas.microsoft.com/office/powerpoint/2010/main" val="2451325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80000"/>
              </a:lnSpc>
              <a:spcBef>
                <a:spcPts val="1750"/>
              </a:spcBef>
              <a:buClr>
                <a:srgbClr val="3F3D41"/>
              </a:buClr>
              <a:buFont typeface="Courier New" charset="0"/>
              <a:buChar char="•"/>
            </a:pPr>
            <a:r>
              <a:rPr lang="en-US" sz="2800" dirty="0" smtClean="0">
                <a:solidFill>
                  <a:srgbClr val="3F3D41"/>
                </a:solidFill>
              </a:rPr>
              <a:t>Another easy way to create a file:</a:t>
            </a:r>
          </a:p>
          <a:p>
            <a:pPr lvl="1">
              <a:lnSpc>
                <a:spcPct val="80000"/>
              </a:lnSpc>
              <a:spcBef>
                <a:spcPts val="1750"/>
              </a:spcBef>
              <a:buClr>
                <a:srgbClr val="3F3D41"/>
              </a:buClr>
              <a:buFont typeface="Courier New" charset="0"/>
              <a:buChar char="•"/>
            </a:pPr>
            <a:r>
              <a:rPr lang="en-US" dirty="0" smtClean="0">
                <a:solidFill>
                  <a:srgbClr val="3F3D41"/>
                </a:solidFill>
              </a:rPr>
              <a:t>Type “cat &gt; </a:t>
            </a:r>
            <a:r>
              <a:rPr lang="en-US" dirty="0" err="1" smtClean="0">
                <a:solidFill>
                  <a:srgbClr val="3F3D41"/>
                </a:solidFill>
              </a:rPr>
              <a:t>new_file</a:t>
            </a:r>
            <a:r>
              <a:rPr lang="en-US" dirty="0" smtClean="0">
                <a:solidFill>
                  <a:srgbClr val="3F3D41"/>
                </a:solidFill>
              </a:rPr>
              <a:t>”</a:t>
            </a:r>
          </a:p>
          <a:p>
            <a:pPr lvl="1">
              <a:lnSpc>
                <a:spcPct val="80000"/>
              </a:lnSpc>
              <a:spcBef>
                <a:spcPts val="1750"/>
              </a:spcBef>
              <a:buClr>
                <a:srgbClr val="3F3D41"/>
              </a:buClr>
              <a:buFont typeface="Courier New" charset="0"/>
              <a:buChar char="•"/>
            </a:pPr>
            <a:r>
              <a:rPr lang="en-US" dirty="0" smtClean="0">
                <a:solidFill>
                  <a:srgbClr val="3F3D41"/>
                </a:solidFill>
              </a:rPr>
              <a:t>After this, just start typing…</a:t>
            </a:r>
          </a:p>
          <a:p>
            <a:pPr lvl="1">
              <a:lnSpc>
                <a:spcPct val="80000"/>
              </a:lnSpc>
              <a:spcBef>
                <a:spcPts val="1750"/>
              </a:spcBef>
              <a:buClr>
                <a:srgbClr val="3F3D41"/>
              </a:buClr>
              <a:buFont typeface="Courier New" charset="0"/>
              <a:buChar char="•"/>
            </a:pPr>
            <a:r>
              <a:rPr lang="en-US" dirty="0" smtClean="0">
                <a:solidFill>
                  <a:srgbClr val="3F3D41"/>
                </a:solidFill>
              </a:rPr>
              <a:t>Press &lt;Return&gt; to start a new line</a:t>
            </a:r>
          </a:p>
          <a:p>
            <a:pPr lvl="1">
              <a:lnSpc>
                <a:spcPct val="80000"/>
              </a:lnSpc>
              <a:spcBef>
                <a:spcPts val="1750"/>
              </a:spcBef>
              <a:buClr>
                <a:srgbClr val="3F3D41"/>
              </a:buClr>
              <a:buFont typeface="Courier New" charset="0"/>
              <a:buChar char="•"/>
            </a:pPr>
            <a:r>
              <a:rPr lang="en-US" dirty="0" smtClean="0">
                <a:solidFill>
                  <a:srgbClr val="3F3D41"/>
                </a:solidFill>
              </a:rPr>
              <a:t>Use ^d to return to the command prompt</a:t>
            </a:r>
          </a:p>
          <a:p>
            <a:pPr>
              <a:lnSpc>
                <a:spcPct val="80000"/>
              </a:lnSpc>
              <a:spcBef>
                <a:spcPts val="1750"/>
              </a:spcBef>
              <a:buClr>
                <a:srgbClr val="3F3D41"/>
              </a:buClr>
              <a:buFont typeface="Courier New" charset="0"/>
              <a:buChar char="•"/>
            </a:pPr>
            <a:r>
              <a:rPr lang="en-US" sz="2800" dirty="0" smtClean="0">
                <a:solidFill>
                  <a:srgbClr val="3F3D41"/>
                </a:solidFill>
              </a:rPr>
              <a:t>View the contents of your newly created file:</a:t>
            </a:r>
          </a:p>
          <a:p>
            <a:pPr lvl="1">
              <a:lnSpc>
                <a:spcPct val="80000"/>
              </a:lnSpc>
              <a:spcBef>
                <a:spcPts val="1750"/>
              </a:spcBef>
              <a:buClr>
                <a:srgbClr val="3F3D41"/>
              </a:buClr>
              <a:buFont typeface="Courier New" charset="0"/>
              <a:buChar char="•"/>
            </a:pPr>
            <a:r>
              <a:rPr lang="en-US" dirty="0">
                <a:solidFill>
                  <a:srgbClr val="3F3D41"/>
                </a:solidFill>
              </a:rPr>
              <a:t>c</a:t>
            </a:r>
            <a:r>
              <a:rPr lang="en-US" dirty="0" smtClean="0">
                <a:solidFill>
                  <a:srgbClr val="3F3D41"/>
                </a:solidFill>
              </a:rPr>
              <a:t>at </a:t>
            </a:r>
            <a:r>
              <a:rPr lang="en-US" dirty="0" err="1" smtClean="0">
                <a:solidFill>
                  <a:srgbClr val="3F3D41"/>
                </a:solidFill>
              </a:rPr>
              <a:t>new_file</a:t>
            </a:r>
            <a:endParaRPr lang="en-US" dirty="0" smtClean="0">
              <a:solidFill>
                <a:srgbClr val="3F3D41"/>
              </a:solidFill>
            </a:endParaRPr>
          </a:p>
          <a:p>
            <a:pPr lvl="1">
              <a:lnSpc>
                <a:spcPct val="80000"/>
              </a:lnSpc>
              <a:spcBef>
                <a:spcPts val="1750"/>
              </a:spcBef>
              <a:buClr>
                <a:srgbClr val="3F3D41"/>
              </a:buClr>
              <a:buFont typeface="Courier New" charset="0"/>
              <a:buChar char="•"/>
            </a:pPr>
            <a:r>
              <a:rPr lang="en-US" dirty="0">
                <a:solidFill>
                  <a:srgbClr val="3F3D41"/>
                </a:solidFill>
              </a:rPr>
              <a:t>m</a:t>
            </a:r>
            <a:r>
              <a:rPr lang="en-US" dirty="0" smtClean="0">
                <a:solidFill>
                  <a:srgbClr val="3F3D41"/>
                </a:solidFill>
              </a:rPr>
              <a:t>ore </a:t>
            </a:r>
            <a:r>
              <a:rPr lang="en-US" dirty="0" err="1" smtClean="0">
                <a:solidFill>
                  <a:srgbClr val="3F3D41"/>
                </a:solidFill>
              </a:rPr>
              <a:t>new_file</a:t>
            </a:r>
            <a:endParaRPr lang="en-US" dirty="0" smtClean="0">
              <a:solidFill>
                <a:srgbClr val="3F3D41"/>
              </a:solidFill>
            </a:endParaRPr>
          </a:p>
          <a:p>
            <a:pPr lvl="1">
              <a:lnSpc>
                <a:spcPct val="80000"/>
              </a:lnSpc>
              <a:spcBef>
                <a:spcPts val="1750"/>
              </a:spcBef>
              <a:buClr>
                <a:srgbClr val="3F3D41"/>
              </a:buClr>
              <a:buFont typeface="Courier New" charset="0"/>
              <a:buChar char="•"/>
            </a:pPr>
            <a:r>
              <a:rPr lang="en-US" dirty="0">
                <a:solidFill>
                  <a:srgbClr val="3F3D41"/>
                </a:solidFill>
              </a:rPr>
              <a:t>l</a:t>
            </a:r>
            <a:r>
              <a:rPr lang="en-US" dirty="0" smtClean="0">
                <a:solidFill>
                  <a:srgbClr val="3F3D41"/>
                </a:solidFill>
              </a:rPr>
              <a:t>ess </a:t>
            </a:r>
            <a:r>
              <a:rPr lang="en-US" dirty="0" err="1" smtClean="0">
                <a:solidFill>
                  <a:srgbClr val="3F3D41"/>
                </a:solidFill>
              </a:rPr>
              <a:t>new_file</a:t>
            </a:r>
            <a:endParaRPr lang="en-US" dirty="0" smtClean="0">
              <a:solidFill>
                <a:srgbClr val="3F3D41"/>
              </a:solidFill>
            </a:endParaRPr>
          </a:p>
        </p:txBody>
      </p:sp>
    </p:spTree>
    <p:extLst>
      <p:ext uri="{BB962C8B-B14F-4D97-AF65-F5344CB8AC3E}">
        <p14:creationId xmlns:p14="http://schemas.microsoft.com/office/powerpoint/2010/main" val="14892609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t>To move or rename a file or directory, use the “mv” command</a:t>
            </a:r>
          </a:p>
          <a:p>
            <a:pPr>
              <a:lnSpc>
                <a:spcPct val="90000"/>
              </a:lnSpc>
              <a:spcBef>
                <a:spcPts val="1750"/>
              </a:spcBef>
              <a:buClr>
                <a:srgbClr val="3F3D41"/>
              </a:buClr>
              <a:buFont typeface="Arial" charset="0"/>
              <a:buChar char="•"/>
            </a:pPr>
            <a:r>
              <a:rPr lang="en-US" dirty="0" smtClean="0"/>
              <a:t>Move a file to another directory:</a:t>
            </a:r>
          </a:p>
          <a:p>
            <a:pPr lvl="1">
              <a:lnSpc>
                <a:spcPct val="90000"/>
              </a:lnSpc>
              <a:spcBef>
                <a:spcPts val="1750"/>
              </a:spcBef>
              <a:buClr>
                <a:srgbClr val="3F3D41"/>
              </a:buClr>
              <a:buFont typeface="Arial" charset="0"/>
              <a:buChar char="•"/>
            </a:pPr>
            <a:r>
              <a:rPr lang="en-US" dirty="0" smtClean="0"/>
              <a:t>mv filename </a:t>
            </a:r>
            <a:r>
              <a:rPr lang="en-US" dirty="0" err="1" smtClean="0"/>
              <a:t>dirname</a:t>
            </a:r>
            <a:endParaRPr lang="en-US" dirty="0" smtClean="0"/>
          </a:p>
          <a:p>
            <a:pPr>
              <a:lnSpc>
                <a:spcPct val="90000"/>
              </a:lnSpc>
              <a:spcBef>
                <a:spcPts val="1750"/>
              </a:spcBef>
              <a:buClr>
                <a:srgbClr val="3F3D41"/>
              </a:buClr>
              <a:buFont typeface="Arial" charset="0"/>
              <a:buChar char="•"/>
            </a:pPr>
            <a:r>
              <a:rPr lang="en-US" dirty="0" smtClean="0"/>
              <a:t>Move a directory to another directory:</a:t>
            </a:r>
          </a:p>
          <a:p>
            <a:pPr lvl="1">
              <a:lnSpc>
                <a:spcPct val="90000"/>
              </a:lnSpc>
              <a:spcBef>
                <a:spcPts val="1750"/>
              </a:spcBef>
              <a:buClr>
                <a:srgbClr val="3F3D41"/>
              </a:buClr>
              <a:buFont typeface="Arial" charset="0"/>
              <a:buChar char="•"/>
            </a:pPr>
            <a:r>
              <a:rPr lang="en-US" dirty="0"/>
              <a:t>m</a:t>
            </a:r>
            <a:r>
              <a:rPr lang="en-US" dirty="0" smtClean="0"/>
              <a:t>v </a:t>
            </a:r>
            <a:r>
              <a:rPr lang="en-US" dirty="0" err="1" smtClean="0"/>
              <a:t>src_dir</a:t>
            </a:r>
            <a:r>
              <a:rPr lang="en-US" dirty="0" smtClean="0"/>
              <a:t> </a:t>
            </a:r>
            <a:r>
              <a:rPr lang="en-US" dirty="0" err="1" smtClean="0"/>
              <a:t>target_dir</a:t>
            </a:r>
            <a:endParaRPr lang="en-US" dirty="0" smtClean="0"/>
          </a:p>
        </p:txBody>
      </p:sp>
    </p:spTree>
    <p:extLst>
      <p:ext uri="{BB962C8B-B14F-4D97-AF65-F5344CB8AC3E}">
        <p14:creationId xmlns:p14="http://schemas.microsoft.com/office/powerpoint/2010/main" val="384243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pPr>
              <a:lnSpc>
                <a:spcPct val="90000"/>
              </a:lnSpc>
              <a:spcBef>
                <a:spcPts val="1500"/>
              </a:spcBef>
              <a:buClr>
                <a:srgbClr val="3F3D41"/>
              </a:buClr>
              <a:buFont typeface="Arial" charset="0"/>
              <a:buChar char="•"/>
            </a:pPr>
            <a:r>
              <a:rPr lang="en-US" dirty="0" smtClean="0">
                <a:solidFill>
                  <a:srgbClr val="3F3D41"/>
                </a:solidFill>
              </a:rPr>
              <a:t>Introduction</a:t>
            </a:r>
          </a:p>
          <a:p>
            <a:pPr>
              <a:lnSpc>
                <a:spcPct val="90000"/>
              </a:lnSpc>
              <a:spcBef>
                <a:spcPts val="1500"/>
              </a:spcBef>
              <a:buClr>
                <a:srgbClr val="3F3D41"/>
              </a:buClr>
              <a:buFont typeface="Arial" charset="0"/>
              <a:buChar char="•"/>
            </a:pPr>
            <a:r>
              <a:rPr lang="en-US" dirty="0" smtClean="0">
                <a:solidFill>
                  <a:srgbClr val="3F3D41"/>
                </a:solidFill>
              </a:rPr>
              <a:t>Useful Concepts</a:t>
            </a:r>
            <a:endParaRPr lang="en-US" dirty="0">
              <a:solidFill>
                <a:srgbClr val="3F3D41"/>
              </a:solidFill>
            </a:endParaRPr>
          </a:p>
          <a:p>
            <a:pPr>
              <a:lnSpc>
                <a:spcPct val="90000"/>
              </a:lnSpc>
              <a:spcBef>
                <a:spcPts val="1500"/>
              </a:spcBef>
              <a:buClr>
                <a:srgbClr val="3F3D41"/>
              </a:buClr>
            </a:pPr>
            <a:r>
              <a:rPr lang="en-US" dirty="0" smtClean="0">
                <a:solidFill>
                  <a:srgbClr val="3F3D41"/>
                </a:solidFill>
              </a:rPr>
              <a:t>Commands</a:t>
            </a:r>
            <a:endParaRPr lang="en-US" dirty="0">
              <a:solidFill>
                <a:srgbClr val="3F3D41"/>
              </a:solidFill>
            </a:endParaRPr>
          </a:p>
          <a:p>
            <a:pPr>
              <a:lnSpc>
                <a:spcPct val="90000"/>
              </a:lnSpc>
              <a:spcBef>
                <a:spcPts val="1500"/>
              </a:spcBef>
              <a:buClr>
                <a:srgbClr val="3F3D41"/>
              </a:buClr>
              <a:buFont typeface="Arial" charset="0"/>
              <a:buChar char="•"/>
            </a:pPr>
            <a:r>
              <a:rPr lang="en-US" dirty="0">
                <a:solidFill>
                  <a:srgbClr val="3F3D41"/>
                </a:solidFill>
              </a:rPr>
              <a:t>Files and </a:t>
            </a:r>
            <a:r>
              <a:rPr lang="en-US" dirty="0" smtClean="0">
                <a:solidFill>
                  <a:srgbClr val="3F3D41"/>
                </a:solidFill>
              </a:rPr>
              <a:t>Directories</a:t>
            </a:r>
          </a:p>
          <a:p>
            <a:pPr>
              <a:lnSpc>
                <a:spcPct val="90000"/>
              </a:lnSpc>
              <a:spcBef>
                <a:spcPts val="1500"/>
              </a:spcBef>
              <a:buClr>
                <a:srgbClr val="3F3D41"/>
              </a:buClr>
              <a:buFont typeface="Arial" charset="0"/>
              <a:buChar char="•"/>
            </a:pPr>
            <a:r>
              <a:rPr lang="en-US" dirty="0" smtClean="0">
                <a:solidFill>
                  <a:srgbClr val="3F3D41"/>
                </a:solidFill>
              </a:rPr>
              <a:t>Linux Environment</a:t>
            </a:r>
            <a:endParaRPr lang="en-US" dirty="0">
              <a:solidFill>
                <a:srgbClr val="3F3D41"/>
              </a:solidFill>
            </a:endParaRPr>
          </a:p>
          <a:p>
            <a:pPr>
              <a:lnSpc>
                <a:spcPct val="90000"/>
              </a:lnSpc>
              <a:spcBef>
                <a:spcPts val="1500"/>
              </a:spcBef>
              <a:buClr>
                <a:srgbClr val="3F3D41"/>
              </a:buClr>
              <a:buFont typeface="Arial" charset="0"/>
              <a:buChar char="•"/>
            </a:pPr>
            <a:r>
              <a:rPr lang="en-US" dirty="0" smtClean="0">
                <a:solidFill>
                  <a:srgbClr val="3F3D41"/>
                </a:solidFill>
              </a:rPr>
              <a:t>Scripting</a:t>
            </a:r>
            <a:endParaRPr lang="en-US" dirty="0">
              <a:solidFill>
                <a:srgbClr val="3F3D41"/>
              </a:solidFill>
            </a:endParaRPr>
          </a:p>
          <a:p>
            <a:pPr>
              <a:spcBef>
                <a:spcPts val="1500"/>
              </a:spcBef>
              <a:buClr>
                <a:srgbClr val="3F3D41"/>
              </a:buClr>
              <a:buFont typeface="Arial" charset="0"/>
              <a:buChar char="•"/>
            </a:pPr>
            <a:r>
              <a:rPr lang="en-US" dirty="0">
                <a:solidFill>
                  <a:srgbClr val="3F3D41"/>
                </a:solidFill>
              </a:rPr>
              <a:t>Selected Sources for Further Enlightenment</a:t>
            </a:r>
          </a:p>
          <a:p>
            <a:pPr>
              <a:lnSpc>
                <a:spcPct val="90000"/>
              </a:lnSpc>
              <a:spcBef>
                <a:spcPts val="1500"/>
              </a:spcBef>
              <a:buNone/>
            </a:pPr>
            <a:endParaRPr lang="en-US" dirty="0">
              <a:solidFill>
                <a:srgbClr val="3F3D41"/>
              </a:solidFill>
            </a:endParaRP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t>Rename files/directories using the “mv” command</a:t>
            </a:r>
          </a:p>
          <a:p>
            <a:pPr lvl="1">
              <a:lnSpc>
                <a:spcPct val="90000"/>
              </a:lnSpc>
              <a:spcBef>
                <a:spcPts val="1750"/>
              </a:spcBef>
              <a:buClr>
                <a:srgbClr val="3F3D41"/>
              </a:buClr>
              <a:buFont typeface="Arial" charset="0"/>
              <a:buChar char="•"/>
            </a:pPr>
            <a:r>
              <a:rPr lang="en-US" dirty="0" smtClean="0"/>
              <a:t>Rename a file:</a:t>
            </a:r>
          </a:p>
          <a:p>
            <a:pPr lvl="2">
              <a:lnSpc>
                <a:spcPct val="90000"/>
              </a:lnSpc>
              <a:spcBef>
                <a:spcPts val="1750"/>
              </a:spcBef>
              <a:buClr>
                <a:srgbClr val="3F3D41"/>
              </a:buClr>
              <a:buFont typeface="Arial" charset="0"/>
              <a:buChar char="•"/>
            </a:pPr>
            <a:r>
              <a:rPr lang="en-US" dirty="0"/>
              <a:t>m</a:t>
            </a:r>
            <a:r>
              <a:rPr lang="en-US" dirty="0" smtClean="0"/>
              <a:t>v filename </a:t>
            </a:r>
            <a:r>
              <a:rPr lang="en-US" dirty="0" err="1" smtClean="0"/>
              <a:t>newfilename</a:t>
            </a:r>
            <a:endParaRPr lang="en-US" dirty="0" smtClean="0"/>
          </a:p>
          <a:p>
            <a:pPr lvl="1">
              <a:lnSpc>
                <a:spcPct val="90000"/>
              </a:lnSpc>
              <a:spcBef>
                <a:spcPts val="1750"/>
              </a:spcBef>
              <a:buClr>
                <a:srgbClr val="3F3D41"/>
              </a:buClr>
              <a:buFont typeface="Arial" charset="0"/>
              <a:buChar char="•"/>
            </a:pPr>
            <a:r>
              <a:rPr lang="en-US" dirty="0" smtClean="0"/>
              <a:t>Rename a directory:</a:t>
            </a:r>
          </a:p>
          <a:p>
            <a:pPr lvl="2">
              <a:lnSpc>
                <a:spcPct val="90000"/>
              </a:lnSpc>
              <a:spcBef>
                <a:spcPts val="1750"/>
              </a:spcBef>
              <a:buClr>
                <a:srgbClr val="3F3D41"/>
              </a:buClr>
              <a:buFont typeface="Arial" charset="0"/>
              <a:buChar char="•"/>
            </a:pPr>
            <a:r>
              <a:rPr lang="en-US" dirty="0"/>
              <a:t>m</a:t>
            </a:r>
            <a:r>
              <a:rPr lang="en-US" dirty="0" smtClean="0"/>
              <a:t>v </a:t>
            </a:r>
            <a:r>
              <a:rPr lang="en-US" dirty="0" err="1" smtClean="0"/>
              <a:t>src_dir</a:t>
            </a:r>
            <a:r>
              <a:rPr lang="en-US" dirty="0" smtClean="0"/>
              <a:t> </a:t>
            </a:r>
            <a:r>
              <a:rPr lang="en-US" dirty="0" err="1" smtClean="0"/>
              <a:t>target_dir</a:t>
            </a:r>
            <a:endParaRPr lang="en-US" dirty="0" smtClean="0"/>
          </a:p>
          <a:p>
            <a:pPr lvl="2">
              <a:lnSpc>
                <a:spcPct val="90000"/>
              </a:lnSpc>
              <a:spcBef>
                <a:spcPts val="1750"/>
              </a:spcBef>
              <a:buClr>
                <a:srgbClr val="3F3D41"/>
              </a:buClr>
              <a:buFont typeface="Arial" charset="0"/>
              <a:buChar char="•"/>
            </a:pPr>
            <a:r>
              <a:rPr lang="en-US" dirty="0" smtClean="0"/>
              <a:t>Question: How is this command different from the example on the previous slide?</a:t>
            </a:r>
            <a:endParaRPr lang="en-US" dirty="0"/>
          </a:p>
          <a:p>
            <a:pPr lvl="2">
              <a:lnSpc>
                <a:spcPct val="90000"/>
              </a:lnSpc>
              <a:spcBef>
                <a:spcPts val="1750"/>
              </a:spcBef>
              <a:buClr>
                <a:srgbClr val="3F3D41"/>
              </a:buClr>
              <a:buFont typeface="Arial" charset="0"/>
              <a:buChar char="•"/>
            </a:pPr>
            <a:r>
              <a:rPr lang="en-US" dirty="0" smtClean="0"/>
              <a:t>Answer:  In the previous case, </a:t>
            </a:r>
            <a:r>
              <a:rPr lang="en-US" dirty="0" err="1" smtClean="0"/>
              <a:t>target_dir</a:t>
            </a:r>
            <a:r>
              <a:rPr lang="en-US" dirty="0" smtClean="0"/>
              <a:t> already exists.  In this case, </a:t>
            </a:r>
            <a:r>
              <a:rPr lang="en-US" dirty="0" err="1" smtClean="0"/>
              <a:t>target_dir</a:t>
            </a:r>
            <a:r>
              <a:rPr lang="en-US" dirty="0" smtClean="0"/>
              <a:t> doesn’t exist yet.</a:t>
            </a:r>
          </a:p>
        </p:txBody>
      </p:sp>
    </p:spTree>
    <p:extLst>
      <p:ext uri="{BB962C8B-B14F-4D97-AF65-F5344CB8AC3E}">
        <p14:creationId xmlns:p14="http://schemas.microsoft.com/office/powerpoint/2010/main" val="3784145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t>Copy files from one location to another using the “</a:t>
            </a:r>
            <a:r>
              <a:rPr lang="en-US" dirty="0" err="1" smtClean="0"/>
              <a:t>cp</a:t>
            </a:r>
            <a:r>
              <a:rPr lang="en-US" dirty="0" smtClean="0"/>
              <a:t>” command</a:t>
            </a:r>
          </a:p>
          <a:p>
            <a:pPr lvl="1">
              <a:lnSpc>
                <a:spcPct val="90000"/>
              </a:lnSpc>
              <a:spcBef>
                <a:spcPts val="1750"/>
              </a:spcBef>
              <a:buClr>
                <a:srgbClr val="3F3D41"/>
              </a:buClr>
              <a:buFont typeface="Arial" charset="0"/>
              <a:buChar char="•"/>
            </a:pPr>
            <a:r>
              <a:rPr lang="en-US" dirty="0" smtClean="0"/>
              <a:t>Copy a file:</a:t>
            </a:r>
          </a:p>
          <a:p>
            <a:pPr lvl="2">
              <a:lnSpc>
                <a:spcPct val="90000"/>
              </a:lnSpc>
              <a:spcBef>
                <a:spcPts val="1750"/>
              </a:spcBef>
              <a:buClr>
                <a:srgbClr val="3F3D41"/>
              </a:buClr>
              <a:buFont typeface="Arial" charset="0"/>
              <a:buChar char="•"/>
            </a:pPr>
            <a:r>
              <a:rPr lang="en-US" dirty="0" err="1"/>
              <a:t>c</a:t>
            </a:r>
            <a:r>
              <a:rPr lang="en-US" dirty="0" err="1" smtClean="0"/>
              <a:t>p</a:t>
            </a:r>
            <a:r>
              <a:rPr lang="en-US" dirty="0" smtClean="0"/>
              <a:t> filename </a:t>
            </a:r>
            <a:r>
              <a:rPr lang="en-US" dirty="0" err="1" smtClean="0"/>
              <a:t>target_dir</a:t>
            </a:r>
            <a:endParaRPr lang="en-US" dirty="0" smtClean="0"/>
          </a:p>
          <a:p>
            <a:pPr lvl="2">
              <a:lnSpc>
                <a:spcPct val="90000"/>
              </a:lnSpc>
              <a:spcBef>
                <a:spcPts val="1750"/>
              </a:spcBef>
              <a:buClr>
                <a:srgbClr val="3F3D41"/>
              </a:buClr>
              <a:buFont typeface="Arial" charset="0"/>
              <a:buChar char="•"/>
            </a:pPr>
            <a:r>
              <a:rPr lang="en-US" dirty="0" err="1" smtClean="0"/>
              <a:t>cp</a:t>
            </a:r>
            <a:r>
              <a:rPr lang="en-US" dirty="0" smtClean="0"/>
              <a:t> filename1 filename2 </a:t>
            </a:r>
            <a:r>
              <a:rPr lang="en-US" dirty="0" err="1" smtClean="0"/>
              <a:t>target_dir</a:t>
            </a:r>
            <a:endParaRPr lang="en-US" dirty="0" smtClean="0"/>
          </a:p>
          <a:p>
            <a:pPr lvl="1">
              <a:lnSpc>
                <a:spcPct val="90000"/>
              </a:lnSpc>
              <a:spcBef>
                <a:spcPts val="1750"/>
              </a:spcBef>
              <a:buClr>
                <a:srgbClr val="3F3D41"/>
              </a:buClr>
              <a:buFont typeface="Arial" charset="0"/>
              <a:buChar char="•"/>
            </a:pPr>
            <a:r>
              <a:rPr lang="en-US" dirty="0" smtClean="0"/>
              <a:t>Copy a directory:</a:t>
            </a:r>
          </a:p>
          <a:p>
            <a:pPr lvl="2">
              <a:lnSpc>
                <a:spcPct val="90000"/>
              </a:lnSpc>
              <a:spcBef>
                <a:spcPts val="1750"/>
              </a:spcBef>
              <a:buClr>
                <a:srgbClr val="3F3D41"/>
              </a:buClr>
              <a:buFont typeface="Arial" charset="0"/>
              <a:buChar char="•"/>
            </a:pPr>
            <a:r>
              <a:rPr lang="en-US" dirty="0" err="1"/>
              <a:t>c</a:t>
            </a:r>
            <a:r>
              <a:rPr lang="en-US" dirty="0" err="1" smtClean="0"/>
              <a:t>p</a:t>
            </a:r>
            <a:r>
              <a:rPr lang="en-US" dirty="0" smtClean="0"/>
              <a:t> -R </a:t>
            </a:r>
            <a:r>
              <a:rPr lang="en-US" dirty="0" err="1" smtClean="0"/>
              <a:t>dirname</a:t>
            </a:r>
            <a:r>
              <a:rPr lang="en-US" dirty="0" smtClean="0"/>
              <a:t> </a:t>
            </a:r>
            <a:r>
              <a:rPr lang="en-US" dirty="0" err="1" smtClean="0"/>
              <a:t>target_dir</a:t>
            </a:r>
            <a:endParaRPr lang="en-US" dirty="0" smtClean="0"/>
          </a:p>
          <a:p>
            <a:pPr lvl="2">
              <a:lnSpc>
                <a:spcPct val="90000"/>
              </a:lnSpc>
              <a:spcBef>
                <a:spcPts val="1750"/>
              </a:spcBef>
              <a:buClr>
                <a:srgbClr val="3F3D41"/>
              </a:buClr>
              <a:buFont typeface="Arial" charset="0"/>
              <a:buChar char="•"/>
            </a:pPr>
            <a:r>
              <a:rPr lang="en-US" dirty="0" err="1" smtClean="0"/>
              <a:t>cp</a:t>
            </a:r>
            <a:r>
              <a:rPr lang="en-US" dirty="0" smtClean="0"/>
              <a:t> -R dirname1 dirname2 </a:t>
            </a:r>
            <a:r>
              <a:rPr lang="en-US" dirty="0" err="1" smtClean="0"/>
              <a:t>target_dir</a:t>
            </a:r>
            <a:endParaRPr lang="en-US" dirty="0" smtClean="0"/>
          </a:p>
          <a:p>
            <a:pPr lvl="1">
              <a:lnSpc>
                <a:spcPct val="90000"/>
              </a:lnSpc>
              <a:spcBef>
                <a:spcPts val="1750"/>
              </a:spcBef>
              <a:buClr>
                <a:srgbClr val="3F3D41"/>
              </a:buClr>
              <a:buFont typeface="Arial" charset="0"/>
              <a:buChar char="•"/>
            </a:pPr>
            <a:endParaRPr lang="en-US" dirty="0" smtClean="0"/>
          </a:p>
        </p:txBody>
      </p:sp>
    </p:spTree>
    <p:extLst>
      <p:ext uri="{BB962C8B-B14F-4D97-AF65-F5344CB8AC3E}">
        <p14:creationId xmlns:p14="http://schemas.microsoft.com/office/powerpoint/2010/main" val="1542908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t>Delete files/directories using the “</a:t>
            </a:r>
            <a:r>
              <a:rPr lang="en-US" dirty="0" err="1" smtClean="0"/>
              <a:t>rm</a:t>
            </a:r>
            <a:r>
              <a:rPr lang="en-US" dirty="0" smtClean="0"/>
              <a:t>” command</a:t>
            </a:r>
          </a:p>
          <a:p>
            <a:pPr lvl="1">
              <a:lnSpc>
                <a:spcPct val="90000"/>
              </a:lnSpc>
              <a:spcBef>
                <a:spcPts val="1750"/>
              </a:spcBef>
              <a:buClr>
                <a:srgbClr val="3F3D41"/>
              </a:buClr>
              <a:buFont typeface="Arial" charset="0"/>
              <a:buChar char="•"/>
            </a:pPr>
            <a:r>
              <a:rPr lang="en-US" dirty="0" smtClean="0"/>
              <a:t>Delete a file:</a:t>
            </a:r>
          </a:p>
          <a:p>
            <a:pPr lvl="2">
              <a:lnSpc>
                <a:spcPct val="90000"/>
              </a:lnSpc>
              <a:spcBef>
                <a:spcPts val="1750"/>
              </a:spcBef>
              <a:buClr>
                <a:srgbClr val="3F3D41"/>
              </a:buClr>
              <a:buFont typeface="Arial" charset="0"/>
              <a:buChar char="•"/>
            </a:pPr>
            <a:r>
              <a:rPr lang="en-US" dirty="0" err="1"/>
              <a:t>r</a:t>
            </a:r>
            <a:r>
              <a:rPr lang="en-US" dirty="0" err="1" smtClean="0"/>
              <a:t>m</a:t>
            </a:r>
            <a:r>
              <a:rPr lang="en-US" dirty="0" smtClean="0"/>
              <a:t> filename</a:t>
            </a:r>
          </a:p>
          <a:p>
            <a:pPr lvl="1">
              <a:lnSpc>
                <a:spcPct val="90000"/>
              </a:lnSpc>
              <a:spcBef>
                <a:spcPts val="1750"/>
              </a:spcBef>
              <a:buClr>
                <a:srgbClr val="3F3D41"/>
              </a:buClr>
              <a:buFont typeface="Arial" charset="0"/>
              <a:buChar char="•"/>
            </a:pPr>
            <a:r>
              <a:rPr lang="en-US" dirty="0" smtClean="0"/>
              <a:t>Delete multiple files at once:</a:t>
            </a:r>
          </a:p>
          <a:p>
            <a:pPr lvl="2">
              <a:lnSpc>
                <a:spcPct val="90000"/>
              </a:lnSpc>
              <a:spcBef>
                <a:spcPts val="1750"/>
              </a:spcBef>
              <a:buClr>
                <a:srgbClr val="3F3D41"/>
              </a:buClr>
              <a:buFont typeface="Arial" charset="0"/>
              <a:buChar char="•"/>
            </a:pPr>
            <a:r>
              <a:rPr lang="en-US" dirty="0" err="1"/>
              <a:t>r</a:t>
            </a:r>
            <a:r>
              <a:rPr lang="en-US" dirty="0" err="1" smtClean="0"/>
              <a:t>m</a:t>
            </a:r>
            <a:r>
              <a:rPr lang="en-US" dirty="0" smtClean="0"/>
              <a:t> filename1 filename2</a:t>
            </a:r>
          </a:p>
          <a:p>
            <a:pPr lvl="1">
              <a:lnSpc>
                <a:spcPct val="90000"/>
              </a:lnSpc>
              <a:spcBef>
                <a:spcPts val="1750"/>
              </a:spcBef>
              <a:buClr>
                <a:srgbClr val="3F3D41"/>
              </a:buClr>
              <a:buFont typeface="Arial" charset="0"/>
              <a:buChar char="•"/>
            </a:pPr>
            <a:r>
              <a:rPr lang="en-US" dirty="0" smtClean="0"/>
              <a:t>Delete a directory:</a:t>
            </a:r>
          </a:p>
          <a:p>
            <a:pPr lvl="2">
              <a:lnSpc>
                <a:spcPct val="90000"/>
              </a:lnSpc>
              <a:spcBef>
                <a:spcPts val="1750"/>
              </a:spcBef>
              <a:buClr>
                <a:srgbClr val="3F3D41"/>
              </a:buClr>
              <a:buFont typeface="Arial" charset="0"/>
              <a:buChar char="•"/>
            </a:pPr>
            <a:r>
              <a:rPr lang="en-US" dirty="0" err="1"/>
              <a:t>r</a:t>
            </a:r>
            <a:r>
              <a:rPr lang="en-US" dirty="0" err="1" smtClean="0"/>
              <a:t>m</a:t>
            </a:r>
            <a:r>
              <a:rPr lang="en-US" dirty="0" smtClean="0"/>
              <a:t> –r </a:t>
            </a:r>
            <a:r>
              <a:rPr lang="en-US" dirty="0" err="1" smtClean="0"/>
              <a:t>dirname</a:t>
            </a:r>
            <a:endParaRPr lang="en-US" dirty="0" smtClean="0"/>
          </a:p>
          <a:p>
            <a:pPr lvl="1">
              <a:lnSpc>
                <a:spcPct val="90000"/>
              </a:lnSpc>
              <a:spcBef>
                <a:spcPts val="1750"/>
              </a:spcBef>
              <a:buClr>
                <a:srgbClr val="3F3D41"/>
              </a:buClr>
              <a:buFont typeface="Arial" charset="0"/>
              <a:buChar char="•"/>
            </a:pPr>
            <a:r>
              <a:rPr lang="en-US" dirty="0" smtClean="0"/>
              <a:t>Delete multiple directories at once:</a:t>
            </a:r>
          </a:p>
          <a:p>
            <a:pPr lvl="2">
              <a:lnSpc>
                <a:spcPct val="90000"/>
              </a:lnSpc>
              <a:spcBef>
                <a:spcPts val="1750"/>
              </a:spcBef>
              <a:buClr>
                <a:srgbClr val="3F3D41"/>
              </a:buClr>
              <a:buFont typeface="Arial" charset="0"/>
              <a:buChar char="•"/>
            </a:pPr>
            <a:r>
              <a:rPr lang="en-US" dirty="0" err="1"/>
              <a:t>r</a:t>
            </a:r>
            <a:r>
              <a:rPr lang="en-US" dirty="0" err="1" smtClean="0"/>
              <a:t>m</a:t>
            </a:r>
            <a:r>
              <a:rPr lang="en-US" dirty="0" smtClean="0"/>
              <a:t> –r dirname1 dirname2</a:t>
            </a:r>
          </a:p>
        </p:txBody>
      </p:sp>
    </p:spTree>
    <p:extLst>
      <p:ext uri="{BB962C8B-B14F-4D97-AF65-F5344CB8AC3E}">
        <p14:creationId xmlns:p14="http://schemas.microsoft.com/office/powerpoint/2010/main" val="32261842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Permissions</a:t>
            </a:r>
            <a:endParaRPr lang="en-US" dirty="0"/>
          </a:p>
        </p:txBody>
      </p:sp>
      <p:sp>
        <p:nvSpPr>
          <p:cNvPr id="3" name="Content Placeholder 2"/>
          <p:cNvSpPr>
            <a:spLocks noGrp="1"/>
          </p:cNvSpPr>
          <p:nvPr>
            <p:ph idx="1"/>
          </p:nvPr>
        </p:nvSpPr>
        <p:spPr/>
        <p:txBody>
          <a:bodyPr/>
          <a:lstStyle/>
          <a:p>
            <a:r>
              <a:rPr lang="en-US" dirty="0"/>
              <a:t>Issue the following command to copy some test files to your home directory:</a:t>
            </a:r>
          </a:p>
          <a:p>
            <a:pPr lvl="1"/>
            <a:r>
              <a:rPr lang="en-US" dirty="0" err="1"/>
              <a:t>cp</a:t>
            </a:r>
            <a:r>
              <a:rPr lang="en-US" dirty="0"/>
              <a:t> -R </a:t>
            </a:r>
            <a:r>
              <a:rPr lang="en-US" dirty="0" smtClean="0"/>
              <a:t>~support/</a:t>
            </a:r>
            <a:r>
              <a:rPr lang="en-US" dirty="0" err="1" smtClean="0"/>
              <a:t>unix_training</a:t>
            </a:r>
            <a:r>
              <a:rPr lang="en-US" dirty="0" smtClean="0"/>
              <a:t> </a:t>
            </a:r>
            <a:r>
              <a:rPr lang="en-US" dirty="0"/>
              <a:t>$</a:t>
            </a:r>
            <a:r>
              <a:rPr lang="en-US" dirty="0" smtClean="0"/>
              <a:t>HOME</a:t>
            </a:r>
          </a:p>
          <a:p>
            <a:r>
              <a:rPr lang="en-US" dirty="0" smtClean="0"/>
              <a:t>Navigate to </a:t>
            </a:r>
            <a:r>
              <a:rPr lang="en-US" dirty="0" err="1" smtClean="0"/>
              <a:t>unix_training</a:t>
            </a:r>
            <a:r>
              <a:rPr lang="en-US" dirty="0" smtClean="0"/>
              <a:t> </a:t>
            </a:r>
          </a:p>
          <a:p>
            <a:r>
              <a:rPr lang="en-US" dirty="0" smtClean="0"/>
              <a:t>Practice: What happens when you try to view the file “</a:t>
            </a:r>
            <a:r>
              <a:rPr lang="en-US" dirty="0" err="1" smtClean="0"/>
              <a:t>read_me</a:t>
            </a:r>
            <a:r>
              <a:rPr lang="en-US" dirty="0" smtClean="0"/>
              <a:t>”?  (cat </a:t>
            </a:r>
            <a:r>
              <a:rPr lang="en-US" dirty="0" err="1" smtClean="0"/>
              <a:t>read_me</a:t>
            </a:r>
            <a:r>
              <a:rPr lang="en-US" dirty="0" smtClean="0"/>
              <a:t>)</a:t>
            </a:r>
          </a:p>
          <a:p>
            <a:r>
              <a:rPr lang="en-US" dirty="0" smtClean="0"/>
              <a:t>Practice: What happens when you try to remove the file “</a:t>
            </a:r>
            <a:r>
              <a:rPr lang="en-US" dirty="0" err="1" smtClean="0"/>
              <a:t>delete_me</a:t>
            </a:r>
            <a:r>
              <a:rPr lang="en-US" dirty="0" smtClean="0"/>
              <a:t>”? (</a:t>
            </a:r>
            <a:r>
              <a:rPr lang="en-US" dirty="0" err="1" smtClean="0"/>
              <a:t>rm</a:t>
            </a:r>
            <a:r>
              <a:rPr lang="en-US" dirty="0" smtClean="0"/>
              <a:t> </a:t>
            </a:r>
            <a:r>
              <a:rPr lang="en-US" dirty="0" err="1" smtClean="0"/>
              <a:t>delete_me</a:t>
            </a:r>
            <a:r>
              <a:rPr lang="en-US" dirty="0" smtClean="0"/>
              <a:t>)</a:t>
            </a:r>
          </a:p>
          <a:p>
            <a:r>
              <a:rPr lang="en-US" dirty="0" smtClean="0"/>
              <a:t>Use the “-l” (lowercase “L”) option on the “</a:t>
            </a:r>
            <a:r>
              <a:rPr lang="en-US" dirty="0" err="1" smtClean="0"/>
              <a:t>ls</a:t>
            </a:r>
            <a:r>
              <a:rPr lang="en-US" dirty="0" smtClean="0"/>
              <a:t>” command to see permission string for files and directories</a:t>
            </a:r>
          </a:p>
          <a:p>
            <a:pPr marL="0" indent="0">
              <a:buNone/>
            </a:pPr>
            <a:endParaRPr lang="en-US" dirty="0" smtClean="0"/>
          </a:p>
          <a:p>
            <a:pPr lvl="1"/>
            <a:endParaRPr lang="en-US" dirty="0"/>
          </a:p>
          <a:p>
            <a:endParaRPr lang="en-US" dirty="0"/>
          </a:p>
        </p:txBody>
      </p:sp>
    </p:spTree>
    <p:extLst>
      <p:ext uri="{BB962C8B-B14F-4D97-AF65-F5344CB8AC3E}">
        <p14:creationId xmlns:p14="http://schemas.microsoft.com/office/powerpoint/2010/main" val="34856642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Permissions</a:t>
            </a:r>
            <a:endParaRPr lang="en-US" dirty="0"/>
          </a:p>
        </p:txBody>
      </p:sp>
      <p:sp>
        <p:nvSpPr>
          <p:cNvPr id="3" name="Content Placeholder 2"/>
          <p:cNvSpPr>
            <a:spLocks noGrp="1"/>
          </p:cNvSpPr>
          <p:nvPr>
            <p:ph idx="1"/>
          </p:nvPr>
        </p:nvSpPr>
        <p:spPr/>
        <p:txBody>
          <a:bodyPr/>
          <a:lstStyle/>
          <a:p>
            <a:r>
              <a:rPr lang="en-US" dirty="0" smtClean="0"/>
              <a:t>Permission string format:</a:t>
            </a:r>
          </a:p>
          <a:p>
            <a:pPr lvl="1"/>
            <a:r>
              <a:rPr lang="en-US" dirty="0" smtClean="0"/>
              <a:t>10 characters of information</a:t>
            </a:r>
          </a:p>
          <a:p>
            <a:pPr lvl="1"/>
            <a:r>
              <a:rPr lang="en-US" dirty="0" smtClean="0"/>
              <a:t>First character: tells you whether the listing is a file (-) or a directory (d)</a:t>
            </a:r>
          </a:p>
          <a:p>
            <a:pPr lvl="1"/>
            <a:r>
              <a:rPr lang="en-US" dirty="0" smtClean="0"/>
              <a:t>Subsequent characters: either r (read), w (write), x (execute), or - (no permission)</a:t>
            </a:r>
          </a:p>
          <a:p>
            <a:pPr lvl="2"/>
            <a:r>
              <a:rPr lang="en-US" dirty="0" smtClean="0"/>
              <a:t>Characters 2-4: tells you the read (r), write (w), and execute (x) permissions for the user</a:t>
            </a:r>
          </a:p>
          <a:p>
            <a:pPr lvl="2"/>
            <a:r>
              <a:rPr lang="en-US" dirty="0" smtClean="0"/>
              <a:t>Characters 5-7: tells you the </a:t>
            </a:r>
            <a:r>
              <a:rPr lang="en-US" dirty="0"/>
              <a:t>read (r), write (w), and execute (x) permissions for the </a:t>
            </a:r>
            <a:r>
              <a:rPr lang="en-US" dirty="0" smtClean="0"/>
              <a:t>group</a:t>
            </a:r>
          </a:p>
          <a:p>
            <a:pPr lvl="2"/>
            <a:r>
              <a:rPr lang="en-US" dirty="0" smtClean="0"/>
              <a:t>Characters 8-10:  tells you the </a:t>
            </a:r>
            <a:r>
              <a:rPr lang="en-US" dirty="0"/>
              <a:t>read (r), write (w), and execute (x) permissions for </a:t>
            </a:r>
            <a:r>
              <a:rPr lang="en-US" dirty="0" smtClean="0"/>
              <a:t>other </a:t>
            </a:r>
          </a:p>
          <a:p>
            <a:pPr marL="457200" lvl="1" indent="0">
              <a:buNone/>
            </a:pPr>
            <a:endParaRPr lang="en-US" dirty="0" smtClean="0"/>
          </a:p>
          <a:p>
            <a:pPr lvl="1"/>
            <a:endParaRPr lang="en-US" dirty="0" smtClean="0"/>
          </a:p>
          <a:p>
            <a:pPr marL="0" indent="0">
              <a:buNone/>
            </a:pPr>
            <a:endParaRPr lang="en-US" dirty="0" smtClean="0"/>
          </a:p>
          <a:p>
            <a:pPr lvl="1"/>
            <a:endParaRPr lang="en-US" dirty="0"/>
          </a:p>
          <a:p>
            <a:endParaRPr lang="en-US" dirty="0"/>
          </a:p>
        </p:txBody>
      </p:sp>
    </p:spTree>
    <p:extLst>
      <p:ext uri="{BB962C8B-B14F-4D97-AF65-F5344CB8AC3E}">
        <p14:creationId xmlns:p14="http://schemas.microsoft.com/office/powerpoint/2010/main" val="1722181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a:t>
            </a:r>
            <a:r>
              <a:rPr lang="en-US" dirty="0" err="1" smtClean="0"/>
              <a:t>chmod</a:t>
            </a:r>
            <a:r>
              <a:rPr lang="en-US" dirty="0" smtClean="0"/>
              <a:t>” and “</a:t>
            </a:r>
            <a:r>
              <a:rPr lang="en-US" dirty="0" err="1" smtClean="0"/>
              <a:t>chown</a:t>
            </a:r>
            <a:r>
              <a:rPr lang="en-US" dirty="0" smtClean="0"/>
              <a:t>”</a:t>
            </a:r>
            <a:endParaRPr lang="en-US" dirty="0"/>
          </a:p>
        </p:txBody>
      </p:sp>
      <p:sp>
        <p:nvSpPr>
          <p:cNvPr id="3" name="Content Placeholder 2"/>
          <p:cNvSpPr>
            <a:spLocks noGrp="1"/>
          </p:cNvSpPr>
          <p:nvPr>
            <p:ph idx="1"/>
          </p:nvPr>
        </p:nvSpPr>
        <p:spPr/>
        <p:txBody>
          <a:bodyPr/>
          <a:lstStyle/>
          <a:p>
            <a:r>
              <a:rPr lang="en-US" dirty="0" smtClean="0"/>
              <a:t>Modify file permissions using the “</a:t>
            </a:r>
            <a:r>
              <a:rPr lang="en-US" dirty="0" err="1" smtClean="0"/>
              <a:t>chmod</a:t>
            </a:r>
            <a:r>
              <a:rPr lang="en-US" dirty="0" smtClean="0"/>
              <a:t>” command</a:t>
            </a:r>
          </a:p>
          <a:p>
            <a:pPr lvl="1"/>
            <a:r>
              <a:rPr lang="en-US" dirty="0" smtClean="0"/>
              <a:t>Syntax: </a:t>
            </a:r>
            <a:r>
              <a:rPr lang="en-US" dirty="0" err="1" smtClean="0"/>
              <a:t>chmod</a:t>
            </a:r>
            <a:r>
              <a:rPr lang="en-US" dirty="0" smtClean="0"/>
              <a:t> [u | g | o | a] [+ | -] [r | w| x] </a:t>
            </a:r>
            <a:r>
              <a:rPr lang="en-US" dirty="0" err="1" smtClean="0"/>
              <a:t>arg</a:t>
            </a:r>
            <a:endParaRPr lang="en-US" dirty="0" smtClean="0"/>
          </a:p>
          <a:p>
            <a:pPr lvl="2"/>
            <a:r>
              <a:rPr lang="en-US" dirty="0"/>
              <a:t>u</a:t>
            </a:r>
            <a:r>
              <a:rPr lang="en-US" dirty="0" smtClean="0"/>
              <a:t> = user, g = group, o = other, a = all</a:t>
            </a:r>
          </a:p>
          <a:p>
            <a:pPr lvl="2"/>
            <a:r>
              <a:rPr lang="en-US" dirty="0" smtClean="0"/>
              <a:t>+ will add the permission, - will remove it</a:t>
            </a:r>
          </a:p>
          <a:p>
            <a:pPr lvl="2"/>
            <a:r>
              <a:rPr lang="en-US" dirty="0"/>
              <a:t>r</a:t>
            </a:r>
            <a:r>
              <a:rPr lang="en-US" dirty="0" smtClean="0"/>
              <a:t> = read, w = write, x = execute</a:t>
            </a:r>
          </a:p>
          <a:p>
            <a:pPr lvl="2"/>
            <a:r>
              <a:rPr lang="en-US" dirty="0" err="1" smtClean="0"/>
              <a:t>arg</a:t>
            </a:r>
            <a:r>
              <a:rPr lang="en-US" dirty="0" smtClean="0"/>
              <a:t> is a filename, a directory name, or a list of either or both</a:t>
            </a:r>
          </a:p>
          <a:p>
            <a:pPr lvl="2"/>
            <a:r>
              <a:rPr lang="en-US" dirty="0" smtClean="0"/>
              <a:t>For more details, type “man </a:t>
            </a:r>
            <a:r>
              <a:rPr lang="en-US" dirty="0" err="1" smtClean="0"/>
              <a:t>chmod</a:t>
            </a:r>
            <a:r>
              <a:rPr lang="en-US" dirty="0" smtClean="0"/>
              <a:t>”</a:t>
            </a:r>
          </a:p>
          <a:p>
            <a:pPr lvl="2"/>
            <a:r>
              <a:rPr lang="en-US" dirty="0" smtClean="0"/>
              <a:t>Example:  </a:t>
            </a:r>
            <a:r>
              <a:rPr lang="en-US" dirty="0" err="1" smtClean="0"/>
              <a:t>chmod</a:t>
            </a:r>
            <a:r>
              <a:rPr lang="en-US" dirty="0" smtClean="0"/>
              <a:t> </a:t>
            </a:r>
            <a:r>
              <a:rPr lang="en-US" dirty="0" err="1" smtClean="0"/>
              <a:t>u+x</a:t>
            </a:r>
            <a:r>
              <a:rPr lang="en-US" dirty="0" smtClean="0"/>
              <a:t> file</a:t>
            </a:r>
          </a:p>
          <a:p>
            <a:pPr lvl="3"/>
            <a:r>
              <a:rPr lang="en-US" dirty="0" smtClean="0"/>
              <a:t>Adds execute permission for the current user on the file named “file”</a:t>
            </a:r>
          </a:p>
          <a:p>
            <a:pPr lvl="1"/>
            <a:endParaRPr lang="en-US" dirty="0" smtClean="0"/>
          </a:p>
          <a:p>
            <a:pPr marL="0" indent="0">
              <a:buNone/>
            </a:pPr>
            <a:endParaRPr lang="en-US" dirty="0" smtClean="0"/>
          </a:p>
          <a:p>
            <a:pPr lvl="1"/>
            <a:endParaRPr lang="en-US" dirty="0"/>
          </a:p>
          <a:p>
            <a:endParaRPr lang="en-US" dirty="0"/>
          </a:p>
        </p:txBody>
      </p:sp>
    </p:spTree>
    <p:extLst>
      <p:ext uri="{BB962C8B-B14F-4D97-AF65-F5344CB8AC3E}">
        <p14:creationId xmlns:p14="http://schemas.microsoft.com/office/powerpoint/2010/main" val="3041043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a:t>
            </a:r>
            <a:r>
              <a:rPr lang="en-US" dirty="0" err="1" smtClean="0"/>
              <a:t>chmod</a:t>
            </a:r>
            <a:r>
              <a:rPr lang="en-US" dirty="0" smtClean="0"/>
              <a:t>” and “</a:t>
            </a:r>
            <a:r>
              <a:rPr lang="en-US" dirty="0" err="1" smtClean="0"/>
              <a:t>chown</a:t>
            </a:r>
            <a:r>
              <a:rPr lang="en-US" dirty="0" smtClean="0"/>
              <a:t>”</a:t>
            </a:r>
            <a:endParaRPr lang="en-US" dirty="0"/>
          </a:p>
        </p:txBody>
      </p:sp>
      <p:sp>
        <p:nvSpPr>
          <p:cNvPr id="3" name="Content Placeholder 2"/>
          <p:cNvSpPr>
            <a:spLocks noGrp="1"/>
          </p:cNvSpPr>
          <p:nvPr>
            <p:ph idx="1"/>
          </p:nvPr>
        </p:nvSpPr>
        <p:spPr/>
        <p:txBody>
          <a:bodyPr/>
          <a:lstStyle/>
          <a:p>
            <a:r>
              <a:rPr lang="en-US" dirty="0" smtClean="0"/>
              <a:t>Change file or directory ownership using “</a:t>
            </a:r>
            <a:r>
              <a:rPr lang="en-US" dirty="0" err="1" smtClean="0"/>
              <a:t>chown</a:t>
            </a:r>
            <a:r>
              <a:rPr lang="en-US" dirty="0" smtClean="0"/>
              <a:t>”</a:t>
            </a:r>
          </a:p>
          <a:p>
            <a:pPr lvl="1"/>
            <a:r>
              <a:rPr lang="en-US" dirty="0" smtClean="0"/>
              <a:t>Syntax: </a:t>
            </a:r>
            <a:r>
              <a:rPr lang="en-US" dirty="0" err="1" smtClean="0"/>
              <a:t>chown</a:t>
            </a:r>
            <a:r>
              <a:rPr lang="en-US" dirty="0" smtClean="0"/>
              <a:t> </a:t>
            </a:r>
            <a:r>
              <a:rPr lang="en-US" dirty="0" err="1" smtClean="0"/>
              <a:t>new_owner</a:t>
            </a:r>
            <a:r>
              <a:rPr lang="en-US" dirty="0" smtClean="0"/>
              <a:t> </a:t>
            </a:r>
            <a:r>
              <a:rPr lang="en-US" dirty="0" err="1" smtClean="0"/>
              <a:t>file_or_directory</a:t>
            </a:r>
            <a:endParaRPr lang="en-US" dirty="0" smtClean="0"/>
          </a:p>
          <a:p>
            <a:pPr lvl="2"/>
            <a:r>
              <a:rPr lang="en-US" dirty="0" err="1" smtClean="0"/>
              <a:t>new_owner</a:t>
            </a:r>
            <a:r>
              <a:rPr lang="en-US" dirty="0" smtClean="0"/>
              <a:t> = the new owner’s username</a:t>
            </a:r>
          </a:p>
          <a:p>
            <a:pPr lvl="2"/>
            <a:r>
              <a:rPr lang="en-US" dirty="0" err="1"/>
              <a:t>f</a:t>
            </a:r>
            <a:r>
              <a:rPr lang="en-US" dirty="0" err="1" smtClean="0"/>
              <a:t>ile_or_directory</a:t>
            </a:r>
            <a:r>
              <a:rPr lang="en-US" dirty="0" smtClean="0"/>
              <a:t> = the file or directory you’d like to change the ownership of</a:t>
            </a:r>
          </a:p>
          <a:p>
            <a:r>
              <a:rPr lang="en-US" dirty="0" smtClean="0"/>
              <a:t>Probably won’t use as much as “</a:t>
            </a:r>
            <a:r>
              <a:rPr lang="en-US" dirty="0" err="1" smtClean="0"/>
              <a:t>chmod</a:t>
            </a:r>
            <a:r>
              <a:rPr lang="en-US" dirty="0" smtClean="0"/>
              <a:t>”, but still good to know</a:t>
            </a:r>
          </a:p>
          <a:p>
            <a:r>
              <a:rPr lang="en-US" dirty="0" smtClean="0"/>
              <a:t>May not have permission to use this command on OSC systems</a:t>
            </a:r>
          </a:p>
          <a:p>
            <a:r>
              <a:rPr lang="en-US" dirty="0" smtClean="0"/>
              <a:t>“</a:t>
            </a:r>
            <a:r>
              <a:rPr lang="en-US" dirty="0" err="1" smtClean="0"/>
              <a:t>chmod</a:t>
            </a:r>
            <a:r>
              <a:rPr lang="en-US" dirty="0" smtClean="0"/>
              <a:t>” will likely be all you need</a:t>
            </a:r>
          </a:p>
          <a:p>
            <a:pPr marL="0" indent="0">
              <a:buNone/>
            </a:pPr>
            <a:endParaRPr lang="en-US" dirty="0" smtClean="0"/>
          </a:p>
          <a:p>
            <a:pPr lvl="1"/>
            <a:endParaRPr lang="en-US" dirty="0"/>
          </a:p>
          <a:p>
            <a:endParaRPr lang="en-US" dirty="0"/>
          </a:p>
        </p:txBody>
      </p:sp>
    </p:spTree>
    <p:extLst>
      <p:ext uri="{BB962C8B-B14F-4D97-AF65-F5344CB8AC3E}">
        <p14:creationId xmlns:p14="http://schemas.microsoft.com/office/powerpoint/2010/main" val="6676719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Exercise </a:t>
            </a:r>
            <a:r>
              <a:rPr lang="en-US" dirty="0"/>
              <a:t>4</a:t>
            </a:r>
          </a:p>
        </p:txBody>
      </p:sp>
      <p:sp>
        <p:nvSpPr>
          <p:cNvPr id="3" name="Content Placeholder 2"/>
          <p:cNvSpPr>
            <a:spLocks noGrp="1"/>
          </p:cNvSpPr>
          <p:nvPr>
            <p:ph idx="1"/>
          </p:nvPr>
        </p:nvSpPr>
        <p:spPr/>
        <p:txBody>
          <a:bodyPr/>
          <a:lstStyle/>
          <a:p>
            <a:r>
              <a:rPr lang="en-US" dirty="0"/>
              <a:t>Set or modify permissions using the “</a:t>
            </a:r>
            <a:r>
              <a:rPr lang="en-US" dirty="0" err="1"/>
              <a:t>chmod</a:t>
            </a:r>
            <a:r>
              <a:rPr lang="en-US" dirty="0"/>
              <a:t>” command:</a:t>
            </a:r>
          </a:p>
          <a:p>
            <a:pPr lvl="1"/>
            <a:r>
              <a:rPr lang="en-US" dirty="0"/>
              <a:t>Try the following commands:</a:t>
            </a:r>
          </a:p>
          <a:p>
            <a:pPr lvl="2"/>
            <a:r>
              <a:rPr lang="en-US" dirty="0" err="1"/>
              <a:t>chmod</a:t>
            </a:r>
            <a:r>
              <a:rPr lang="en-US" dirty="0"/>
              <a:t> </a:t>
            </a:r>
            <a:r>
              <a:rPr lang="en-US" dirty="0" err="1"/>
              <a:t>u+r</a:t>
            </a:r>
            <a:r>
              <a:rPr lang="en-US" dirty="0"/>
              <a:t> </a:t>
            </a:r>
            <a:r>
              <a:rPr lang="en-US" dirty="0" err="1" smtClean="0"/>
              <a:t>read_me</a:t>
            </a:r>
            <a:endParaRPr lang="en-US" dirty="0" smtClean="0"/>
          </a:p>
          <a:p>
            <a:pPr lvl="2"/>
            <a:r>
              <a:rPr lang="en-US" dirty="0" err="1"/>
              <a:t>c</a:t>
            </a:r>
            <a:r>
              <a:rPr lang="en-US" dirty="0" err="1" smtClean="0"/>
              <a:t>hmod</a:t>
            </a:r>
            <a:r>
              <a:rPr lang="en-US" dirty="0" smtClean="0"/>
              <a:t> </a:t>
            </a:r>
            <a:r>
              <a:rPr lang="en-US" dirty="0" err="1" smtClean="0"/>
              <a:t>u+w</a:t>
            </a:r>
            <a:r>
              <a:rPr lang="en-US" dirty="0" smtClean="0"/>
              <a:t> </a:t>
            </a:r>
            <a:r>
              <a:rPr lang="en-US" dirty="0" err="1" smtClean="0"/>
              <a:t>delete_me</a:t>
            </a:r>
            <a:endParaRPr lang="en-US" dirty="0"/>
          </a:p>
          <a:p>
            <a:pPr lvl="1"/>
            <a:r>
              <a:rPr lang="en-US" dirty="0" smtClean="0"/>
              <a:t>Check </a:t>
            </a:r>
            <a:r>
              <a:rPr lang="en-US" dirty="0"/>
              <a:t>the permission string to see what changed</a:t>
            </a:r>
          </a:p>
          <a:p>
            <a:pPr lvl="1"/>
            <a:r>
              <a:rPr lang="en-US" dirty="0"/>
              <a:t>Now retry the commands from a previous slide:</a:t>
            </a:r>
          </a:p>
          <a:p>
            <a:pPr lvl="2"/>
            <a:r>
              <a:rPr lang="en-US" dirty="0"/>
              <a:t>cat </a:t>
            </a:r>
            <a:r>
              <a:rPr lang="en-US" dirty="0" err="1" smtClean="0"/>
              <a:t>read_me</a:t>
            </a:r>
            <a:endParaRPr lang="en-US" dirty="0" smtClean="0"/>
          </a:p>
          <a:p>
            <a:pPr lvl="2"/>
            <a:r>
              <a:rPr lang="en-US" dirty="0" err="1"/>
              <a:t>r</a:t>
            </a:r>
            <a:r>
              <a:rPr lang="en-US" dirty="0" err="1" smtClean="0"/>
              <a:t>m</a:t>
            </a:r>
            <a:r>
              <a:rPr lang="en-US" dirty="0" smtClean="0"/>
              <a:t> </a:t>
            </a:r>
            <a:r>
              <a:rPr lang="en-US" dirty="0" err="1" smtClean="0"/>
              <a:t>delete_me</a:t>
            </a:r>
            <a:endParaRPr lang="en-US" dirty="0"/>
          </a:p>
          <a:p>
            <a:pPr marL="0" indent="0">
              <a:buNone/>
            </a:pPr>
            <a:endParaRPr lang="en-US" dirty="0"/>
          </a:p>
        </p:txBody>
      </p:sp>
    </p:spTree>
    <p:extLst>
      <p:ext uri="{BB962C8B-B14F-4D97-AF65-F5344CB8AC3E}">
        <p14:creationId xmlns:p14="http://schemas.microsoft.com/office/powerpoint/2010/main" val="4232402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t>Creating “links” between files using the “</a:t>
            </a:r>
            <a:r>
              <a:rPr lang="en-US" dirty="0" err="1" smtClean="0"/>
              <a:t>ln</a:t>
            </a:r>
            <a:r>
              <a:rPr lang="en-US" dirty="0" smtClean="0"/>
              <a:t>” command</a:t>
            </a:r>
          </a:p>
          <a:p>
            <a:pPr lvl="1">
              <a:lnSpc>
                <a:spcPct val="90000"/>
              </a:lnSpc>
              <a:spcBef>
                <a:spcPts val="1750"/>
              </a:spcBef>
              <a:buClr>
                <a:srgbClr val="3F3D41"/>
              </a:buClr>
              <a:buFont typeface="Arial" charset="0"/>
              <a:buChar char="•"/>
            </a:pPr>
            <a:r>
              <a:rPr lang="en-US" dirty="0" smtClean="0"/>
              <a:t>“hard link”</a:t>
            </a:r>
          </a:p>
          <a:p>
            <a:pPr lvl="2">
              <a:lnSpc>
                <a:spcPct val="90000"/>
              </a:lnSpc>
              <a:spcBef>
                <a:spcPts val="1750"/>
              </a:spcBef>
              <a:buClr>
                <a:srgbClr val="3F3D41"/>
              </a:buClr>
              <a:buFont typeface="Arial" charset="0"/>
              <a:buChar char="•"/>
            </a:pPr>
            <a:r>
              <a:rPr lang="en-US" sz="1800" dirty="0"/>
              <a:t>L</a:t>
            </a:r>
            <a:r>
              <a:rPr lang="en-US" sz="1800" dirty="0" smtClean="0"/>
              <a:t>ink points to the file’s metadata</a:t>
            </a:r>
          </a:p>
          <a:p>
            <a:pPr lvl="2">
              <a:lnSpc>
                <a:spcPct val="90000"/>
              </a:lnSpc>
              <a:spcBef>
                <a:spcPts val="1750"/>
              </a:spcBef>
              <a:buClr>
                <a:srgbClr val="3F3D41"/>
              </a:buClr>
              <a:buFont typeface="Arial" charset="0"/>
              <a:buChar char="•"/>
            </a:pPr>
            <a:r>
              <a:rPr lang="en-US" sz="1800" dirty="0" smtClean="0"/>
              <a:t>If you rename the original, the linked file will still point to the same file.  If you delete the original, the link goes away.</a:t>
            </a:r>
          </a:p>
          <a:p>
            <a:pPr lvl="2">
              <a:lnSpc>
                <a:spcPct val="90000"/>
              </a:lnSpc>
              <a:spcBef>
                <a:spcPts val="1750"/>
              </a:spcBef>
              <a:buClr>
                <a:srgbClr val="3F3D41"/>
              </a:buClr>
              <a:buFont typeface="Arial" charset="0"/>
              <a:buChar char="•"/>
            </a:pPr>
            <a:r>
              <a:rPr lang="en-US" sz="1800" dirty="0" smtClean="0"/>
              <a:t>Can only create hard links between files on the same </a:t>
            </a:r>
            <a:r>
              <a:rPr lang="en-US" sz="1800" dirty="0" err="1" smtClean="0"/>
              <a:t>filesystem</a:t>
            </a:r>
            <a:endParaRPr lang="en-US" sz="1800" dirty="0"/>
          </a:p>
          <a:p>
            <a:pPr lvl="1">
              <a:lnSpc>
                <a:spcPct val="90000"/>
              </a:lnSpc>
              <a:spcBef>
                <a:spcPts val="1750"/>
              </a:spcBef>
              <a:buClr>
                <a:srgbClr val="3F3D41"/>
              </a:buClr>
              <a:buFont typeface="Arial" charset="0"/>
              <a:buChar char="•"/>
            </a:pPr>
            <a:r>
              <a:rPr lang="en-US" dirty="0" smtClean="0"/>
              <a:t>“soft link”</a:t>
            </a:r>
          </a:p>
          <a:p>
            <a:pPr lvl="2">
              <a:lnSpc>
                <a:spcPct val="90000"/>
              </a:lnSpc>
              <a:spcBef>
                <a:spcPts val="1750"/>
              </a:spcBef>
              <a:buClr>
                <a:srgbClr val="3F3D41"/>
              </a:buClr>
              <a:buFont typeface="Arial" charset="0"/>
              <a:buChar char="•"/>
            </a:pPr>
            <a:r>
              <a:rPr lang="en-US" sz="1800" dirty="0" smtClean="0"/>
              <a:t>Link points to the actual file</a:t>
            </a:r>
          </a:p>
          <a:p>
            <a:pPr lvl="2">
              <a:lnSpc>
                <a:spcPct val="90000"/>
              </a:lnSpc>
              <a:spcBef>
                <a:spcPts val="1750"/>
              </a:spcBef>
              <a:buClr>
                <a:srgbClr val="3F3D41"/>
              </a:buClr>
              <a:buFont typeface="Arial" charset="0"/>
              <a:buChar char="•"/>
            </a:pPr>
            <a:r>
              <a:rPr lang="en-US" sz="1800" dirty="0" smtClean="0"/>
              <a:t>If you rename or delete the original file, the link remains but doesn’t point to anything.</a:t>
            </a:r>
          </a:p>
        </p:txBody>
      </p:sp>
    </p:spTree>
    <p:extLst>
      <p:ext uri="{BB962C8B-B14F-4D97-AF65-F5344CB8AC3E}">
        <p14:creationId xmlns:p14="http://schemas.microsoft.com/office/powerpoint/2010/main" val="32417313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Manipulating Files and Directories</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t>Create a “hard link”:</a:t>
            </a:r>
          </a:p>
          <a:p>
            <a:pPr lvl="1">
              <a:lnSpc>
                <a:spcPct val="90000"/>
              </a:lnSpc>
              <a:spcBef>
                <a:spcPts val="1750"/>
              </a:spcBef>
              <a:buClr>
                <a:srgbClr val="3F3D41"/>
              </a:buClr>
              <a:buFont typeface="Arial" charset="0"/>
              <a:buChar char="•"/>
            </a:pPr>
            <a:r>
              <a:rPr lang="en-US" dirty="0" err="1"/>
              <a:t>l</a:t>
            </a:r>
            <a:r>
              <a:rPr lang="en-US" dirty="0" err="1" smtClean="0"/>
              <a:t>n</a:t>
            </a:r>
            <a:r>
              <a:rPr lang="en-US" dirty="0" smtClean="0"/>
              <a:t> target </a:t>
            </a:r>
            <a:r>
              <a:rPr lang="en-US" dirty="0" err="1" smtClean="0"/>
              <a:t>link_name</a:t>
            </a:r>
            <a:endParaRPr lang="en-US" dirty="0" smtClean="0"/>
          </a:p>
          <a:p>
            <a:pPr>
              <a:lnSpc>
                <a:spcPct val="90000"/>
              </a:lnSpc>
              <a:spcBef>
                <a:spcPts val="1750"/>
              </a:spcBef>
              <a:buClr>
                <a:srgbClr val="3F3D41"/>
              </a:buClr>
              <a:buFont typeface="Arial" charset="0"/>
              <a:buChar char="•"/>
            </a:pPr>
            <a:r>
              <a:rPr lang="en-US" dirty="0" smtClean="0"/>
              <a:t>Create a “soft link”:</a:t>
            </a:r>
          </a:p>
          <a:p>
            <a:pPr lvl="1">
              <a:lnSpc>
                <a:spcPct val="90000"/>
              </a:lnSpc>
              <a:spcBef>
                <a:spcPts val="1750"/>
              </a:spcBef>
              <a:buClr>
                <a:srgbClr val="3F3D41"/>
              </a:buClr>
              <a:buFont typeface="Arial" charset="0"/>
              <a:buChar char="•"/>
            </a:pPr>
            <a:r>
              <a:rPr lang="en-US" dirty="0" err="1"/>
              <a:t>l</a:t>
            </a:r>
            <a:r>
              <a:rPr lang="en-US" dirty="0" err="1" smtClean="0"/>
              <a:t>n</a:t>
            </a:r>
            <a:r>
              <a:rPr lang="en-US" dirty="0" smtClean="0"/>
              <a:t> -s target </a:t>
            </a:r>
            <a:r>
              <a:rPr lang="en-US" dirty="0" err="1" smtClean="0"/>
              <a:t>link_name</a:t>
            </a:r>
            <a:endParaRPr lang="en-US" dirty="0" smtClean="0"/>
          </a:p>
          <a:p>
            <a:pPr>
              <a:lnSpc>
                <a:spcPct val="90000"/>
              </a:lnSpc>
              <a:spcBef>
                <a:spcPts val="1750"/>
              </a:spcBef>
              <a:buClr>
                <a:srgbClr val="3F3D41"/>
              </a:buClr>
              <a:buFont typeface="Arial" charset="0"/>
              <a:buChar char="•"/>
            </a:pPr>
            <a:r>
              <a:rPr lang="en-US" dirty="0" smtClean="0"/>
              <a:t>Creating links between files can be useful for sharing files with colleagues</a:t>
            </a:r>
          </a:p>
          <a:p>
            <a:pPr marL="0" indent="0">
              <a:lnSpc>
                <a:spcPct val="90000"/>
              </a:lnSpc>
              <a:spcBef>
                <a:spcPts val="1750"/>
              </a:spcBef>
              <a:buClr>
                <a:srgbClr val="3F3D41"/>
              </a:buClr>
              <a:buNone/>
            </a:pPr>
            <a:endParaRPr lang="en-US" dirty="0" smtClean="0"/>
          </a:p>
          <a:p>
            <a:pPr marL="0" indent="0">
              <a:lnSpc>
                <a:spcPct val="90000"/>
              </a:lnSpc>
              <a:spcBef>
                <a:spcPts val="1750"/>
              </a:spcBef>
              <a:buClr>
                <a:srgbClr val="3F3D41"/>
              </a:buClr>
              <a:buNone/>
            </a:pPr>
            <a:endParaRPr lang="en-US" dirty="0" smtClean="0"/>
          </a:p>
        </p:txBody>
      </p:sp>
    </p:spTree>
    <p:extLst>
      <p:ext uri="{BB962C8B-B14F-4D97-AF65-F5344CB8AC3E}">
        <p14:creationId xmlns:p14="http://schemas.microsoft.com/office/powerpoint/2010/main" val="164672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solidFill>
                  <a:srgbClr val="3F3D41"/>
                </a:solidFill>
              </a:rPr>
              <a:t>Learning outcomes of this course</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What is </a:t>
            </a:r>
            <a:r>
              <a:rPr lang="en-US" dirty="0" smtClean="0">
                <a:solidFill>
                  <a:srgbClr val="3F3D41"/>
                </a:solidFill>
              </a:rPr>
              <a:t>Linux?</a:t>
            </a:r>
          </a:p>
          <a:p>
            <a:pPr>
              <a:lnSpc>
                <a:spcPct val="90000"/>
              </a:lnSpc>
              <a:spcBef>
                <a:spcPts val="1750"/>
              </a:spcBef>
              <a:buClr>
                <a:srgbClr val="3F3D41"/>
              </a:buClr>
              <a:buFont typeface="Arial" charset="0"/>
              <a:buChar char="•"/>
            </a:pPr>
            <a:r>
              <a:rPr lang="en-US" dirty="0">
                <a:solidFill>
                  <a:srgbClr val="3F3D41"/>
                </a:solidFill>
              </a:rPr>
              <a:t>Why learn </a:t>
            </a:r>
            <a:r>
              <a:rPr lang="en-US" dirty="0" smtClean="0">
                <a:solidFill>
                  <a:srgbClr val="3F3D41"/>
                </a:solidFill>
              </a:rPr>
              <a:t>Linux?</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Software Uses</a:t>
            </a:r>
          </a:p>
          <a:p>
            <a:pPr>
              <a:lnSpc>
                <a:spcPct val="90000"/>
              </a:lnSpc>
              <a:spcBef>
                <a:spcPts val="1750"/>
              </a:spcBef>
              <a:buClr>
                <a:srgbClr val="3F3D41"/>
              </a:buClr>
              <a:buFont typeface="Arial" charset="0"/>
              <a:buChar char="•"/>
            </a:pPr>
            <a:r>
              <a:rPr lang="en-US" dirty="0" smtClean="0">
                <a:solidFill>
                  <a:srgbClr val="3F3D41"/>
                </a:solidFill>
              </a:rPr>
              <a:t>Structure of Linux</a:t>
            </a:r>
            <a:endParaRPr lang="en-US" dirty="0">
              <a:solidFill>
                <a:srgbClr val="3F3D41"/>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Exercise 5</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pPr>
            <a:r>
              <a:rPr lang="en-US" dirty="0" smtClean="0"/>
              <a:t>Issue the following commands to create hard and soft links to a file in </a:t>
            </a:r>
            <a:r>
              <a:rPr lang="en-US" dirty="0" err="1" smtClean="0"/>
              <a:t>unix_training</a:t>
            </a:r>
            <a:r>
              <a:rPr lang="en-US" dirty="0" smtClean="0"/>
              <a:t>:</a:t>
            </a:r>
          </a:p>
          <a:p>
            <a:pPr lvl="1">
              <a:lnSpc>
                <a:spcPct val="90000"/>
              </a:lnSpc>
              <a:spcBef>
                <a:spcPts val="1750"/>
              </a:spcBef>
              <a:buClr>
                <a:srgbClr val="3F3D41"/>
              </a:buClr>
            </a:pPr>
            <a:r>
              <a:rPr lang="en-US" dirty="0" err="1"/>
              <a:t>l</a:t>
            </a:r>
            <a:r>
              <a:rPr lang="en-US" dirty="0" err="1" smtClean="0"/>
              <a:t>n</a:t>
            </a:r>
            <a:r>
              <a:rPr lang="en-US" dirty="0" smtClean="0"/>
              <a:t> </a:t>
            </a:r>
            <a:r>
              <a:rPr lang="en-US" dirty="0" err="1" smtClean="0"/>
              <a:t>unix_training</a:t>
            </a:r>
            <a:r>
              <a:rPr lang="en-US" dirty="0" smtClean="0"/>
              <a:t>/</a:t>
            </a:r>
            <a:r>
              <a:rPr lang="en-US" dirty="0" err="1" smtClean="0"/>
              <a:t>link_me</a:t>
            </a:r>
            <a:r>
              <a:rPr lang="en-US" dirty="0" smtClean="0"/>
              <a:t> </a:t>
            </a:r>
            <a:r>
              <a:rPr lang="en-US" dirty="0" err="1" smtClean="0"/>
              <a:t>hard_link</a:t>
            </a:r>
            <a:endParaRPr lang="en-US" dirty="0" smtClean="0"/>
          </a:p>
          <a:p>
            <a:pPr lvl="1">
              <a:lnSpc>
                <a:spcPct val="90000"/>
              </a:lnSpc>
              <a:spcBef>
                <a:spcPts val="1750"/>
              </a:spcBef>
              <a:buClr>
                <a:srgbClr val="3F3D41"/>
              </a:buClr>
            </a:pPr>
            <a:r>
              <a:rPr lang="en-US" dirty="0" err="1" smtClean="0"/>
              <a:t>ln</a:t>
            </a:r>
            <a:r>
              <a:rPr lang="en-US" dirty="0" smtClean="0"/>
              <a:t> -s </a:t>
            </a:r>
            <a:r>
              <a:rPr lang="en-US" dirty="0" err="1" smtClean="0"/>
              <a:t>unix_training</a:t>
            </a:r>
            <a:r>
              <a:rPr lang="en-US" dirty="0" smtClean="0"/>
              <a:t>/</a:t>
            </a:r>
            <a:r>
              <a:rPr lang="en-US" dirty="0" err="1" smtClean="0"/>
              <a:t>link_me</a:t>
            </a:r>
            <a:r>
              <a:rPr lang="en-US" dirty="0" smtClean="0"/>
              <a:t> </a:t>
            </a:r>
            <a:r>
              <a:rPr lang="en-US" dirty="0" err="1" smtClean="0"/>
              <a:t>soft_link</a:t>
            </a:r>
            <a:endParaRPr lang="en-US" dirty="0" smtClean="0"/>
          </a:p>
          <a:p>
            <a:pPr lvl="1">
              <a:lnSpc>
                <a:spcPct val="90000"/>
              </a:lnSpc>
              <a:spcBef>
                <a:spcPts val="1750"/>
              </a:spcBef>
              <a:buClr>
                <a:srgbClr val="3F3D41"/>
              </a:buClr>
            </a:pPr>
            <a:r>
              <a:rPr lang="en-US" dirty="0" smtClean="0"/>
              <a:t>Run “</a:t>
            </a:r>
            <a:r>
              <a:rPr lang="en-US" dirty="0" err="1" smtClean="0"/>
              <a:t>ls</a:t>
            </a:r>
            <a:r>
              <a:rPr lang="en-US" dirty="0" smtClean="0"/>
              <a:t>” to see the new links</a:t>
            </a:r>
          </a:p>
          <a:p>
            <a:pPr lvl="1">
              <a:lnSpc>
                <a:spcPct val="90000"/>
              </a:lnSpc>
              <a:spcBef>
                <a:spcPts val="1750"/>
              </a:spcBef>
              <a:buClr>
                <a:srgbClr val="3F3D41"/>
              </a:buClr>
            </a:pPr>
            <a:r>
              <a:rPr lang="en-US" dirty="0" smtClean="0"/>
              <a:t>Run “</a:t>
            </a:r>
            <a:r>
              <a:rPr lang="en-US" dirty="0" err="1" smtClean="0"/>
              <a:t>readlink</a:t>
            </a:r>
            <a:r>
              <a:rPr lang="en-US" dirty="0" smtClean="0"/>
              <a:t> </a:t>
            </a:r>
            <a:r>
              <a:rPr lang="en-US" dirty="0" err="1" smtClean="0"/>
              <a:t>hard_link</a:t>
            </a:r>
            <a:r>
              <a:rPr lang="en-US" dirty="0" smtClean="0"/>
              <a:t>” and “</a:t>
            </a:r>
            <a:r>
              <a:rPr lang="en-US" dirty="0" err="1" smtClean="0"/>
              <a:t>readlink</a:t>
            </a:r>
            <a:r>
              <a:rPr lang="en-US" dirty="0" smtClean="0"/>
              <a:t> </a:t>
            </a:r>
            <a:r>
              <a:rPr lang="en-US" dirty="0" err="1" smtClean="0"/>
              <a:t>soft_link</a:t>
            </a:r>
            <a:r>
              <a:rPr lang="en-US" dirty="0" smtClean="0"/>
              <a:t>” to see where the links point to</a:t>
            </a:r>
          </a:p>
          <a:p>
            <a:pPr marL="0" indent="0">
              <a:lnSpc>
                <a:spcPct val="90000"/>
              </a:lnSpc>
              <a:spcBef>
                <a:spcPts val="1750"/>
              </a:spcBef>
              <a:buClr>
                <a:srgbClr val="3F3D41"/>
              </a:buClr>
              <a:buNone/>
            </a:pPr>
            <a:endParaRPr lang="en-US" dirty="0" smtClean="0"/>
          </a:p>
        </p:txBody>
      </p:sp>
    </p:spTree>
    <p:extLst>
      <p:ext uri="{BB962C8B-B14F-4D97-AF65-F5344CB8AC3E}">
        <p14:creationId xmlns:p14="http://schemas.microsoft.com/office/powerpoint/2010/main" val="38773706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Exercise 5</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pPr>
            <a:r>
              <a:rPr lang="en-US" dirty="0"/>
              <a:t>Go into the </a:t>
            </a:r>
            <a:r>
              <a:rPr lang="en-US" dirty="0" err="1"/>
              <a:t>unix_training</a:t>
            </a:r>
            <a:r>
              <a:rPr lang="en-US" dirty="0"/>
              <a:t> directory, and run the executable “</a:t>
            </a:r>
            <a:r>
              <a:rPr lang="en-US" dirty="0" err="1"/>
              <a:t>link_me</a:t>
            </a:r>
            <a:r>
              <a:rPr lang="en-US" dirty="0"/>
              <a:t>” to see its output</a:t>
            </a:r>
          </a:p>
          <a:p>
            <a:pPr lvl="1">
              <a:lnSpc>
                <a:spcPct val="90000"/>
              </a:lnSpc>
              <a:spcBef>
                <a:spcPts val="1750"/>
              </a:spcBef>
              <a:buClr>
                <a:srgbClr val="3F3D41"/>
              </a:buClr>
            </a:pPr>
            <a:r>
              <a:rPr lang="en-US" dirty="0"/>
              <a:t>cd </a:t>
            </a:r>
            <a:r>
              <a:rPr lang="en-US" dirty="0" err="1"/>
              <a:t>unix_training</a:t>
            </a:r>
            <a:r>
              <a:rPr lang="en-US" dirty="0"/>
              <a:t>; </a:t>
            </a:r>
            <a:r>
              <a:rPr lang="en-US" dirty="0" smtClean="0"/>
              <a:t>./</a:t>
            </a:r>
            <a:r>
              <a:rPr lang="en-US" dirty="0" err="1" smtClean="0"/>
              <a:t>link_me</a:t>
            </a:r>
            <a:endParaRPr lang="en-US" dirty="0" smtClean="0"/>
          </a:p>
          <a:p>
            <a:pPr>
              <a:lnSpc>
                <a:spcPct val="90000"/>
              </a:lnSpc>
              <a:spcBef>
                <a:spcPts val="1750"/>
              </a:spcBef>
              <a:buClr>
                <a:srgbClr val="3F3D41"/>
              </a:buClr>
            </a:pPr>
            <a:r>
              <a:rPr lang="en-US" dirty="0" smtClean="0"/>
              <a:t>Go back to the directory where your linked files are, and run them as executables.</a:t>
            </a:r>
            <a:endParaRPr lang="en-US" dirty="0"/>
          </a:p>
          <a:p>
            <a:pPr>
              <a:lnSpc>
                <a:spcPct val="90000"/>
              </a:lnSpc>
              <a:spcBef>
                <a:spcPts val="1750"/>
              </a:spcBef>
              <a:buClr>
                <a:srgbClr val="3F3D41"/>
              </a:buClr>
            </a:pPr>
            <a:r>
              <a:rPr lang="en-US" dirty="0"/>
              <a:t>Now, rename the file </a:t>
            </a:r>
            <a:r>
              <a:rPr lang="en-US" dirty="0" err="1" smtClean="0"/>
              <a:t>unix_training</a:t>
            </a:r>
            <a:r>
              <a:rPr lang="en-US" dirty="0" smtClean="0"/>
              <a:t>/</a:t>
            </a:r>
            <a:r>
              <a:rPr lang="en-US" dirty="0" err="1" smtClean="0"/>
              <a:t>link_me</a:t>
            </a:r>
            <a:r>
              <a:rPr lang="en-US" dirty="0" smtClean="0"/>
              <a:t> using the “mv” command, and then try to run the linked files as executables again:</a:t>
            </a:r>
          </a:p>
          <a:p>
            <a:pPr lvl="1">
              <a:lnSpc>
                <a:spcPct val="90000"/>
              </a:lnSpc>
              <a:spcBef>
                <a:spcPts val="1750"/>
              </a:spcBef>
              <a:buClr>
                <a:srgbClr val="3F3D41"/>
              </a:buClr>
            </a:pPr>
            <a:r>
              <a:rPr lang="en-US" dirty="0"/>
              <a:t>m</a:t>
            </a:r>
            <a:r>
              <a:rPr lang="en-US" dirty="0" smtClean="0"/>
              <a:t>v </a:t>
            </a:r>
            <a:r>
              <a:rPr lang="en-US" dirty="0" err="1" smtClean="0"/>
              <a:t>unix_training</a:t>
            </a:r>
            <a:r>
              <a:rPr lang="en-US" dirty="0" smtClean="0"/>
              <a:t>/</a:t>
            </a:r>
            <a:r>
              <a:rPr lang="en-US" dirty="0" err="1" smtClean="0"/>
              <a:t>link_me</a:t>
            </a:r>
            <a:r>
              <a:rPr lang="en-US" dirty="0" smtClean="0"/>
              <a:t> </a:t>
            </a:r>
            <a:r>
              <a:rPr lang="en-US" dirty="0" err="1" smtClean="0"/>
              <a:t>unix_training</a:t>
            </a:r>
            <a:r>
              <a:rPr lang="en-US" dirty="0" smtClean="0"/>
              <a:t>/</a:t>
            </a:r>
            <a:r>
              <a:rPr lang="en-US" dirty="0" err="1" smtClean="0"/>
              <a:t>moved_link</a:t>
            </a:r>
            <a:endParaRPr lang="en-US" dirty="0" smtClean="0"/>
          </a:p>
          <a:p>
            <a:pPr lvl="1">
              <a:lnSpc>
                <a:spcPct val="90000"/>
              </a:lnSpc>
              <a:spcBef>
                <a:spcPts val="1750"/>
              </a:spcBef>
              <a:buClr>
                <a:srgbClr val="3F3D41"/>
              </a:buClr>
            </a:pPr>
            <a:r>
              <a:rPr lang="en-US" dirty="0" smtClean="0"/>
              <a:t>./</a:t>
            </a:r>
            <a:r>
              <a:rPr lang="en-US" dirty="0" err="1" smtClean="0"/>
              <a:t>soft_link</a:t>
            </a:r>
            <a:r>
              <a:rPr lang="en-US" dirty="0" smtClean="0"/>
              <a:t>; ./</a:t>
            </a:r>
            <a:r>
              <a:rPr lang="en-US" dirty="0" err="1" smtClean="0"/>
              <a:t>hard_link</a:t>
            </a:r>
            <a:endParaRPr lang="en-US" dirty="0"/>
          </a:p>
          <a:p>
            <a:pPr marL="0" indent="0">
              <a:lnSpc>
                <a:spcPct val="90000"/>
              </a:lnSpc>
              <a:spcBef>
                <a:spcPts val="1750"/>
              </a:spcBef>
              <a:buClr>
                <a:srgbClr val="3F3D41"/>
              </a:buClr>
              <a:buNone/>
            </a:pPr>
            <a:endParaRPr lang="en-US" dirty="0" smtClean="0"/>
          </a:p>
        </p:txBody>
      </p:sp>
    </p:spTree>
    <p:extLst>
      <p:ext uri="{BB962C8B-B14F-4D97-AF65-F5344CB8AC3E}">
        <p14:creationId xmlns:p14="http://schemas.microsoft.com/office/powerpoint/2010/main" val="2407372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r>
              <a:rPr lang="en-US" dirty="0" smtClean="0"/>
              <a:t>Regular expressions</a:t>
            </a:r>
          </a:p>
          <a:p>
            <a:pPr lvl="1"/>
            <a:r>
              <a:rPr lang="en-US" dirty="0" smtClean="0"/>
              <a:t>Used for pattern matching with strings of text</a:t>
            </a:r>
          </a:p>
          <a:p>
            <a:pPr lvl="1"/>
            <a:r>
              <a:rPr lang="en-US" dirty="0" smtClean="0"/>
              <a:t>Useful for searching for a particular pattern or string in large files or large amounts of output</a:t>
            </a:r>
          </a:p>
          <a:p>
            <a:r>
              <a:rPr lang="en-US" dirty="0" smtClean="0"/>
              <a:t>Regular expressions, in general, have the following components:</a:t>
            </a:r>
          </a:p>
          <a:p>
            <a:pPr lvl="1"/>
            <a:r>
              <a:rPr lang="en-US" dirty="0" smtClean="0"/>
              <a:t>An alphabet, or, a set of characters which define what you are searching for</a:t>
            </a:r>
          </a:p>
          <a:p>
            <a:pPr lvl="1"/>
            <a:r>
              <a:rPr lang="en-US" dirty="0" smtClean="0"/>
              <a:t>The regular operations: repetition, union, and concatenation</a:t>
            </a:r>
          </a:p>
          <a:p>
            <a:pPr lvl="1"/>
            <a:endParaRPr lang="en-US" dirty="0"/>
          </a:p>
        </p:txBody>
      </p:sp>
    </p:spTree>
    <p:extLst>
      <p:ext uri="{BB962C8B-B14F-4D97-AF65-F5344CB8AC3E}">
        <p14:creationId xmlns:p14="http://schemas.microsoft.com/office/powerpoint/2010/main" val="11743093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r>
              <a:rPr lang="en-US" dirty="0" smtClean="0"/>
              <a:t>The alphabet</a:t>
            </a:r>
          </a:p>
          <a:p>
            <a:pPr lvl="1"/>
            <a:r>
              <a:rPr lang="en-US" dirty="0" smtClean="0"/>
              <a:t>Usually represented as single characters or character sets</a:t>
            </a:r>
          </a:p>
          <a:p>
            <a:r>
              <a:rPr lang="en-US" dirty="0" smtClean="0"/>
              <a:t>The regular operations</a:t>
            </a:r>
          </a:p>
          <a:p>
            <a:pPr lvl="1"/>
            <a:r>
              <a:rPr lang="en-US" dirty="0" smtClean="0"/>
              <a:t>Repetition</a:t>
            </a:r>
          </a:p>
          <a:p>
            <a:pPr lvl="2"/>
            <a:r>
              <a:rPr lang="en-US" dirty="0" smtClean="0"/>
              <a:t>Usually denoted using the * (asterisk)</a:t>
            </a:r>
          </a:p>
          <a:p>
            <a:pPr lvl="2"/>
            <a:r>
              <a:rPr lang="en-US" dirty="0" smtClean="0"/>
              <a:t>Means, “repeat whatever directly preceded zero or more times”</a:t>
            </a:r>
          </a:p>
          <a:p>
            <a:pPr lvl="2"/>
            <a:r>
              <a:rPr lang="en-US" dirty="0" smtClean="0"/>
              <a:t>Example:</a:t>
            </a:r>
          </a:p>
          <a:p>
            <a:pPr lvl="3"/>
            <a:r>
              <a:rPr lang="en-US" dirty="0" smtClean="0"/>
              <a:t>0*1*  (i.e., any number of 0s followed by any number of 1s)</a:t>
            </a:r>
          </a:p>
          <a:p>
            <a:pPr lvl="3"/>
            <a:endParaRPr lang="en-US" dirty="0" smtClean="0"/>
          </a:p>
          <a:p>
            <a:pPr marL="457200" lvl="1" indent="0">
              <a:buNone/>
            </a:pPr>
            <a:endParaRPr lang="en-US" dirty="0"/>
          </a:p>
        </p:txBody>
      </p:sp>
    </p:spTree>
    <p:extLst>
      <p:ext uri="{BB962C8B-B14F-4D97-AF65-F5344CB8AC3E}">
        <p14:creationId xmlns:p14="http://schemas.microsoft.com/office/powerpoint/2010/main" val="24274992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pPr lvl="1"/>
            <a:r>
              <a:rPr lang="en-US" dirty="0"/>
              <a:t>Union</a:t>
            </a:r>
          </a:p>
          <a:p>
            <a:pPr lvl="2"/>
            <a:r>
              <a:rPr lang="en-US" dirty="0" smtClean="0"/>
              <a:t>Set members in union surrounded by square brackets (“[ ]”)</a:t>
            </a:r>
            <a:endParaRPr lang="en-US" dirty="0"/>
          </a:p>
          <a:p>
            <a:pPr lvl="2"/>
            <a:r>
              <a:rPr lang="en-US" dirty="0" smtClean="0"/>
              <a:t>Means </a:t>
            </a:r>
            <a:r>
              <a:rPr lang="en-US" dirty="0"/>
              <a:t>“or”</a:t>
            </a:r>
          </a:p>
          <a:p>
            <a:pPr lvl="1"/>
            <a:r>
              <a:rPr lang="en-US" dirty="0" smtClean="0"/>
              <a:t>Concatenation</a:t>
            </a:r>
          </a:p>
          <a:p>
            <a:pPr lvl="2"/>
            <a:r>
              <a:rPr lang="en-US" dirty="0" smtClean="0"/>
              <a:t>Usually implied (no symbol)</a:t>
            </a:r>
          </a:p>
          <a:p>
            <a:pPr lvl="2"/>
            <a:r>
              <a:rPr lang="en-US" dirty="0" smtClean="0"/>
              <a:t>Just put characters next to each other to imply concatenation</a:t>
            </a:r>
          </a:p>
          <a:p>
            <a:r>
              <a:rPr lang="en-US" dirty="0" smtClean="0"/>
              <a:t>Other commonly used symbols and “wildcards”:</a:t>
            </a:r>
            <a:endParaRPr lang="en-US" sz="1800" dirty="0" smtClean="0"/>
          </a:p>
          <a:p>
            <a:pPr lvl="1"/>
            <a:r>
              <a:rPr lang="en-US" sz="1800" dirty="0" smtClean="0"/>
              <a:t>? </a:t>
            </a:r>
            <a:r>
              <a:rPr lang="en-US" sz="1800" dirty="0"/>
              <a:t>c</a:t>
            </a:r>
            <a:r>
              <a:rPr lang="en-US" sz="1800" dirty="0" smtClean="0"/>
              <a:t>an be used to match a single character</a:t>
            </a:r>
          </a:p>
          <a:p>
            <a:pPr marL="457200" lvl="1" indent="0">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857152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r>
              <a:rPr lang="en-US" dirty="0" smtClean="0"/>
              <a:t>Regular expressions can be used with “</a:t>
            </a:r>
            <a:r>
              <a:rPr lang="en-US" dirty="0" err="1" smtClean="0"/>
              <a:t>ls</a:t>
            </a:r>
            <a:r>
              <a:rPr lang="en-US" dirty="0" smtClean="0"/>
              <a:t>” and “</a:t>
            </a:r>
            <a:r>
              <a:rPr lang="en-US" dirty="0" err="1" smtClean="0"/>
              <a:t>grep</a:t>
            </a:r>
            <a:r>
              <a:rPr lang="en-US" dirty="0" smtClean="0"/>
              <a:t>” to search files with a particular pattern in their name</a:t>
            </a:r>
          </a:p>
          <a:p>
            <a:r>
              <a:rPr lang="en-US" dirty="0" err="1"/>
              <a:t>l</a:t>
            </a:r>
            <a:r>
              <a:rPr lang="en-US" dirty="0" err="1" smtClean="0"/>
              <a:t>s</a:t>
            </a:r>
            <a:r>
              <a:rPr lang="en-US" dirty="0" smtClean="0"/>
              <a:t> uses all of the symbols mentioned on previous slides</a:t>
            </a:r>
          </a:p>
          <a:p>
            <a:pPr lvl="1"/>
            <a:r>
              <a:rPr lang="en-US" dirty="0" err="1"/>
              <a:t>l</a:t>
            </a:r>
            <a:r>
              <a:rPr lang="en-US" dirty="0" err="1" smtClean="0"/>
              <a:t>s</a:t>
            </a:r>
            <a:r>
              <a:rPr lang="en-US" dirty="0" smtClean="0"/>
              <a:t> *.pdf</a:t>
            </a:r>
          </a:p>
          <a:p>
            <a:pPr lvl="1"/>
            <a:r>
              <a:rPr lang="en-US" dirty="0" err="1" smtClean="0"/>
              <a:t>ls</a:t>
            </a:r>
            <a:r>
              <a:rPr lang="en-US" dirty="0" smtClean="0"/>
              <a:t> [</a:t>
            </a:r>
            <a:r>
              <a:rPr lang="en-US" dirty="0" err="1" smtClean="0"/>
              <a:t>Hh</a:t>
            </a:r>
            <a:r>
              <a:rPr lang="en-US" dirty="0" smtClean="0"/>
              <a:t>]</a:t>
            </a:r>
            <a:r>
              <a:rPr lang="en-US" dirty="0" err="1" smtClean="0"/>
              <a:t>ello</a:t>
            </a:r>
            <a:r>
              <a:rPr lang="en-US" dirty="0" smtClean="0"/>
              <a:t>[</a:t>
            </a:r>
            <a:r>
              <a:rPr lang="en-US" dirty="0" err="1" smtClean="0"/>
              <a:t>Ww</a:t>
            </a:r>
            <a:r>
              <a:rPr lang="en-US" dirty="0" smtClean="0"/>
              <a:t>]</a:t>
            </a:r>
            <a:r>
              <a:rPr lang="en-US" dirty="0" err="1" smtClean="0"/>
              <a:t>orld</a:t>
            </a:r>
            <a:endParaRPr lang="en-US" dirty="0" smtClean="0"/>
          </a:p>
          <a:p>
            <a:endParaRPr lang="en-US" dirty="0"/>
          </a:p>
        </p:txBody>
      </p:sp>
    </p:spTree>
    <p:extLst>
      <p:ext uri="{BB962C8B-B14F-4D97-AF65-F5344CB8AC3E}">
        <p14:creationId xmlns:p14="http://schemas.microsoft.com/office/powerpoint/2010/main" val="27434183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r>
              <a:rPr lang="en-US" dirty="0" smtClean="0"/>
              <a:t>Regular expressions can be used with the “</a:t>
            </a:r>
            <a:r>
              <a:rPr lang="en-US" dirty="0" err="1" smtClean="0"/>
              <a:t>grep</a:t>
            </a:r>
            <a:r>
              <a:rPr lang="en-US" dirty="0" smtClean="0"/>
              <a:t>” command to search for a pattern in a text file or output</a:t>
            </a:r>
          </a:p>
          <a:p>
            <a:r>
              <a:rPr lang="en-US" dirty="0" smtClean="0"/>
              <a:t>“</a:t>
            </a:r>
            <a:r>
              <a:rPr lang="en-US" dirty="0" err="1" smtClean="0"/>
              <a:t>grep</a:t>
            </a:r>
            <a:r>
              <a:rPr lang="en-US" dirty="0" smtClean="0"/>
              <a:t>” recognizes most of the symbols on previous slides, with a few minor differences/additions:</a:t>
            </a:r>
          </a:p>
          <a:p>
            <a:pPr lvl="1"/>
            <a:r>
              <a:rPr lang="en-US" dirty="0" smtClean="0"/>
              <a:t>Repetition operators: </a:t>
            </a:r>
          </a:p>
          <a:p>
            <a:pPr lvl="2"/>
            <a:r>
              <a:rPr lang="en-US" sz="1800" dirty="0" smtClean="0"/>
              <a:t>. (dot) – matches a single character</a:t>
            </a:r>
          </a:p>
          <a:p>
            <a:pPr lvl="2"/>
            <a:r>
              <a:rPr lang="en-US" sz="1800" dirty="0" smtClean="0"/>
              <a:t>* (asterisk) – matches zero or more of the preceding expression</a:t>
            </a:r>
          </a:p>
          <a:p>
            <a:pPr lvl="2"/>
            <a:r>
              <a:rPr lang="en-US" sz="1800" dirty="0" smtClean="0"/>
              <a:t>+ (plus) – matches one or more of the preceding expression</a:t>
            </a:r>
          </a:p>
          <a:p>
            <a:pPr lvl="2"/>
            <a:r>
              <a:rPr lang="en-US" sz="1800" dirty="0" smtClean="0"/>
              <a:t>{n} – matches exactly n of the preceding expression</a:t>
            </a:r>
          </a:p>
          <a:p>
            <a:pPr lvl="2"/>
            <a:r>
              <a:rPr lang="en-US" sz="1800" dirty="0" smtClean="0"/>
              <a:t>{n,} – matches n or more of the preceding expression</a:t>
            </a:r>
          </a:p>
          <a:p>
            <a:pPr lvl="2"/>
            <a:r>
              <a:rPr lang="en-US" sz="1800" dirty="0" smtClean="0"/>
              <a:t>{</a:t>
            </a:r>
            <a:r>
              <a:rPr lang="en-US" sz="1800" dirty="0" err="1" smtClean="0"/>
              <a:t>n,m</a:t>
            </a:r>
            <a:r>
              <a:rPr lang="en-US" sz="1800" dirty="0" smtClean="0"/>
              <a:t>} – matches no less than n and no more than m of the preceding expression</a:t>
            </a:r>
          </a:p>
          <a:p>
            <a:pPr lvl="2"/>
            <a:endParaRPr lang="en-US" dirty="0" smtClean="0"/>
          </a:p>
          <a:p>
            <a:endParaRPr lang="en-US" dirty="0"/>
          </a:p>
        </p:txBody>
      </p:sp>
    </p:spTree>
    <p:extLst>
      <p:ext uri="{BB962C8B-B14F-4D97-AF65-F5344CB8AC3E}">
        <p14:creationId xmlns:p14="http://schemas.microsoft.com/office/powerpoint/2010/main" val="22225745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pPr lvl="1"/>
            <a:r>
              <a:rPr lang="en-US" dirty="0" smtClean="0"/>
              <a:t>Union operators: </a:t>
            </a:r>
          </a:p>
          <a:p>
            <a:pPr lvl="2"/>
            <a:r>
              <a:rPr lang="en-US" dirty="0" smtClean="0"/>
              <a:t>Set members in union surrounded by square brackets (“[ ]”)</a:t>
            </a:r>
          </a:p>
          <a:p>
            <a:pPr lvl="2"/>
            <a:r>
              <a:rPr lang="en-US" dirty="0" smtClean="0"/>
              <a:t>Negation symbol: ^ symbol used INSIDE square brackets</a:t>
            </a:r>
          </a:p>
          <a:p>
            <a:pPr lvl="3"/>
            <a:r>
              <a:rPr lang="en-US" dirty="0" smtClean="0"/>
              <a:t>Means, “match anything but the following characters”</a:t>
            </a:r>
          </a:p>
          <a:p>
            <a:pPr lvl="2"/>
            <a:r>
              <a:rPr lang="en-US" dirty="0" smtClean="0"/>
              <a:t>“OR” symbol: | (“pipe”) symbol used inside brackets or parentheses to represent the union of expressions or characters</a:t>
            </a:r>
          </a:p>
          <a:p>
            <a:pPr lvl="1"/>
            <a:r>
              <a:rPr lang="en-US" dirty="0" smtClean="0"/>
              <a:t>Concatenation operators:</a:t>
            </a:r>
          </a:p>
          <a:p>
            <a:pPr lvl="2"/>
            <a:r>
              <a:rPr lang="en-US" dirty="0" smtClean="0"/>
              <a:t>Default: no operator</a:t>
            </a:r>
          </a:p>
          <a:p>
            <a:pPr lvl="2"/>
            <a:r>
              <a:rPr lang="en-US" dirty="0" smtClean="0"/>
              <a:t>Parentheses can be used to group expressions</a:t>
            </a:r>
          </a:p>
          <a:p>
            <a:pPr lvl="3"/>
            <a:r>
              <a:rPr lang="en-US" dirty="0" smtClean="0"/>
              <a:t>Special symbol: implies concatenation</a:t>
            </a:r>
          </a:p>
          <a:p>
            <a:endParaRPr lang="en-US" dirty="0"/>
          </a:p>
        </p:txBody>
      </p:sp>
    </p:spTree>
    <p:extLst>
      <p:ext uri="{BB962C8B-B14F-4D97-AF65-F5344CB8AC3E}">
        <p14:creationId xmlns:p14="http://schemas.microsoft.com/office/powerpoint/2010/main" val="16862659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pPr lvl="1"/>
            <a:r>
              <a:rPr lang="en-US" dirty="0" smtClean="0"/>
              <a:t>Line anchors:</a:t>
            </a:r>
          </a:p>
          <a:p>
            <a:pPr lvl="2"/>
            <a:r>
              <a:rPr lang="en-US" dirty="0" smtClean="0"/>
              <a:t>^expression – the ^ symbol used at the beginning of an expression means, “match strings that begin with this expression”</a:t>
            </a:r>
          </a:p>
          <a:p>
            <a:pPr lvl="3"/>
            <a:r>
              <a:rPr lang="en-US" dirty="0" smtClean="0"/>
              <a:t>Note the difference in meaning when the ^ symbol is used outside square brackets</a:t>
            </a:r>
          </a:p>
          <a:p>
            <a:pPr lvl="2"/>
            <a:r>
              <a:rPr lang="en-US" dirty="0"/>
              <a:t>e</a:t>
            </a:r>
            <a:r>
              <a:rPr lang="en-US" dirty="0" smtClean="0"/>
              <a:t>xpression$ – the $ symbol used at the end of an expression means, “match strings that end with this expression”</a:t>
            </a:r>
          </a:p>
          <a:p>
            <a:pPr lvl="1"/>
            <a:r>
              <a:rPr lang="en-US" dirty="0" smtClean="0"/>
              <a:t>Escape character:  </a:t>
            </a:r>
          </a:p>
          <a:p>
            <a:pPr lvl="2"/>
            <a:r>
              <a:rPr lang="en-US" dirty="0" smtClean="0"/>
              <a:t>\ - used to escape the meaning of special characters (</a:t>
            </a:r>
            <a:r>
              <a:rPr lang="en-US" dirty="0" err="1" smtClean="0"/>
              <a:t>metacharacters</a:t>
            </a:r>
            <a:r>
              <a:rPr lang="en-US" dirty="0" smtClean="0"/>
              <a:t> and some whitespace characters)</a:t>
            </a:r>
          </a:p>
          <a:p>
            <a:r>
              <a:rPr lang="en-US" dirty="0" smtClean="0"/>
              <a:t>Note: Need to enclose the entire regular expression in quotes to use with </a:t>
            </a:r>
            <a:r>
              <a:rPr lang="en-US" dirty="0" err="1" smtClean="0"/>
              <a:t>grep</a:t>
            </a:r>
            <a:endParaRPr lang="en-US" dirty="0" smtClean="0"/>
          </a:p>
          <a:p>
            <a:endParaRPr lang="en-US" dirty="0"/>
          </a:p>
        </p:txBody>
      </p:sp>
    </p:spTree>
    <p:extLst>
      <p:ext uri="{BB962C8B-B14F-4D97-AF65-F5344CB8AC3E}">
        <p14:creationId xmlns:p14="http://schemas.microsoft.com/office/powerpoint/2010/main" val="42026049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Files and Directories – Searching and Information Processing</a:t>
            </a:r>
            <a:endParaRPr lang="en-US" dirty="0"/>
          </a:p>
        </p:txBody>
      </p:sp>
      <p:sp>
        <p:nvSpPr>
          <p:cNvPr id="3" name="Content Placeholder 2"/>
          <p:cNvSpPr>
            <a:spLocks noGrp="1"/>
          </p:cNvSpPr>
          <p:nvPr>
            <p:ph idx="1"/>
          </p:nvPr>
        </p:nvSpPr>
        <p:spPr/>
        <p:txBody>
          <a:bodyPr/>
          <a:lstStyle/>
          <a:p>
            <a:r>
              <a:rPr lang="en-US" sz="2000" dirty="0" err="1" smtClean="0"/>
              <a:t>Grep</a:t>
            </a:r>
            <a:r>
              <a:rPr lang="en-US" sz="2000" dirty="0" smtClean="0"/>
              <a:t> syntax: </a:t>
            </a:r>
          </a:p>
          <a:p>
            <a:pPr lvl="1"/>
            <a:r>
              <a:rPr lang="en-US" sz="2000" dirty="0" err="1" smtClean="0"/>
              <a:t>grep</a:t>
            </a:r>
            <a:r>
              <a:rPr lang="en-US" sz="2000" dirty="0" smtClean="0"/>
              <a:t> expression file</a:t>
            </a:r>
          </a:p>
          <a:p>
            <a:pPr lvl="1"/>
            <a:r>
              <a:rPr lang="en-US" sz="2000" dirty="0" err="1"/>
              <a:t>g</a:t>
            </a:r>
            <a:r>
              <a:rPr lang="en-US" sz="2000" dirty="0" err="1" smtClean="0"/>
              <a:t>rep</a:t>
            </a:r>
            <a:r>
              <a:rPr lang="en-US" sz="2000" dirty="0" smtClean="0"/>
              <a:t> expression file1 file2</a:t>
            </a:r>
          </a:p>
          <a:p>
            <a:pPr lvl="1"/>
            <a:r>
              <a:rPr lang="en-US" sz="2000" dirty="0"/>
              <a:t>e</a:t>
            </a:r>
            <a:r>
              <a:rPr lang="en-US" sz="2000" dirty="0" smtClean="0"/>
              <a:t>xpression contains </a:t>
            </a:r>
            <a:r>
              <a:rPr lang="en-US" sz="2000" dirty="0" err="1" smtClean="0"/>
              <a:t>grep</a:t>
            </a:r>
            <a:r>
              <a:rPr lang="en-US" sz="2000" dirty="0" smtClean="0"/>
              <a:t> regular expression operators, but the filenames contain Linux regular expression operators</a:t>
            </a:r>
          </a:p>
          <a:p>
            <a:r>
              <a:rPr lang="en-US" sz="2000" dirty="0" err="1" smtClean="0"/>
              <a:t>Grep</a:t>
            </a:r>
            <a:r>
              <a:rPr lang="en-US" sz="2000" dirty="0" smtClean="0"/>
              <a:t> examples:</a:t>
            </a:r>
          </a:p>
          <a:p>
            <a:pPr lvl="1"/>
            <a:r>
              <a:rPr lang="en-US" sz="2000" dirty="0" err="1"/>
              <a:t>g</a:t>
            </a:r>
            <a:r>
              <a:rPr lang="en-US" sz="2000" dirty="0" err="1" smtClean="0"/>
              <a:t>rep</a:t>
            </a:r>
            <a:r>
              <a:rPr lang="en-US" sz="2000" dirty="0" smtClean="0"/>
              <a:t> hello </a:t>
            </a:r>
            <a:r>
              <a:rPr lang="en-US" sz="2000" dirty="0" err="1" smtClean="0"/>
              <a:t>unix_training</a:t>
            </a:r>
            <a:r>
              <a:rPr lang="en-US" sz="2000" dirty="0" smtClean="0"/>
              <a:t>/</a:t>
            </a:r>
            <a:r>
              <a:rPr lang="en-US" sz="2000" dirty="0" err="1" smtClean="0"/>
              <a:t>link_me</a:t>
            </a:r>
            <a:endParaRPr lang="en-US" sz="2000" dirty="0" smtClean="0"/>
          </a:p>
          <a:p>
            <a:pPr lvl="2"/>
            <a:r>
              <a:rPr lang="en-US" sz="1800" dirty="0" smtClean="0"/>
              <a:t>Don’t need quotes around the pattern here, because it is a single string with no whitespace</a:t>
            </a:r>
          </a:p>
          <a:p>
            <a:pPr lvl="1"/>
            <a:r>
              <a:rPr lang="en-US" sz="2000" dirty="0" err="1" smtClean="0"/>
              <a:t>ls</a:t>
            </a:r>
            <a:r>
              <a:rPr lang="en-US" sz="2000" dirty="0" smtClean="0"/>
              <a:t> </a:t>
            </a:r>
            <a:r>
              <a:rPr lang="en-US" sz="2000" dirty="0" err="1" smtClean="0"/>
              <a:t>unix_training</a:t>
            </a:r>
            <a:r>
              <a:rPr lang="en-US" sz="2000" dirty="0" smtClean="0"/>
              <a:t> | </a:t>
            </a:r>
            <a:r>
              <a:rPr lang="en-US" sz="2000" dirty="0" err="1" smtClean="0"/>
              <a:t>grep</a:t>
            </a:r>
            <a:r>
              <a:rPr lang="en-US" sz="2000" dirty="0" smtClean="0"/>
              <a:t> “_me$”</a:t>
            </a:r>
          </a:p>
          <a:p>
            <a:pPr lvl="1"/>
            <a:r>
              <a:rPr lang="en-US" sz="2000" dirty="0" err="1" smtClean="0"/>
              <a:t>grep</a:t>
            </a:r>
            <a:r>
              <a:rPr lang="en-US" sz="2000" dirty="0" smtClean="0"/>
              <a:t> “Found me at line [0-9]\{3\}” </a:t>
            </a:r>
            <a:r>
              <a:rPr lang="en-US" sz="2000" dirty="0" err="1" smtClean="0"/>
              <a:t>unix_training</a:t>
            </a:r>
            <a:r>
              <a:rPr lang="en-US" sz="2000" dirty="0" smtClean="0"/>
              <a:t>/</a:t>
            </a:r>
            <a:r>
              <a:rPr lang="en-US" sz="2000" dirty="0" err="1" smtClean="0"/>
              <a:t>grep</a:t>
            </a:r>
            <a:endParaRPr lang="en-US" sz="2000" dirty="0" smtClean="0"/>
          </a:p>
          <a:p>
            <a:pPr lvl="2"/>
            <a:r>
              <a:rPr lang="en-US" sz="1800" dirty="0" smtClean="0"/>
              <a:t>In the above example, the curly braces must be escaped</a:t>
            </a:r>
          </a:p>
          <a:p>
            <a:pPr lvl="1"/>
            <a:endParaRPr lang="en-US" dirty="0" smtClean="0"/>
          </a:p>
          <a:p>
            <a:pPr lvl="1"/>
            <a:endParaRPr lang="en-US" dirty="0"/>
          </a:p>
        </p:txBody>
      </p:sp>
    </p:spTree>
    <p:extLst>
      <p:ext uri="{BB962C8B-B14F-4D97-AF65-F5344CB8AC3E}">
        <p14:creationId xmlns:p14="http://schemas.microsoft.com/office/powerpoint/2010/main" val="214021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Learning outcomes of this course</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solidFill>
                  <a:srgbClr val="3F3D41"/>
                </a:solidFill>
              </a:rPr>
              <a:t>Introduce the basics of Linux</a:t>
            </a:r>
          </a:p>
          <a:p>
            <a:pPr>
              <a:lnSpc>
                <a:spcPct val="90000"/>
              </a:lnSpc>
              <a:spcBef>
                <a:spcPts val="1750"/>
              </a:spcBef>
              <a:buClr>
                <a:srgbClr val="3F3D41"/>
              </a:buClr>
              <a:buFont typeface="Arial" charset="0"/>
              <a:buChar char="•"/>
            </a:pPr>
            <a:r>
              <a:rPr lang="en-US" dirty="0" smtClean="0">
                <a:solidFill>
                  <a:srgbClr val="3F3D41"/>
                </a:solidFill>
              </a:rPr>
              <a:t>To learn how to create/modify content in Linux</a:t>
            </a:r>
            <a:endParaRPr lang="en-US" dirty="0">
              <a:solidFill>
                <a:srgbClr val="3F3D41"/>
              </a:solidFill>
            </a:endParaRPr>
          </a:p>
          <a:p>
            <a:pPr lvl="1">
              <a:lnSpc>
                <a:spcPct val="90000"/>
              </a:lnSpc>
              <a:spcBef>
                <a:spcPts val="1750"/>
              </a:spcBef>
              <a:buClr>
                <a:srgbClr val="3F3D41"/>
              </a:buClr>
              <a:buFont typeface="Arial" charset="0"/>
              <a:buChar char="•"/>
            </a:pPr>
            <a:r>
              <a:rPr lang="en-US" dirty="0" smtClean="0">
                <a:solidFill>
                  <a:srgbClr val="3F3D41"/>
                </a:solidFill>
              </a:rPr>
              <a:t>Using Linux text editors to create documents</a:t>
            </a:r>
          </a:p>
          <a:p>
            <a:pPr lvl="1">
              <a:lnSpc>
                <a:spcPct val="90000"/>
              </a:lnSpc>
              <a:spcBef>
                <a:spcPts val="1750"/>
              </a:spcBef>
              <a:buClr>
                <a:srgbClr val="3F3D41"/>
              </a:buClr>
              <a:buFont typeface="Arial" charset="0"/>
              <a:buChar char="•"/>
            </a:pPr>
            <a:r>
              <a:rPr lang="en-US" dirty="0" smtClean="0">
                <a:solidFill>
                  <a:srgbClr val="3F3D41"/>
                </a:solidFill>
              </a:rPr>
              <a:t>Modifying file/directory permissions</a:t>
            </a:r>
          </a:p>
          <a:p>
            <a:pPr>
              <a:lnSpc>
                <a:spcPct val="90000"/>
              </a:lnSpc>
              <a:spcBef>
                <a:spcPts val="1750"/>
              </a:spcBef>
              <a:buClr>
                <a:srgbClr val="3F3D41"/>
              </a:buClr>
              <a:buFont typeface="Arial" charset="0"/>
              <a:buChar char="•"/>
            </a:pPr>
            <a:r>
              <a:rPr lang="en-US" dirty="0" smtClean="0">
                <a:solidFill>
                  <a:srgbClr val="3F3D41"/>
                </a:solidFill>
              </a:rPr>
              <a:t>To learn how to write and run programs in Linux</a:t>
            </a:r>
          </a:p>
          <a:p>
            <a:pPr>
              <a:lnSpc>
                <a:spcPct val="90000"/>
              </a:lnSpc>
              <a:spcBef>
                <a:spcPts val="1750"/>
              </a:spcBef>
              <a:buClr>
                <a:srgbClr val="3F3D41"/>
              </a:buClr>
              <a:buFont typeface="Arial" charset="0"/>
              <a:buChar char="•"/>
            </a:pPr>
            <a:r>
              <a:rPr lang="en-US" dirty="0" smtClean="0">
                <a:solidFill>
                  <a:srgbClr val="3F3D41"/>
                </a:solidFill>
              </a:rPr>
              <a:t>Provide </a:t>
            </a:r>
            <a:r>
              <a:rPr lang="en-US" dirty="0">
                <a:solidFill>
                  <a:srgbClr val="3F3D41"/>
                </a:solidFill>
              </a:rPr>
              <a:t>hands-on </a:t>
            </a:r>
            <a:r>
              <a:rPr lang="en-US" dirty="0" smtClean="0">
                <a:solidFill>
                  <a:srgbClr val="3F3D41"/>
                </a:solidFill>
              </a:rPr>
              <a:t>practice</a:t>
            </a:r>
            <a:endParaRPr lang="en-US" dirty="0">
              <a:solidFill>
                <a:srgbClr val="3F3D41"/>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a:t>
            </a:r>
            <a:endParaRPr lang="en-US" dirty="0"/>
          </a:p>
        </p:txBody>
      </p:sp>
      <p:sp>
        <p:nvSpPr>
          <p:cNvPr id="3" name="Content Placeholder 2"/>
          <p:cNvSpPr>
            <a:spLocks noGrp="1"/>
          </p:cNvSpPr>
          <p:nvPr>
            <p:ph idx="1"/>
          </p:nvPr>
        </p:nvSpPr>
        <p:spPr>
          <a:xfrm>
            <a:off x="457200" y="1417638"/>
            <a:ext cx="8229600" cy="4953000"/>
          </a:xfrm>
        </p:spPr>
        <p:txBody>
          <a:bodyPr numCol="2"/>
          <a:lstStyle/>
          <a:p>
            <a:pPr>
              <a:lnSpc>
                <a:spcPct val="90000"/>
              </a:lnSpc>
              <a:spcBef>
                <a:spcPts val="1750"/>
              </a:spcBef>
              <a:buClr>
                <a:srgbClr val="3F3D41"/>
              </a:buClr>
              <a:buFont typeface="Arial" charset="0"/>
              <a:buChar char="•"/>
            </a:pPr>
            <a:r>
              <a:rPr lang="en-US" dirty="0" smtClean="0">
                <a:solidFill>
                  <a:srgbClr val="3F3D41"/>
                </a:solidFill>
              </a:rPr>
              <a:t>Variables</a:t>
            </a:r>
          </a:p>
          <a:p>
            <a:pPr>
              <a:lnSpc>
                <a:spcPct val="90000"/>
              </a:lnSpc>
              <a:spcBef>
                <a:spcPts val="1750"/>
              </a:spcBef>
              <a:buClr>
                <a:srgbClr val="3F3D41"/>
              </a:buClr>
              <a:buFont typeface="Arial" charset="0"/>
              <a:buChar char="•"/>
            </a:pPr>
            <a:r>
              <a:rPr lang="en-US" dirty="0" smtClean="0">
                <a:solidFill>
                  <a:srgbClr val="3F3D41"/>
                </a:solidFill>
              </a:rPr>
              <a:t>The “export” command</a:t>
            </a:r>
          </a:p>
          <a:p>
            <a:pPr>
              <a:lnSpc>
                <a:spcPct val="90000"/>
              </a:lnSpc>
              <a:spcBef>
                <a:spcPts val="1750"/>
              </a:spcBef>
              <a:buClr>
                <a:srgbClr val="3F3D41"/>
              </a:buClr>
              <a:buFont typeface="Arial" charset="0"/>
              <a:buChar char="•"/>
            </a:pPr>
            <a:r>
              <a:rPr lang="en-US" dirty="0" smtClean="0">
                <a:solidFill>
                  <a:srgbClr val="3F3D41"/>
                </a:solidFill>
              </a:rPr>
              <a:t>Capturing Output</a:t>
            </a:r>
          </a:p>
          <a:p>
            <a:pPr>
              <a:lnSpc>
                <a:spcPct val="90000"/>
              </a:lnSpc>
              <a:spcBef>
                <a:spcPts val="1750"/>
              </a:spcBef>
              <a:buClr>
                <a:srgbClr val="3F3D41"/>
              </a:buClr>
              <a:buFont typeface="Arial" charset="0"/>
              <a:buChar char="•"/>
            </a:pPr>
            <a:r>
              <a:rPr lang="en-US" dirty="0" smtClean="0">
                <a:solidFill>
                  <a:srgbClr val="3F3D41"/>
                </a:solidFill>
              </a:rPr>
              <a:t>Startup Files</a:t>
            </a:r>
          </a:p>
          <a:p>
            <a:pPr>
              <a:lnSpc>
                <a:spcPct val="90000"/>
              </a:lnSpc>
              <a:spcBef>
                <a:spcPts val="1750"/>
              </a:spcBef>
              <a:buClr>
                <a:srgbClr val="3F3D41"/>
              </a:buClr>
              <a:buFont typeface="Arial" charset="0"/>
              <a:buChar char="•"/>
            </a:pPr>
            <a:r>
              <a:rPr lang="en-US" dirty="0" smtClean="0">
                <a:solidFill>
                  <a:srgbClr val="3F3D41"/>
                </a:solidFill>
              </a:rPr>
              <a:t>The “alias” command</a:t>
            </a:r>
          </a:p>
          <a:p>
            <a:pPr>
              <a:lnSpc>
                <a:spcPct val="90000"/>
              </a:lnSpc>
              <a:spcBef>
                <a:spcPts val="1750"/>
              </a:spcBef>
              <a:buClr>
                <a:srgbClr val="3F3D41"/>
              </a:buClr>
              <a:buFont typeface="Arial" charset="0"/>
              <a:buChar char="•"/>
            </a:pPr>
            <a:r>
              <a:rPr lang="en-US" dirty="0" smtClean="0">
                <a:solidFill>
                  <a:srgbClr val="3F3D41"/>
                </a:solidFill>
              </a:rPr>
              <a:t>Exercise 6</a:t>
            </a:r>
          </a:p>
          <a:p>
            <a:pPr>
              <a:lnSpc>
                <a:spcPct val="90000"/>
              </a:lnSpc>
              <a:spcBef>
                <a:spcPts val="1750"/>
              </a:spcBef>
              <a:buClr>
                <a:srgbClr val="3F3D41"/>
              </a:buClr>
              <a:buFont typeface="Arial" charset="0"/>
              <a:buChar char="•"/>
            </a:pPr>
            <a:r>
              <a:rPr lang="en-US" dirty="0" smtClean="0">
                <a:solidFill>
                  <a:srgbClr val="3F3D41"/>
                </a:solidFill>
              </a:rPr>
              <a:t>The Module System at OSC</a:t>
            </a:r>
          </a:p>
          <a:p>
            <a:pPr>
              <a:lnSpc>
                <a:spcPct val="90000"/>
              </a:lnSpc>
              <a:spcBef>
                <a:spcPts val="1750"/>
              </a:spcBef>
              <a:buClr>
                <a:srgbClr val="3F3D41"/>
              </a:buClr>
              <a:buFont typeface="Arial" charset="0"/>
              <a:buChar char="•"/>
            </a:pPr>
            <a:r>
              <a:rPr lang="en-US" dirty="0" smtClean="0">
                <a:solidFill>
                  <a:srgbClr val="3F3D41"/>
                </a:solidFill>
              </a:rPr>
              <a:t>Exercise 7</a:t>
            </a:r>
          </a:p>
        </p:txBody>
      </p:sp>
    </p:spTree>
    <p:extLst>
      <p:ext uri="{BB962C8B-B14F-4D97-AF65-F5344CB8AC3E}">
        <p14:creationId xmlns:p14="http://schemas.microsoft.com/office/powerpoint/2010/main" val="179977891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Variables</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Similar to variables in other programming language</a:t>
            </a:r>
          </a:p>
          <a:p>
            <a:pPr lvl="1">
              <a:lnSpc>
                <a:spcPct val="90000"/>
              </a:lnSpc>
              <a:spcBef>
                <a:spcPts val="1750"/>
              </a:spcBef>
              <a:buClr>
                <a:srgbClr val="3F3D41"/>
              </a:buClr>
              <a:buFont typeface="Arial" charset="0"/>
              <a:buChar char="•"/>
            </a:pPr>
            <a:r>
              <a:rPr lang="en-US" dirty="0" smtClean="0">
                <a:solidFill>
                  <a:srgbClr val="3F3D41"/>
                </a:solidFill>
              </a:rPr>
              <a:t>Associate a descriptive variable name with a value</a:t>
            </a:r>
          </a:p>
          <a:p>
            <a:pPr>
              <a:lnSpc>
                <a:spcPct val="90000"/>
              </a:lnSpc>
              <a:spcBef>
                <a:spcPts val="1750"/>
              </a:spcBef>
              <a:buClr>
                <a:srgbClr val="3F3D41"/>
              </a:buClr>
              <a:buFont typeface="Arial" charset="0"/>
              <a:buChar char="•"/>
            </a:pPr>
            <a:r>
              <a:rPr lang="en-US" dirty="0">
                <a:solidFill>
                  <a:srgbClr val="3F3D41"/>
                </a:solidFill>
              </a:rPr>
              <a:t>U</a:t>
            </a:r>
            <a:r>
              <a:rPr lang="en-US" dirty="0" smtClean="0">
                <a:solidFill>
                  <a:srgbClr val="3F3D41"/>
                </a:solidFill>
              </a:rPr>
              <a:t>seful for storing information that is used often, but may be too unwieldy to type manually every time it is used</a:t>
            </a:r>
          </a:p>
          <a:p>
            <a:pPr>
              <a:lnSpc>
                <a:spcPct val="90000"/>
              </a:lnSpc>
              <a:spcBef>
                <a:spcPts val="1750"/>
              </a:spcBef>
              <a:buClr>
                <a:srgbClr val="3F3D41"/>
              </a:buClr>
              <a:buFont typeface="Arial" charset="0"/>
              <a:buChar char="•"/>
            </a:pPr>
            <a:r>
              <a:rPr lang="en-US" dirty="0">
                <a:solidFill>
                  <a:srgbClr val="3F3D41"/>
                </a:solidFill>
              </a:rPr>
              <a:t>M</a:t>
            </a:r>
            <a:r>
              <a:rPr lang="en-US" dirty="0" smtClean="0">
                <a:solidFill>
                  <a:srgbClr val="3F3D41"/>
                </a:solidFill>
              </a:rPr>
              <a:t>ake shell scripts more readable by eliminating the need to type long pathnames</a:t>
            </a:r>
          </a:p>
          <a:p>
            <a:pPr>
              <a:lnSpc>
                <a:spcPct val="90000"/>
              </a:lnSpc>
              <a:spcBef>
                <a:spcPts val="1750"/>
              </a:spcBef>
              <a:buClr>
                <a:srgbClr val="3F3D41"/>
              </a:buClr>
              <a:buFont typeface="Arial" charset="0"/>
              <a:buChar char="•"/>
            </a:pPr>
            <a:r>
              <a:rPr lang="en-US" dirty="0" smtClean="0">
                <a:solidFill>
                  <a:srgbClr val="3F3D41"/>
                </a:solidFill>
              </a:rPr>
              <a:t>Make it easy to run an executable file from anywhere on the system</a:t>
            </a:r>
          </a:p>
          <a:p>
            <a:pPr lvl="1">
              <a:lnSpc>
                <a:spcPct val="90000"/>
              </a:lnSpc>
              <a:spcBef>
                <a:spcPts val="1750"/>
              </a:spcBef>
              <a:buClr>
                <a:srgbClr val="3F3D41"/>
              </a:buClr>
              <a:buFont typeface="Arial" charset="0"/>
              <a:buChar char="•"/>
            </a:pPr>
            <a:endParaRPr lang="en-US" dirty="0" smtClean="0">
              <a:solidFill>
                <a:srgbClr val="3F3D41"/>
              </a:solidFill>
            </a:endParaRPr>
          </a:p>
          <a:p>
            <a:pPr lvl="1">
              <a:lnSpc>
                <a:spcPct val="90000"/>
              </a:lnSpc>
              <a:spcBef>
                <a:spcPts val="1750"/>
              </a:spcBef>
              <a:buClr>
                <a:srgbClr val="3F3D41"/>
              </a:buClr>
              <a:buFont typeface="Arial" charset="0"/>
              <a:buChar char="•"/>
            </a:pPr>
            <a:endParaRPr lang="en-US" dirty="0" smtClean="0">
              <a:solidFill>
                <a:srgbClr val="3F3D41"/>
              </a:solidFill>
            </a:endParaRPr>
          </a:p>
        </p:txBody>
      </p:sp>
    </p:spTree>
    <p:extLst>
      <p:ext uri="{BB962C8B-B14F-4D97-AF65-F5344CB8AC3E}">
        <p14:creationId xmlns:p14="http://schemas.microsoft.com/office/powerpoint/2010/main" val="379447043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Variables</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a:solidFill>
                  <a:srgbClr val="3F3D41"/>
                </a:solidFill>
              </a:rPr>
              <a:t>To use the value of a </a:t>
            </a:r>
            <a:r>
              <a:rPr lang="en-US" dirty="0" smtClean="0">
                <a:solidFill>
                  <a:srgbClr val="3F3D41"/>
                </a:solidFill>
              </a:rPr>
              <a:t>variable, </a:t>
            </a:r>
            <a:r>
              <a:rPr lang="en-US" dirty="0">
                <a:solidFill>
                  <a:srgbClr val="3F3D41"/>
                </a:solidFill>
              </a:rPr>
              <a:t>precede </a:t>
            </a:r>
            <a:r>
              <a:rPr lang="en-US" dirty="0" smtClean="0">
                <a:solidFill>
                  <a:srgbClr val="3F3D41"/>
                </a:solidFill>
              </a:rPr>
              <a:t>its name </a:t>
            </a:r>
            <a:r>
              <a:rPr lang="en-US" dirty="0">
                <a:solidFill>
                  <a:srgbClr val="3F3D41"/>
                </a:solidFill>
              </a:rPr>
              <a:t>with a $</a:t>
            </a:r>
          </a:p>
          <a:p>
            <a:pPr lvl="1">
              <a:lnSpc>
                <a:spcPct val="90000"/>
              </a:lnSpc>
              <a:spcBef>
                <a:spcPts val="1750"/>
              </a:spcBef>
              <a:buClr>
                <a:srgbClr val="3F3D41"/>
              </a:buClr>
              <a:buFont typeface="Arial" charset="0"/>
              <a:buChar char="•"/>
            </a:pPr>
            <a:r>
              <a:rPr lang="en-US" sz="2000" dirty="0">
                <a:solidFill>
                  <a:srgbClr val="3F3D41"/>
                </a:solidFill>
              </a:rPr>
              <a:t>Example:  echo $PATH</a:t>
            </a:r>
          </a:p>
          <a:p>
            <a:pPr>
              <a:lnSpc>
                <a:spcPct val="90000"/>
              </a:lnSpc>
              <a:spcBef>
                <a:spcPts val="1750"/>
              </a:spcBef>
              <a:buClr>
                <a:srgbClr val="3F3D41"/>
              </a:buClr>
              <a:buFont typeface="Arial" charset="0"/>
              <a:buChar char="•"/>
            </a:pPr>
            <a:r>
              <a:rPr lang="en-US" dirty="0">
                <a:solidFill>
                  <a:srgbClr val="3F3D41"/>
                </a:solidFill>
              </a:rPr>
              <a:t>Some variables are special – $PATH is one such example.</a:t>
            </a:r>
          </a:p>
          <a:p>
            <a:pPr lvl="1">
              <a:lnSpc>
                <a:spcPct val="90000"/>
              </a:lnSpc>
              <a:spcBef>
                <a:spcPts val="1750"/>
              </a:spcBef>
              <a:buClr>
                <a:srgbClr val="3F3D41"/>
              </a:buClr>
              <a:buFont typeface="Arial" charset="0"/>
              <a:buChar char="•"/>
            </a:pPr>
            <a:r>
              <a:rPr lang="en-US" sz="2000" dirty="0">
                <a:solidFill>
                  <a:srgbClr val="3F3D41"/>
                </a:solidFill>
              </a:rPr>
              <a:t>The system uses $PATH to determine which directory paths contain executables that are visible anywhere on the system</a:t>
            </a:r>
          </a:p>
          <a:p>
            <a:pPr lvl="1">
              <a:lnSpc>
                <a:spcPct val="90000"/>
              </a:lnSpc>
              <a:spcBef>
                <a:spcPts val="1750"/>
              </a:spcBef>
              <a:buClr>
                <a:srgbClr val="3F3D41"/>
              </a:buClr>
              <a:buFont typeface="Arial" charset="0"/>
              <a:buChar char="•"/>
            </a:pPr>
            <a:r>
              <a:rPr lang="en-US" sz="2000" dirty="0">
                <a:solidFill>
                  <a:srgbClr val="3F3D41"/>
                </a:solidFill>
              </a:rPr>
              <a:t>Contains a “:” delimited list of absolute pathnames </a:t>
            </a:r>
          </a:p>
          <a:p>
            <a:pPr marL="457200" lvl="1" indent="0">
              <a:lnSpc>
                <a:spcPct val="90000"/>
              </a:lnSpc>
              <a:spcBef>
                <a:spcPts val="1750"/>
              </a:spcBef>
              <a:buClr>
                <a:srgbClr val="3F3D41"/>
              </a:buClr>
              <a:buNone/>
            </a:pPr>
            <a:endParaRPr lang="en-US" dirty="0" smtClean="0">
              <a:solidFill>
                <a:srgbClr val="3F3D41"/>
              </a:solidFill>
            </a:endParaRPr>
          </a:p>
          <a:p>
            <a:pPr lvl="1">
              <a:lnSpc>
                <a:spcPct val="90000"/>
              </a:lnSpc>
              <a:spcBef>
                <a:spcPts val="1750"/>
              </a:spcBef>
              <a:buClr>
                <a:srgbClr val="3F3D41"/>
              </a:buClr>
              <a:buFont typeface="Arial" charset="0"/>
              <a:buChar char="•"/>
            </a:pPr>
            <a:endParaRPr lang="en-US" dirty="0" smtClean="0">
              <a:solidFill>
                <a:srgbClr val="3F3D41"/>
              </a:solidFill>
            </a:endParaRPr>
          </a:p>
        </p:txBody>
      </p:sp>
    </p:spTree>
    <p:extLst>
      <p:ext uri="{BB962C8B-B14F-4D97-AF65-F5344CB8AC3E}">
        <p14:creationId xmlns:p14="http://schemas.microsoft.com/office/powerpoint/2010/main" val="147643495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Variables</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sz="2000" dirty="0">
                <a:solidFill>
                  <a:srgbClr val="3F3D41"/>
                </a:solidFill>
              </a:rPr>
              <a:t>G</a:t>
            </a:r>
            <a:r>
              <a:rPr lang="en-US" sz="2000" dirty="0" smtClean="0">
                <a:solidFill>
                  <a:srgbClr val="3F3D41"/>
                </a:solidFill>
              </a:rPr>
              <a:t>lobal variables</a:t>
            </a:r>
          </a:p>
          <a:p>
            <a:pPr lvl="1">
              <a:lnSpc>
                <a:spcPct val="90000"/>
              </a:lnSpc>
              <a:spcBef>
                <a:spcPts val="1750"/>
              </a:spcBef>
              <a:buClr>
                <a:srgbClr val="3F3D41"/>
              </a:buClr>
              <a:buFont typeface="Arial" charset="0"/>
              <a:buChar char="•"/>
            </a:pPr>
            <a:r>
              <a:rPr lang="en-US" sz="1800" dirty="0" smtClean="0">
                <a:solidFill>
                  <a:srgbClr val="3F3D41"/>
                </a:solidFill>
              </a:rPr>
              <a:t>named in all capital letters</a:t>
            </a:r>
          </a:p>
          <a:p>
            <a:pPr lvl="1">
              <a:lnSpc>
                <a:spcPct val="90000"/>
              </a:lnSpc>
              <a:spcBef>
                <a:spcPts val="1750"/>
              </a:spcBef>
              <a:buClr>
                <a:srgbClr val="3F3D41"/>
              </a:buClr>
              <a:buFont typeface="Arial" charset="0"/>
              <a:buChar char="•"/>
            </a:pPr>
            <a:r>
              <a:rPr lang="en-US" sz="1800" dirty="0" smtClean="0">
                <a:solidFill>
                  <a:srgbClr val="3F3D41"/>
                </a:solidFill>
              </a:rPr>
              <a:t>Set using the “export” command</a:t>
            </a:r>
          </a:p>
          <a:p>
            <a:pPr lvl="1">
              <a:lnSpc>
                <a:spcPct val="90000"/>
              </a:lnSpc>
              <a:spcBef>
                <a:spcPts val="1750"/>
              </a:spcBef>
              <a:buClr>
                <a:srgbClr val="3F3D41"/>
              </a:buClr>
              <a:buFont typeface="Arial" charset="0"/>
              <a:buChar char="•"/>
            </a:pPr>
            <a:r>
              <a:rPr lang="en-US" sz="1800" dirty="0" smtClean="0">
                <a:solidFill>
                  <a:srgbClr val="3F3D41"/>
                </a:solidFill>
              </a:rPr>
              <a:t>Visible from the shell where created, as well as any “child” shells</a:t>
            </a:r>
          </a:p>
          <a:p>
            <a:pPr>
              <a:lnSpc>
                <a:spcPct val="90000"/>
              </a:lnSpc>
              <a:spcBef>
                <a:spcPts val="1750"/>
              </a:spcBef>
              <a:buClr>
                <a:srgbClr val="3F3D41"/>
              </a:buClr>
              <a:buFont typeface="Arial" charset="0"/>
              <a:buChar char="•"/>
            </a:pPr>
            <a:r>
              <a:rPr lang="en-US" sz="2000" dirty="0" smtClean="0">
                <a:solidFill>
                  <a:srgbClr val="3F3D41"/>
                </a:solidFill>
              </a:rPr>
              <a:t>Local variables</a:t>
            </a:r>
          </a:p>
          <a:p>
            <a:pPr lvl="1">
              <a:lnSpc>
                <a:spcPct val="90000"/>
              </a:lnSpc>
              <a:spcBef>
                <a:spcPts val="1750"/>
              </a:spcBef>
              <a:buClr>
                <a:srgbClr val="3F3D41"/>
              </a:buClr>
              <a:buFont typeface="Arial" charset="0"/>
              <a:buChar char="•"/>
            </a:pPr>
            <a:r>
              <a:rPr lang="en-US" sz="1800" dirty="0" smtClean="0">
                <a:solidFill>
                  <a:srgbClr val="3F3D41"/>
                </a:solidFill>
              </a:rPr>
              <a:t>Named in all lowercase letters</a:t>
            </a:r>
          </a:p>
          <a:p>
            <a:pPr lvl="1">
              <a:lnSpc>
                <a:spcPct val="90000"/>
              </a:lnSpc>
              <a:spcBef>
                <a:spcPts val="1750"/>
              </a:spcBef>
              <a:buClr>
                <a:srgbClr val="3F3D41"/>
              </a:buClr>
              <a:buFont typeface="Arial" charset="0"/>
              <a:buChar char="•"/>
            </a:pPr>
            <a:r>
              <a:rPr lang="en-US" sz="1800" dirty="0" smtClean="0">
                <a:solidFill>
                  <a:srgbClr val="3F3D41"/>
                </a:solidFill>
              </a:rPr>
              <a:t>Set using the following syntax: </a:t>
            </a:r>
            <a:r>
              <a:rPr lang="en-US" sz="1800" dirty="0" err="1" smtClean="0">
                <a:solidFill>
                  <a:srgbClr val="3F3D41"/>
                </a:solidFill>
              </a:rPr>
              <a:t>variable_name</a:t>
            </a:r>
            <a:r>
              <a:rPr lang="en-US" sz="1800" dirty="0" smtClean="0">
                <a:solidFill>
                  <a:srgbClr val="3F3D41"/>
                </a:solidFill>
              </a:rPr>
              <a:t>=</a:t>
            </a:r>
            <a:r>
              <a:rPr lang="en-US" sz="1800" dirty="0" err="1" smtClean="0">
                <a:solidFill>
                  <a:srgbClr val="3F3D41"/>
                </a:solidFill>
              </a:rPr>
              <a:t>variable_value</a:t>
            </a:r>
            <a:endParaRPr lang="en-US" sz="1800" dirty="0" smtClean="0">
              <a:solidFill>
                <a:srgbClr val="3F3D41"/>
              </a:solidFill>
            </a:endParaRPr>
          </a:p>
          <a:p>
            <a:pPr lvl="1">
              <a:lnSpc>
                <a:spcPct val="90000"/>
              </a:lnSpc>
              <a:spcBef>
                <a:spcPts val="1750"/>
              </a:spcBef>
              <a:buClr>
                <a:srgbClr val="3F3D41"/>
              </a:buClr>
              <a:buFont typeface="Arial" charset="0"/>
              <a:buChar char="•"/>
            </a:pPr>
            <a:r>
              <a:rPr lang="en-US" sz="1800" dirty="0" smtClean="0">
                <a:solidFill>
                  <a:srgbClr val="3F3D41"/>
                </a:solidFill>
              </a:rPr>
              <a:t>Visible only from the shell where created</a:t>
            </a:r>
          </a:p>
          <a:p>
            <a:pPr marL="457200" lvl="1" indent="0">
              <a:lnSpc>
                <a:spcPct val="90000"/>
              </a:lnSpc>
              <a:spcBef>
                <a:spcPts val="1750"/>
              </a:spcBef>
              <a:buClr>
                <a:srgbClr val="3F3D41"/>
              </a:buClr>
              <a:buNone/>
            </a:pPr>
            <a:endParaRPr lang="en-US" dirty="0" smtClean="0">
              <a:solidFill>
                <a:srgbClr val="3F3D41"/>
              </a:solidFill>
            </a:endParaRPr>
          </a:p>
          <a:p>
            <a:pPr lvl="1">
              <a:lnSpc>
                <a:spcPct val="90000"/>
              </a:lnSpc>
              <a:spcBef>
                <a:spcPts val="1750"/>
              </a:spcBef>
              <a:buClr>
                <a:srgbClr val="3F3D41"/>
              </a:buClr>
              <a:buFont typeface="Arial" charset="0"/>
              <a:buChar char="•"/>
            </a:pPr>
            <a:endParaRPr lang="en-US" dirty="0" smtClean="0">
              <a:solidFill>
                <a:srgbClr val="3F3D41"/>
              </a:solidFill>
            </a:endParaRPr>
          </a:p>
        </p:txBody>
      </p:sp>
    </p:spTree>
    <p:extLst>
      <p:ext uri="{BB962C8B-B14F-4D97-AF65-F5344CB8AC3E}">
        <p14:creationId xmlns:p14="http://schemas.microsoft.com/office/powerpoint/2010/main" val="343399882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The “export” and “unset” commands</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sz="2000" dirty="0" smtClean="0">
                <a:solidFill>
                  <a:srgbClr val="3F3D41"/>
                </a:solidFill>
              </a:rPr>
              <a:t>Use the “export” command to:</a:t>
            </a:r>
          </a:p>
          <a:p>
            <a:pPr lvl="1">
              <a:lnSpc>
                <a:spcPct val="90000"/>
              </a:lnSpc>
              <a:spcBef>
                <a:spcPts val="1750"/>
              </a:spcBef>
              <a:buClr>
                <a:srgbClr val="3F3D41"/>
              </a:buClr>
              <a:buFont typeface="Arial" charset="0"/>
              <a:buChar char="•"/>
            </a:pPr>
            <a:r>
              <a:rPr lang="en-US" sz="1800" dirty="0" smtClean="0">
                <a:solidFill>
                  <a:srgbClr val="3F3D41"/>
                </a:solidFill>
              </a:rPr>
              <a:t>Set the value of a new global variable</a:t>
            </a:r>
          </a:p>
          <a:p>
            <a:pPr lvl="2">
              <a:lnSpc>
                <a:spcPct val="90000"/>
              </a:lnSpc>
              <a:spcBef>
                <a:spcPts val="1750"/>
              </a:spcBef>
              <a:buClr>
                <a:srgbClr val="3F3D41"/>
              </a:buClr>
              <a:buFont typeface="Arial" charset="0"/>
              <a:buChar char="•"/>
            </a:pPr>
            <a:r>
              <a:rPr lang="en-US" sz="1600" dirty="0" smtClean="0">
                <a:solidFill>
                  <a:srgbClr val="3F3D41"/>
                </a:solidFill>
              </a:rPr>
              <a:t>export MYVAR=2</a:t>
            </a:r>
          </a:p>
          <a:p>
            <a:pPr lvl="2">
              <a:lnSpc>
                <a:spcPct val="90000"/>
              </a:lnSpc>
              <a:spcBef>
                <a:spcPts val="1750"/>
              </a:spcBef>
              <a:buClr>
                <a:srgbClr val="3F3D41"/>
              </a:buClr>
              <a:buFont typeface="Arial" charset="0"/>
              <a:buChar char="•"/>
            </a:pPr>
            <a:r>
              <a:rPr lang="en-US" sz="1600" dirty="0">
                <a:solidFill>
                  <a:srgbClr val="3F3D41"/>
                </a:solidFill>
              </a:rPr>
              <a:t>e</a:t>
            </a:r>
            <a:r>
              <a:rPr lang="en-US" sz="1600" dirty="0" smtClean="0">
                <a:solidFill>
                  <a:srgbClr val="3F3D41"/>
                </a:solidFill>
              </a:rPr>
              <a:t>xport MYVAR=“Hello World”</a:t>
            </a:r>
          </a:p>
          <a:p>
            <a:pPr lvl="1">
              <a:lnSpc>
                <a:spcPct val="90000"/>
              </a:lnSpc>
              <a:spcBef>
                <a:spcPts val="1750"/>
              </a:spcBef>
              <a:buClr>
                <a:srgbClr val="3F3D41"/>
              </a:buClr>
              <a:buFont typeface="Arial" charset="0"/>
              <a:buChar char="•"/>
            </a:pPr>
            <a:r>
              <a:rPr lang="en-US" sz="1800" dirty="0" smtClean="0">
                <a:solidFill>
                  <a:srgbClr val="3F3D41"/>
                </a:solidFill>
              </a:rPr>
              <a:t>Modify the value of an existing global variable</a:t>
            </a:r>
          </a:p>
          <a:p>
            <a:pPr lvl="2">
              <a:lnSpc>
                <a:spcPct val="90000"/>
              </a:lnSpc>
              <a:spcBef>
                <a:spcPts val="1750"/>
              </a:spcBef>
              <a:buClr>
                <a:srgbClr val="3F3D41"/>
              </a:buClr>
              <a:buFont typeface="Arial" charset="0"/>
              <a:buChar char="•"/>
            </a:pPr>
            <a:r>
              <a:rPr lang="en-US" sz="1600" dirty="0" smtClean="0">
                <a:solidFill>
                  <a:srgbClr val="3F3D41"/>
                </a:solidFill>
              </a:rPr>
              <a:t>export PATH=$PATH:/</a:t>
            </a:r>
            <a:r>
              <a:rPr lang="en-US" sz="1600" dirty="0" err="1" smtClean="0">
                <a:solidFill>
                  <a:srgbClr val="3F3D41"/>
                </a:solidFill>
              </a:rPr>
              <a:t>nfs</a:t>
            </a:r>
            <a:r>
              <a:rPr lang="en-US" sz="1600" dirty="0" smtClean="0">
                <a:solidFill>
                  <a:srgbClr val="3F3D41"/>
                </a:solidFill>
              </a:rPr>
              <a:t>/16/support/bin</a:t>
            </a:r>
          </a:p>
          <a:p>
            <a:pPr lvl="2">
              <a:lnSpc>
                <a:spcPct val="90000"/>
              </a:lnSpc>
              <a:spcBef>
                <a:spcPts val="1750"/>
              </a:spcBef>
              <a:buClr>
                <a:srgbClr val="3F3D41"/>
              </a:buClr>
              <a:buFont typeface="Arial" charset="0"/>
              <a:buChar char="•"/>
            </a:pPr>
            <a:r>
              <a:rPr lang="en-US" sz="1600" dirty="0">
                <a:solidFill>
                  <a:srgbClr val="3F3D41"/>
                </a:solidFill>
              </a:rPr>
              <a:t>e</a:t>
            </a:r>
            <a:r>
              <a:rPr lang="en-US" sz="1600" dirty="0" smtClean="0">
                <a:solidFill>
                  <a:srgbClr val="3F3D41"/>
                </a:solidFill>
              </a:rPr>
              <a:t>xport PATH=$PATH:$HOME/bin</a:t>
            </a:r>
          </a:p>
          <a:p>
            <a:pPr>
              <a:lnSpc>
                <a:spcPct val="90000"/>
              </a:lnSpc>
              <a:spcBef>
                <a:spcPts val="1750"/>
              </a:spcBef>
              <a:buClr>
                <a:srgbClr val="3F3D41"/>
              </a:buClr>
              <a:buFont typeface="Arial" charset="0"/>
              <a:buChar char="•"/>
            </a:pPr>
            <a:r>
              <a:rPr lang="en-US" sz="2000" dirty="0" smtClean="0">
                <a:solidFill>
                  <a:srgbClr val="3F3D41"/>
                </a:solidFill>
              </a:rPr>
              <a:t>Use the “unset” command to remove a variable</a:t>
            </a:r>
          </a:p>
          <a:p>
            <a:pPr lvl="1">
              <a:lnSpc>
                <a:spcPct val="90000"/>
              </a:lnSpc>
              <a:spcBef>
                <a:spcPts val="1750"/>
              </a:spcBef>
              <a:buClr>
                <a:srgbClr val="3F3D41"/>
              </a:buClr>
              <a:buFont typeface="Arial" charset="0"/>
              <a:buChar char="•"/>
            </a:pPr>
            <a:r>
              <a:rPr lang="en-US" sz="1800" dirty="0" smtClean="0">
                <a:solidFill>
                  <a:srgbClr val="3F3D41"/>
                </a:solidFill>
              </a:rPr>
              <a:t>unset MYVAR</a:t>
            </a:r>
          </a:p>
        </p:txBody>
      </p:sp>
    </p:spTree>
    <p:extLst>
      <p:ext uri="{BB962C8B-B14F-4D97-AF65-F5344CB8AC3E}">
        <p14:creationId xmlns:p14="http://schemas.microsoft.com/office/powerpoint/2010/main" val="11613240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Capturing Output</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You can also capture the output of a command, and store it in a variable</a:t>
            </a:r>
          </a:p>
          <a:p>
            <a:pPr>
              <a:lnSpc>
                <a:spcPct val="90000"/>
              </a:lnSpc>
              <a:spcBef>
                <a:spcPts val="1750"/>
              </a:spcBef>
              <a:buClr>
                <a:srgbClr val="3F3D41"/>
              </a:buClr>
              <a:buFont typeface="Arial" charset="0"/>
              <a:buChar char="•"/>
            </a:pPr>
            <a:r>
              <a:rPr lang="en-US" dirty="0" smtClean="0">
                <a:solidFill>
                  <a:srgbClr val="3F3D41"/>
                </a:solidFill>
              </a:rPr>
              <a:t>Syntax for capturing output:</a:t>
            </a:r>
          </a:p>
          <a:p>
            <a:pPr lvl="1">
              <a:lnSpc>
                <a:spcPct val="90000"/>
              </a:lnSpc>
              <a:spcBef>
                <a:spcPts val="1750"/>
              </a:spcBef>
              <a:buClr>
                <a:srgbClr val="3F3D41"/>
              </a:buClr>
              <a:buFont typeface="Arial" charset="0"/>
              <a:buChar char="•"/>
            </a:pPr>
            <a:r>
              <a:rPr lang="en-US" dirty="0" smtClean="0">
                <a:solidFill>
                  <a:srgbClr val="3F3D41"/>
                </a:solidFill>
              </a:rPr>
              <a:t>`command </a:t>
            </a:r>
            <a:r>
              <a:rPr lang="en-US" dirty="0" err="1" smtClean="0">
                <a:solidFill>
                  <a:srgbClr val="3F3D41"/>
                </a:solidFill>
              </a:rPr>
              <a:t>arg</a:t>
            </a:r>
            <a:r>
              <a:rPr lang="en-US" dirty="0" smtClean="0">
                <a:solidFill>
                  <a:srgbClr val="3F3D41"/>
                </a:solidFill>
              </a:rPr>
              <a:t>`</a:t>
            </a:r>
          </a:p>
          <a:p>
            <a:pPr lvl="1">
              <a:lnSpc>
                <a:spcPct val="90000"/>
              </a:lnSpc>
              <a:spcBef>
                <a:spcPts val="1750"/>
              </a:spcBef>
              <a:buClr>
                <a:srgbClr val="3F3D41"/>
              </a:buClr>
              <a:buFont typeface="Arial" charset="0"/>
              <a:buChar char="•"/>
            </a:pPr>
            <a:r>
              <a:rPr lang="en-US" dirty="0" smtClean="0">
                <a:solidFill>
                  <a:srgbClr val="3F3D41"/>
                </a:solidFill>
              </a:rPr>
              <a:t>$(command </a:t>
            </a:r>
            <a:r>
              <a:rPr lang="en-US" dirty="0" err="1" smtClean="0">
                <a:solidFill>
                  <a:srgbClr val="3F3D41"/>
                </a:solidFill>
              </a:rPr>
              <a:t>arg</a:t>
            </a:r>
            <a:r>
              <a:rPr lang="en-US" dirty="0" smtClean="0">
                <a:solidFill>
                  <a:srgbClr val="3F3D41"/>
                </a:solidFill>
              </a:rPr>
              <a:t>)</a:t>
            </a:r>
          </a:p>
          <a:p>
            <a:pPr>
              <a:lnSpc>
                <a:spcPct val="90000"/>
              </a:lnSpc>
              <a:spcBef>
                <a:spcPts val="1750"/>
              </a:spcBef>
              <a:buClr>
                <a:srgbClr val="3F3D41"/>
              </a:buClr>
              <a:buFont typeface="Arial" charset="0"/>
              <a:buChar char="•"/>
            </a:pPr>
            <a:r>
              <a:rPr lang="en-US" dirty="0" smtClean="0">
                <a:solidFill>
                  <a:srgbClr val="3F3D41"/>
                </a:solidFill>
              </a:rPr>
              <a:t>To store in a variable:</a:t>
            </a:r>
          </a:p>
          <a:p>
            <a:pPr lvl="1">
              <a:lnSpc>
                <a:spcPct val="90000"/>
              </a:lnSpc>
              <a:spcBef>
                <a:spcPts val="1750"/>
              </a:spcBef>
              <a:buClr>
                <a:srgbClr val="3F3D41"/>
              </a:buClr>
              <a:buFont typeface="Arial" charset="0"/>
              <a:buChar char="•"/>
            </a:pPr>
            <a:r>
              <a:rPr lang="en-US" dirty="0">
                <a:solidFill>
                  <a:srgbClr val="3F3D41"/>
                </a:solidFill>
              </a:rPr>
              <a:t>e</a:t>
            </a:r>
            <a:r>
              <a:rPr lang="en-US" dirty="0" smtClean="0">
                <a:solidFill>
                  <a:srgbClr val="3F3D41"/>
                </a:solidFill>
              </a:rPr>
              <a:t>xport OUTPUT=`command </a:t>
            </a:r>
            <a:r>
              <a:rPr lang="en-US" dirty="0" err="1" smtClean="0">
                <a:solidFill>
                  <a:srgbClr val="3F3D41"/>
                </a:solidFill>
              </a:rPr>
              <a:t>arg</a:t>
            </a:r>
            <a:r>
              <a:rPr lang="en-US" dirty="0" smtClean="0">
                <a:solidFill>
                  <a:srgbClr val="3F3D41"/>
                </a:solidFill>
              </a:rPr>
              <a:t>`</a:t>
            </a:r>
          </a:p>
          <a:p>
            <a:pPr lvl="1">
              <a:lnSpc>
                <a:spcPct val="90000"/>
              </a:lnSpc>
              <a:spcBef>
                <a:spcPts val="1750"/>
              </a:spcBef>
              <a:buClr>
                <a:srgbClr val="3F3D41"/>
              </a:buClr>
              <a:buFont typeface="Arial" charset="0"/>
              <a:buChar char="•"/>
            </a:pPr>
            <a:r>
              <a:rPr lang="en-US" dirty="0">
                <a:solidFill>
                  <a:srgbClr val="3F3D41"/>
                </a:solidFill>
              </a:rPr>
              <a:t>e</a:t>
            </a:r>
            <a:r>
              <a:rPr lang="en-US" dirty="0" smtClean="0">
                <a:solidFill>
                  <a:srgbClr val="3F3D41"/>
                </a:solidFill>
              </a:rPr>
              <a:t>xport OUTPUT=$(command </a:t>
            </a:r>
            <a:r>
              <a:rPr lang="en-US" dirty="0" err="1" smtClean="0">
                <a:solidFill>
                  <a:srgbClr val="3F3D41"/>
                </a:solidFill>
              </a:rPr>
              <a:t>arg</a:t>
            </a:r>
            <a:r>
              <a:rPr lang="en-US" dirty="0" smtClean="0">
                <a:solidFill>
                  <a:srgbClr val="3F3D41"/>
                </a:solidFill>
              </a:rPr>
              <a:t>)</a:t>
            </a:r>
          </a:p>
        </p:txBody>
      </p:sp>
    </p:spTree>
    <p:extLst>
      <p:ext uri="{BB962C8B-B14F-4D97-AF65-F5344CB8AC3E}">
        <p14:creationId xmlns:p14="http://schemas.microsoft.com/office/powerpoint/2010/main" val="20671895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Startup Files</a:t>
            </a:r>
            <a:endParaRPr lang="en-US" dirty="0"/>
          </a:p>
        </p:txBody>
      </p:sp>
      <p:sp>
        <p:nvSpPr>
          <p:cNvPr id="3" name="Content Placeholder 2"/>
          <p:cNvSpPr>
            <a:spLocks noGrp="1"/>
          </p:cNvSpPr>
          <p:nvPr>
            <p:ph idx="1"/>
          </p:nvPr>
        </p:nvSpPr>
        <p:spPr>
          <a:xfrm>
            <a:off x="457200" y="1447800"/>
            <a:ext cx="8610600" cy="4800600"/>
          </a:xfrm>
        </p:spPr>
        <p:txBody>
          <a:bodyPr numCol="1"/>
          <a:lstStyle/>
          <a:p>
            <a:pPr>
              <a:lnSpc>
                <a:spcPct val="90000"/>
              </a:lnSpc>
              <a:spcBef>
                <a:spcPts val="1750"/>
              </a:spcBef>
              <a:buClr>
                <a:srgbClr val="3F3D41"/>
              </a:buClr>
              <a:buFont typeface="Arial" charset="0"/>
              <a:buChar char="•"/>
            </a:pPr>
            <a:r>
              <a:rPr lang="en-US" sz="2200" dirty="0" smtClean="0">
                <a:solidFill>
                  <a:srgbClr val="3F3D41"/>
                </a:solidFill>
              </a:rPr>
              <a:t>Startup files are executable files that launch other scripts and/or modify the environment at startup/login</a:t>
            </a:r>
          </a:p>
          <a:p>
            <a:pPr>
              <a:lnSpc>
                <a:spcPct val="90000"/>
              </a:lnSpc>
              <a:spcBef>
                <a:spcPts val="1750"/>
              </a:spcBef>
              <a:buClr>
                <a:srgbClr val="3F3D41"/>
              </a:buClr>
              <a:buFont typeface="Arial" charset="0"/>
              <a:buChar char="•"/>
            </a:pPr>
            <a:r>
              <a:rPr lang="en-US" sz="2200" dirty="0" smtClean="0">
                <a:solidFill>
                  <a:srgbClr val="3F3D41"/>
                </a:solidFill>
              </a:rPr>
              <a:t>At OSC, there are system-level startup files that execute automatically</a:t>
            </a:r>
          </a:p>
          <a:p>
            <a:pPr>
              <a:lnSpc>
                <a:spcPct val="90000"/>
              </a:lnSpc>
              <a:spcBef>
                <a:spcPts val="1750"/>
              </a:spcBef>
              <a:buClr>
                <a:srgbClr val="3F3D41"/>
              </a:buClr>
              <a:buFont typeface="Arial" charset="0"/>
              <a:buChar char="•"/>
            </a:pPr>
            <a:r>
              <a:rPr lang="en-US" sz="2200" dirty="0" smtClean="0">
                <a:solidFill>
                  <a:srgbClr val="3F3D41"/>
                </a:solidFill>
              </a:rPr>
              <a:t>Users are able to create their own startup files</a:t>
            </a:r>
          </a:p>
          <a:p>
            <a:pPr lvl="1">
              <a:lnSpc>
                <a:spcPct val="90000"/>
              </a:lnSpc>
              <a:spcBef>
                <a:spcPts val="1750"/>
              </a:spcBef>
              <a:buClr>
                <a:srgbClr val="3F3D41"/>
              </a:buClr>
              <a:buFont typeface="Arial" charset="0"/>
              <a:buChar char="•"/>
            </a:pPr>
            <a:r>
              <a:rPr lang="en-US" sz="1800" dirty="0" smtClean="0">
                <a:solidFill>
                  <a:srgbClr val="3F3D41"/>
                </a:solidFill>
              </a:rPr>
              <a:t>.</a:t>
            </a:r>
            <a:r>
              <a:rPr lang="en-US" sz="1800" dirty="0" err="1" smtClean="0">
                <a:solidFill>
                  <a:srgbClr val="3F3D41"/>
                </a:solidFill>
              </a:rPr>
              <a:t>bash_profile</a:t>
            </a:r>
            <a:r>
              <a:rPr lang="en-US" sz="1800" dirty="0" smtClean="0">
                <a:solidFill>
                  <a:srgbClr val="3F3D41"/>
                </a:solidFill>
              </a:rPr>
              <a:t> – read first, contains environment variables by convention</a:t>
            </a:r>
          </a:p>
          <a:p>
            <a:pPr lvl="1">
              <a:lnSpc>
                <a:spcPct val="90000"/>
              </a:lnSpc>
              <a:spcBef>
                <a:spcPts val="1750"/>
              </a:spcBef>
              <a:buClr>
                <a:srgbClr val="3F3D41"/>
              </a:buClr>
              <a:buFont typeface="Arial" charset="0"/>
              <a:buChar char="•"/>
            </a:pPr>
            <a:r>
              <a:rPr lang="en-US" sz="1800" dirty="0" smtClean="0">
                <a:solidFill>
                  <a:srgbClr val="3F3D41"/>
                </a:solidFill>
              </a:rPr>
              <a:t>.</a:t>
            </a:r>
            <a:r>
              <a:rPr lang="en-US" sz="1800" dirty="0" err="1" smtClean="0">
                <a:solidFill>
                  <a:srgbClr val="3F3D41"/>
                </a:solidFill>
              </a:rPr>
              <a:t>bashrc</a:t>
            </a:r>
            <a:r>
              <a:rPr lang="en-US" sz="1800" dirty="0" smtClean="0">
                <a:solidFill>
                  <a:srgbClr val="3F3D41"/>
                </a:solidFill>
              </a:rPr>
              <a:t> – not read automatically (invoke in .</a:t>
            </a:r>
            <a:r>
              <a:rPr lang="en-US" sz="1800" dirty="0" err="1" smtClean="0">
                <a:solidFill>
                  <a:srgbClr val="3F3D41"/>
                </a:solidFill>
              </a:rPr>
              <a:t>bash_profile</a:t>
            </a:r>
            <a:r>
              <a:rPr lang="en-US" sz="1800" dirty="0" smtClean="0">
                <a:solidFill>
                  <a:srgbClr val="3F3D41"/>
                </a:solidFill>
              </a:rPr>
              <a:t>), contains command aliases, ordinary shell variables by convention</a:t>
            </a:r>
          </a:p>
          <a:p>
            <a:pPr lvl="2">
              <a:lnSpc>
                <a:spcPct val="90000"/>
              </a:lnSpc>
              <a:spcBef>
                <a:spcPts val="1750"/>
              </a:spcBef>
              <a:buClr>
                <a:srgbClr val="3F3D41"/>
              </a:buClr>
              <a:buFont typeface="Arial" charset="0"/>
              <a:buChar char="•"/>
            </a:pPr>
            <a:r>
              <a:rPr lang="en-US" sz="1600" dirty="0" smtClean="0">
                <a:solidFill>
                  <a:srgbClr val="3F3D41"/>
                </a:solidFill>
              </a:rPr>
              <a:t>To invoke in .</a:t>
            </a:r>
            <a:r>
              <a:rPr lang="en-US" sz="1600" dirty="0" err="1" smtClean="0">
                <a:solidFill>
                  <a:srgbClr val="3F3D41"/>
                </a:solidFill>
              </a:rPr>
              <a:t>bash_profile</a:t>
            </a:r>
            <a:r>
              <a:rPr lang="en-US" sz="1600" dirty="0" smtClean="0">
                <a:solidFill>
                  <a:srgbClr val="3F3D41"/>
                </a:solidFill>
              </a:rPr>
              <a:t>:  if [ -f ~/.</a:t>
            </a:r>
            <a:r>
              <a:rPr lang="en-US" sz="1600" dirty="0" err="1" smtClean="0">
                <a:solidFill>
                  <a:srgbClr val="3F3D41"/>
                </a:solidFill>
              </a:rPr>
              <a:t>bashrc</a:t>
            </a:r>
            <a:r>
              <a:rPr lang="en-US" sz="1600" dirty="0" smtClean="0">
                <a:solidFill>
                  <a:srgbClr val="3F3D41"/>
                </a:solidFill>
              </a:rPr>
              <a:t> ]; then . ~/.</a:t>
            </a:r>
            <a:r>
              <a:rPr lang="en-US" sz="1600" dirty="0" err="1" smtClean="0">
                <a:solidFill>
                  <a:srgbClr val="3F3D41"/>
                </a:solidFill>
              </a:rPr>
              <a:t>bashrc</a:t>
            </a:r>
            <a:r>
              <a:rPr lang="en-US" sz="1600" dirty="0" smtClean="0">
                <a:solidFill>
                  <a:srgbClr val="3F3D41"/>
                </a:solidFill>
              </a:rPr>
              <a:t>; fi</a:t>
            </a:r>
          </a:p>
          <a:p>
            <a:pPr>
              <a:lnSpc>
                <a:spcPct val="90000"/>
              </a:lnSpc>
              <a:spcBef>
                <a:spcPts val="1750"/>
              </a:spcBef>
              <a:buClr>
                <a:srgbClr val="3F3D41"/>
              </a:buClr>
              <a:buFont typeface="Arial" charset="0"/>
              <a:buChar char="•"/>
            </a:pPr>
            <a:r>
              <a:rPr lang="en-US" sz="2200" i="1" dirty="0">
                <a:solidFill>
                  <a:srgbClr val="FF0000"/>
                </a:solidFill>
              </a:rPr>
              <a:t>A brief word of warning</a:t>
            </a:r>
            <a:r>
              <a:rPr lang="en-US" sz="2200" dirty="0">
                <a:solidFill>
                  <a:srgbClr val="FF0000"/>
                </a:solidFill>
              </a:rPr>
              <a:t>:</a:t>
            </a:r>
            <a:r>
              <a:rPr lang="en-US" sz="2200" dirty="0">
                <a:solidFill>
                  <a:srgbClr val="3F3D41"/>
                </a:solidFill>
              </a:rPr>
              <a:t>  NEVER put the ‘exit’ command in a startup file!  </a:t>
            </a:r>
            <a:r>
              <a:rPr lang="en-US" sz="2200" dirty="0" smtClean="0">
                <a:solidFill>
                  <a:srgbClr val="3F3D41"/>
                </a:solidFill>
              </a:rPr>
              <a:t>It will log you out of the system as soon as you login.</a:t>
            </a:r>
            <a:endParaRPr lang="en-US" sz="2200" dirty="0">
              <a:solidFill>
                <a:srgbClr val="3F3D41"/>
              </a:solidFill>
            </a:endParaRPr>
          </a:p>
          <a:p>
            <a:pPr>
              <a:lnSpc>
                <a:spcPct val="90000"/>
              </a:lnSpc>
              <a:spcBef>
                <a:spcPts val="1750"/>
              </a:spcBef>
              <a:buClr>
                <a:srgbClr val="3F3D41"/>
              </a:buClr>
              <a:buFont typeface="Arial" charset="0"/>
              <a:buChar char="•"/>
            </a:pPr>
            <a:endParaRPr lang="en-US" dirty="0" smtClean="0">
              <a:solidFill>
                <a:srgbClr val="3F3D41"/>
              </a:solidFill>
            </a:endParaRPr>
          </a:p>
          <a:p>
            <a:pPr marL="0" indent="0">
              <a:lnSpc>
                <a:spcPct val="90000"/>
              </a:lnSpc>
              <a:spcBef>
                <a:spcPts val="1750"/>
              </a:spcBef>
              <a:buClr>
                <a:srgbClr val="3F3D41"/>
              </a:buClr>
              <a:buNone/>
            </a:pPr>
            <a:endParaRPr lang="en-US" dirty="0" smtClean="0">
              <a:solidFill>
                <a:srgbClr val="3F3D41"/>
              </a:solidFill>
            </a:endParaRPr>
          </a:p>
          <a:p>
            <a:pPr marL="0" indent="0">
              <a:lnSpc>
                <a:spcPct val="90000"/>
              </a:lnSpc>
              <a:spcBef>
                <a:spcPts val="1750"/>
              </a:spcBef>
              <a:buClr>
                <a:srgbClr val="3F3D41"/>
              </a:buClr>
              <a:buNone/>
            </a:pPr>
            <a:endParaRPr lang="en-US" dirty="0" smtClean="0">
              <a:solidFill>
                <a:srgbClr val="3F3D41"/>
              </a:solidFill>
            </a:endParaRPr>
          </a:p>
        </p:txBody>
      </p:sp>
    </p:spTree>
    <p:extLst>
      <p:ext uri="{BB962C8B-B14F-4D97-AF65-F5344CB8AC3E}">
        <p14:creationId xmlns:p14="http://schemas.microsoft.com/office/powerpoint/2010/main" val="147638812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The “alias” command</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sz="2200" dirty="0" smtClean="0">
                <a:solidFill>
                  <a:srgbClr val="3F3D41"/>
                </a:solidFill>
              </a:rPr>
              <a:t>Use the “alias” command to create command aliases</a:t>
            </a:r>
          </a:p>
          <a:p>
            <a:pPr lvl="1">
              <a:lnSpc>
                <a:spcPct val="90000"/>
              </a:lnSpc>
              <a:spcBef>
                <a:spcPts val="1750"/>
              </a:spcBef>
              <a:buClr>
                <a:srgbClr val="3F3D41"/>
              </a:buClr>
              <a:buFont typeface="Arial" charset="0"/>
              <a:buChar char="•"/>
            </a:pPr>
            <a:r>
              <a:rPr lang="en-US" sz="2000" dirty="0" smtClean="0">
                <a:solidFill>
                  <a:srgbClr val="3F3D41"/>
                </a:solidFill>
              </a:rPr>
              <a:t>A command alias is similar to a variable, and is used for similar reasons</a:t>
            </a:r>
          </a:p>
          <a:p>
            <a:pPr lvl="1">
              <a:lnSpc>
                <a:spcPct val="90000"/>
              </a:lnSpc>
              <a:spcBef>
                <a:spcPts val="1750"/>
              </a:spcBef>
              <a:buClr>
                <a:srgbClr val="3F3D41"/>
              </a:buClr>
              <a:buFont typeface="Arial" charset="0"/>
              <a:buChar char="•"/>
            </a:pPr>
            <a:r>
              <a:rPr lang="en-US" sz="2000" dirty="0" smtClean="0">
                <a:solidFill>
                  <a:srgbClr val="3F3D41"/>
                </a:solidFill>
              </a:rPr>
              <a:t>Associate a descriptive, custom command name for a command you run often, but is too long to type every time</a:t>
            </a:r>
          </a:p>
          <a:p>
            <a:pPr lvl="1">
              <a:lnSpc>
                <a:spcPct val="90000"/>
              </a:lnSpc>
              <a:spcBef>
                <a:spcPts val="1750"/>
              </a:spcBef>
              <a:buClr>
                <a:srgbClr val="3F3D41"/>
              </a:buClr>
              <a:buFont typeface="Arial" charset="0"/>
              <a:buChar char="•"/>
            </a:pPr>
            <a:r>
              <a:rPr lang="en-US" sz="2000" dirty="0" smtClean="0">
                <a:solidFill>
                  <a:srgbClr val="3F3D41"/>
                </a:solidFill>
              </a:rPr>
              <a:t>Command aliases can be added to your startup files in order for them to be automatically added to your environment</a:t>
            </a:r>
          </a:p>
          <a:p>
            <a:pPr lvl="1">
              <a:lnSpc>
                <a:spcPct val="90000"/>
              </a:lnSpc>
              <a:spcBef>
                <a:spcPts val="1750"/>
              </a:spcBef>
              <a:buClr>
                <a:srgbClr val="3F3D41"/>
              </a:buClr>
              <a:buFont typeface="Arial" charset="0"/>
              <a:buChar char="•"/>
            </a:pPr>
            <a:r>
              <a:rPr lang="en-US" sz="2000" dirty="0" smtClean="0">
                <a:solidFill>
                  <a:srgbClr val="3F3D41"/>
                </a:solidFill>
              </a:rPr>
              <a:t>Examples:</a:t>
            </a:r>
          </a:p>
          <a:p>
            <a:pPr lvl="2">
              <a:lnSpc>
                <a:spcPct val="90000"/>
              </a:lnSpc>
              <a:spcBef>
                <a:spcPts val="1750"/>
              </a:spcBef>
              <a:buClr>
                <a:srgbClr val="3F3D41"/>
              </a:buClr>
              <a:buFont typeface="Arial" charset="0"/>
              <a:buChar char="•"/>
            </a:pPr>
            <a:r>
              <a:rPr lang="en-US" sz="1800" dirty="0" smtClean="0">
                <a:solidFill>
                  <a:srgbClr val="3F3D41"/>
                </a:solidFill>
              </a:rPr>
              <a:t>Print a list of aliases:  alias –p</a:t>
            </a:r>
          </a:p>
          <a:p>
            <a:pPr lvl="2">
              <a:lnSpc>
                <a:spcPct val="90000"/>
              </a:lnSpc>
              <a:spcBef>
                <a:spcPts val="1750"/>
              </a:spcBef>
              <a:buClr>
                <a:srgbClr val="3F3D41"/>
              </a:buClr>
              <a:buFont typeface="Arial" charset="0"/>
              <a:buChar char="•"/>
            </a:pPr>
            <a:r>
              <a:rPr lang="en-US" sz="1800" dirty="0" smtClean="0">
                <a:solidFill>
                  <a:srgbClr val="3F3D41"/>
                </a:solidFill>
              </a:rPr>
              <a:t>Create a new alias:  alias </a:t>
            </a:r>
            <a:r>
              <a:rPr lang="en-US" sz="1800" dirty="0" err="1" smtClean="0">
                <a:solidFill>
                  <a:srgbClr val="3F3D41"/>
                </a:solidFill>
              </a:rPr>
              <a:t>new_ls</a:t>
            </a:r>
            <a:r>
              <a:rPr lang="en-US" sz="1800" dirty="0" smtClean="0">
                <a:solidFill>
                  <a:srgbClr val="3F3D41"/>
                </a:solidFill>
              </a:rPr>
              <a:t>=‘</a:t>
            </a:r>
            <a:r>
              <a:rPr lang="en-US" sz="1800" dirty="0" err="1" smtClean="0">
                <a:solidFill>
                  <a:srgbClr val="3F3D41"/>
                </a:solidFill>
              </a:rPr>
              <a:t>ls</a:t>
            </a:r>
            <a:r>
              <a:rPr lang="en-US" sz="1800" dirty="0" smtClean="0">
                <a:solidFill>
                  <a:srgbClr val="3F3D41"/>
                </a:solidFill>
              </a:rPr>
              <a:t> –al’</a:t>
            </a:r>
          </a:p>
          <a:p>
            <a:pPr lvl="2">
              <a:lnSpc>
                <a:spcPct val="90000"/>
              </a:lnSpc>
              <a:spcBef>
                <a:spcPts val="1750"/>
              </a:spcBef>
              <a:buClr>
                <a:srgbClr val="3F3D41"/>
              </a:buClr>
              <a:buFont typeface="Arial" charset="0"/>
              <a:buChar char="•"/>
            </a:pPr>
            <a:r>
              <a:rPr lang="en-US" sz="1800" dirty="0" smtClean="0">
                <a:solidFill>
                  <a:srgbClr val="3F3D41"/>
                </a:solidFill>
              </a:rPr>
              <a:t>Remove an alias:  </a:t>
            </a:r>
            <a:r>
              <a:rPr lang="en-US" sz="1800" dirty="0" err="1" smtClean="0">
                <a:solidFill>
                  <a:srgbClr val="3F3D41"/>
                </a:solidFill>
              </a:rPr>
              <a:t>unalias</a:t>
            </a:r>
            <a:r>
              <a:rPr lang="en-US" sz="1800" dirty="0" smtClean="0">
                <a:solidFill>
                  <a:srgbClr val="3F3D41"/>
                </a:solidFill>
              </a:rPr>
              <a:t> </a:t>
            </a:r>
            <a:r>
              <a:rPr lang="en-US" sz="1800" dirty="0" err="1" smtClean="0">
                <a:solidFill>
                  <a:srgbClr val="3F3D41"/>
                </a:solidFill>
              </a:rPr>
              <a:t>new_ls</a:t>
            </a:r>
            <a:endParaRPr lang="en-US" sz="1800" dirty="0" smtClean="0">
              <a:solidFill>
                <a:srgbClr val="3F3D41"/>
              </a:solidFill>
            </a:endParaRPr>
          </a:p>
        </p:txBody>
      </p:sp>
    </p:spTree>
    <p:extLst>
      <p:ext uri="{BB962C8B-B14F-4D97-AF65-F5344CB8AC3E}">
        <p14:creationId xmlns:p14="http://schemas.microsoft.com/office/powerpoint/2010/main" val="40008997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Exercise 6</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First, redirect the output of the “</a:t>
            </a:r>
            <a:r>
              <a:rPr lang="en-US" dirty="0" err="1" smtClean="0">
                <a:solidFill>
                  <a:srgbClr val="3F3D41"/>
                </a:solidFill>
              </a:rPr>
              <a:t>env</a:t>
            </a:r>
            <a:r>
              <a:rPr lang="en-US" dirty="0" smtClean="0">
                <a:solidFill>
                  <a:srgbClr val="3F3D41"/>
                </a:solidFill>
              </a:rPr>
              <a:t>” command to a file</a:t>
            </a:r>
          </a:p>
          <a:p>
            <a:pPr>
              <a:lnSpc>
                <a:spcPct val="90000"/>
              </a:lnSpc>
              <a:spcBef>
                <a:spcPts val="1750"/>
              </a:spcBef>
              <a:buClr>
                <a:srgbClr val="3F3D41"/>
              </a:buClr>
              <a:buFont typeface="Arial" charset="0"/>
              <a:buChar char="•"/>
            </a:pPr>
            <a:r>
              <a:rPr lang="en-US" dirty="0" smtClean="0">
                <a:solidFill>
                  <a:srgbClr val="3F3D41"/>
                </a:solidFill>
              </a:rPr>
              <a:t>Use your favorite method for creating a new file, and create </a:t>
            </a:r>
            <a:r>
              <a:rPr lang="en-US" dirty="0">
                <a:solidFill>
                  <a:srgbClr val="3F3D41"/>
                </a:solidFill>
              </a:rPr>
              <a:t>a .</a:t>
            </a:r>
            <a:r>
              <a:rPr lang="en-US" dirty="0" err="1">
                <a:solidFill>
                  <a:srgbClr val="3F3D41"/>
                </a:solidFill>
              </a:rPr>
              <a:t>bash_profile</a:t>
            </a:r>
            <a:r>
              <a:rPr lang="en-US" dirty="0">
                <a:solidFill>
                  <a:srgbClr val="3F3D41"/>
                </a:solidFill>
              </a:rPr>
              <a:t> and test it out</a:t>
            </a:r>
          </a:p>
          <a:p>
            <a:pPr>
              <a:lnSpc>
                <a:spcPct val="90000"/>
              </a:lnSpc>
              <a:spcBef>
                <a:spcPts val="1750"/>
              </a:spcBef>
              <a:buClr>
                <a:srgbClr val="3F3D41"/>
              </a:buClr>
              <a:buFont typeface="Arial" charset="0"/>
              <a:buChar char="•"/>
            </a:pPr>
            <a:r>
              <a:rPr lang="en-US" dirty="0" smtClean="0">
                <a:solidFill>
                  <a:srgbClr val="3F3D41"/>
                </a:solidFill>
              </a:rPr>
              <a:t>In your .</a:t>
            </a:r>
            <a:r>
              <a:rPr lang="en-US" dirty="0" err="1" smtClean="0">
                <a:solidFill>
                  <a:srgbClr val="3F3D41"/>
                </a:solidFill>
              </a:rPr>
              <a:t>bash_profile</a:t>
            </a:r>
            <a:r>
              <a:rPr lang="en-US" dirty="0" smtClean="0">
                <a:solidFill>
                  <a:srgbClr val="3F3D41"/>
                </a:solidFill>
              </a:rPr>
              <a:t>, set a few new variables and command aliases</a:t>
            </a:r>
          </a:p>
          <a:p>
            <a:pPr>
              <a:lnSpc>
                <a:spcPct val="90000"/>
              </a:lnSpc>
              <a:spcBef>
                <a:spcPts val="1750"/>
              </a:spcBef>
              <a:buClr>
                <a:srgbClr val="3F3D41"/>
              </a:buClr>
              <a:buFont typeface="Arial" charset="0"/>
              <a:buChar char="•"/>
            </a:pPr>
            <a:r>
              <a:rPr lang="en-US" dirty="0" smtClean="0">
                <a:solidFill>
                  <a:srgbClr val="3F3D41"/>
                </a:solidFill>
              </a:rPr>
              <a:t>Once you’re finished, log out and log back in for the results to take effect</a:t>
            </a:r>
          </a:p>
          <a:p>
            <a:pPr>
              <a:lnSpc>
                <a:spcPct val="90000"/>
              </a:lnSpc>
              <a:spcBef>
                <a:spcPts val="1750"/>
              </a:spcBef>
              <a:buClr>
                <a:srgbClr val="3F3D41"/>
              </a:buClr>
              <a:buFont typeface="Arial" charset="0"/>
              <a:buChar char="•"/>
            </a:pPr>
            <a:r>
              <a:rPr lang="en-US" dirty="0" smtClean="0">
                <a:solidFill>
                  <a:srgbClr val="3F3D41"/>
                </a:solidFill>
              </a:rPr>
              <a:t>Compare the results</a:t>
            </a:r>
          </a:p>
          <a:p>
            <a:pPr lvl="1">
              <a:lnSpc>
                <a:spcPct val="90000"/>
              </a:lnSpc>
              <a:spcBef>
                <a:spcPts val="1750"/>
              </a:spcBef>
              <a:buClr>
                <a:srgbClr val="3F3D41"/>
              </a:buClr>
              <a:buFont typeface="Arial" charset="0"/>
              <a:buChar char="•"/>
            </a:pPr>
            <a:r>
              <a:rPr lang="en-US" dirty="0" smtClean="0">
                <a:solidFill>
                  <a:srgbClr val="3F3D41"/>
                </a:solidFill>
              </a:rPr>
              <a:t>Hint: use “diff </a:t>
            </a:r>
            <a:r>
              <a:rPr lang="en-US" dirty="0" err="1" smtClean="0">
                <a:solidFill>
                  <a:srgbClr val="3F3D41"/>
                </a:solidFill>
              </a:rPr>
              <a:t>env_file</a:t>
            </a:r>
            <a:r>
              <a:rPr lang="en-US" dirty="0" smtClean="0">
                <a:solidFill>
                  <a:srgbClr val="3F3D41"/>
                </a:solidFill>
              </a:rPr>
              <a:t> `</a:t>
            </a:r>
            <a:r>
              <a:rPr lang="en-US" dirty="0" err="1" smtClean="0">
                <a:solidFill>
                  <a:srgbClr val="3F3D41"/>
                </a:solidFill>
              </a:rPr>
              <a:t>env</a:t>
            </a:r>
            <a:r>
              <a:rPr lang="en-US" dirty="0" smtClean="0">
                <a:solidFill>
                  <a:srgbClr val="3F3D41"/>
                </a:solidFill>
              </a:rPr>
              <a:t>`”</a:t>
            </a:r>
          </a:p>
        </p:txBody>
      </p:sp>
    </p:spTree>
    <p:extLst>
      <p:ext uri="{BB962C8B-B14F-4D97-AF65-F5344CB8AC3E}">
        <p14:creationId xmlns:p14="http://schemas.microsoft.com/office/powerpoint/2010/main" val="51009877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 Environment – The Module System at OSC</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sz="2000" dirty="0" smtClean="0">
                <a:solidFill>
                  <a:srgbClr val="3F3D41"/>
                </a:solidFill>
              </a:rPr>
              <a:t>Standardizes changes to the user’s environment per software application</a:t>
            </a:r>
          </a:p>
          <a:p>
            <a:pPr>
              <a:lnSpc>
                <a:spcPct val="90000"/>
              </a:lnSpc>
              <a:spcBef>
                <a:spcPts val="1750"/>
              </a:spcBef>
              <a:buClr>
                <a:srgbClr val="3F3D41"/>
              </a:buClr>
              <a:buFont typeface="Arial" charset="0"/>
              <a:buChar char="•"/>
            </a:pPr>
            <a:r>
              <a:rPr lang="en-US" sz="2000" dirty="0" smtClean="0">
                <a:solidFill>
                  <a:srgbClr val="3F3D41"/>
                </a:solidFill>
              </a:rPr>
              <a:t>All major software packages installed at OSC have an associated module</a:t>
            </a:r>
          </a:p>
          <a:p>
            <a:pPr>
              <a:lnSpc>
                <a:spcPct val="90000"/>
              </a:lnSpc>
              <a:spcBef>
                <a:spcPts val="1750"/>
              </a:spcBef>
              <a:buClr>
                <a:srgbClr val="3F3D41"/>
              </a:buClr>
              <a:buFont typeface="Arial" charset="0"/>
              <a:buChar char="•"/>
            </a:pPr>
            <a:r>
              <a:rPr lang="en-US" sz="2000" dirty="0" smtClean="0">
                <a:solidFill>
                  <a:srgbClr val="3F3D41"/>
                </a:solidFill>
              </a:rPr>
              <a:t>To see a list of all currently installed modules:</a:t>
            </a:r>
          </a:p>
          <a:p>
            <a:pPr lvl="1">
              <a:lnSpc>
                <a:spcPct val="90000"/>
              </a:lnSpc>
              <a:spcBef>
                <a:spcPts val="1750"/>
              </a:spcBef>
              <a:buClr>
                <a:srgbClr val="3F3D41"/>
              </a:buClr>
              <a:buFont typeface="Arial" charset="0"/>
              <a:buChar char="•"/>
            </a:pPr>
            <a:r>
              <a:rPr lang="en-US" sz="1800" dirty="0" smtClean="0">
                <a:solidFill>
                  <a:srgbClr val="3F3D41"/>
                </a:solidFill>
              </a:rPr>
              <a:t>On Oakley: module spider </a:t>
            </a:r>
          </a:p>
          <a:p>
            <a:pPr lvl="1">
              <a:lnSpc>
                <a:spcPct val="90000"/>
              </a:lnSpc>
              <a:spcBef>
                <a:spcPts val="1750"/>
              </a:spcBef>
              <a:buClr>
                <a:srgbClr val="3F3D41"/>
              </a:buClr>
              <a:buFont typeface="Arial" charset="0"/>
              <a:buChar char="•"/>
            </a:pPr>
            <a:r>
              <a:rPr lang="en-US" sz="1800" dirty="0" smtClean="0">
                <a:solidFill>
                  <a:srgbClr val="3F3D41"/>
                </a:solidFill>
              </a:rPr>
              <a:t>On Glenn:  module avail</a:t>
            </a:r>
          </a:p>
          <a:p>
            <a:pPr>
              <a:lnSpc>
                <a:spcPct val="90000"/>
              </a:lnSpc>
              <a:spcBef>
                <a:spcPts val="1750"/>
              </a:spcBef>
              <a:buClr>
                <a:srgbClr val="3F3D41"/>
              </a:buClr>
              <a:buFont typeface="Arial" charset="0"/>
              <a:buChar char="•"/>
            </a:pPr>
            <a:r>
              <a:rPr lang="en-US" sz="2000" dirty="0" smtClean="0">
                <a:solidFill>
                  <a:srgbClr val="3F3D41"/>
                </a:solidFill>
              </a:rPr>
              <a:t>To load a module: module load </a:t>
            </a:r>
            <a:r>
              <a:rPr lang="en-US" sz="2000" dirty="0" err="1" smtClean="0">
                <a:solidFill>
                  <a:srgbClr val="3F3D41"/>
                </a:solidFill>
              </a:rPr>
              <a:t>modulename</a:t>
            </a:r>
            <a:endParaRPr lang="en-US" sz="2000" dirty="0" smtClean="0">
              <a:solidFill>
                <a:srgbClr val="3F3D41"/>
              </a:solidFill>
            </a:endParaRPr>
          </a:p>
          <a:p>
            <a:pPr>
              <a:lnSpc>
                <a:spcPct val="90000"/>
              </a:lnSpc>
              <a:spcBef>
                <a:spcPts val="1750"/>
              </a:spcBef>
              <a:buClr>
                <a:srgbClr val="3F3D41"/>
              </a:buClr>
              <a:buFont typeface="Arial" charset="0"/>
              <a:buChar char="•"/>
            </a:pPr>
            <a:r>
              <a:rPr lang="en-US" sz="2000" dirty="0" smtClean="0">
                <a:solidFill>
                  <a:srgbClr val="3F3D41"/>
                </a:solidFill>
              </a:rPr>
              <a:t>To unload a module:  module unload </a:t>
            </a:r>
            <a:r>
              <a:rPr lang="en-US" sz="2000" dirty="0" err="1" smtClean="0">
                <a:solidFill>
                  <a:srgbClr val="3F3D41"/>
                </a:solidFill>
              </a:rPr>
              <a:t>modulename</a:t>
            </a:r>
            <a:endParaRPr lang="en-US" sz="2000" dirty="0" smtClean="0">
              <a:solidFill>
                <a:srgbClr val="3F3D41"/>
              </a:solidFill>
            </a:endParaRPr>
          </a:p>
          <a:p>
            <a:pPr>
              <a:lnSpc>
                <a:spcPct val="90000"/>
              </a:lnSpc>
              <a:spcBef>
                <a:spcPts val="1750"/>
              </a:spcBef>
              <a:buClr>
                <a:srgbClr val="3F3D41"/>
              </a:buClr>
              <a:buFont typeface="Arial" charset="0"/>
              <a:buChar char="•"/>
            </a:pPr>
            <a:r>
              <a:rPr lang="en-US" sz="2000" dirty="0" err="1">
                <a:solidFill>
                  <a:srgbClr val="3F3D41"/>
                </a:solidFill>
              </a:rPr>
              <a:t>m</a:t>
            </a:r>
            <a:r>
              <a:rPr lang="en-US" sz="2000" dirty="0" err="1" smtClean="0">
                <a:solidFill>
                  <a:srgbClr val="3F3D41"/>
                </a:solidFill>
              </a:rPr>
              <a:t>odulename</a:t>
            </a:r>
            <a:r>
              <a:rPr lang="en-US" sz="2000" dirty="0" smtClean="0">
                <a:solidFill>
                  <a:srgbClr val="3F3D41"/>
                </a:solidFill>
              </a:rPr>
              <a:t> must be spelled exactly as it is spelled in the output of module spider or module avail</a:t>
            </a:r>
          </a:p>
        </p:txBody>
      </p:sp>
    </p:spTree>
    <p:extLst>
      <p:ext uri="{BB962C8B-B14F-4D97-AF65-F5344CB8AC3E}">
        <p14:creationId xmlns:p14="http://schemas.microsoft.com/office/powerpoint/2010/main" val="25157861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What Is LINUX?</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a:solidFill>
                  <a:srgbClr val="3F3D41"/>
                </a:solidFill>
              </a:rPr>
              <a:t>Operating system </a:t>
            </a:r>
            <a:r>
              <a:rPr lang="en-US" dirty="0" smtClean="0">
                <a:solidFill>
                  <a:srgbClr val="3F3D41"/>
                </a:solidFill>
              </a:rPr>
              <a:t>and bundled </a:t>
            </a:r>
            <a:r>
              <a:rPr lang="en-US" dirty="0">
                <a:solidFill>
                  <a:srgbClr val="3F3D41"/>
                </a:solidFill>
              </a:rPr>
              <a:t>application </a:t>
            </a:r>
            <a:r>
              <a:rPr lang="en-US" dirty="0" smtClean="0">
                <a:solidFill>
                  <a:srgbClr val="3F3D41"/>
                </a:solidFill>
              </a:rPr>
              <a:t>programs</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Available on virtually all machines in one form or another</a:t>
            </a:r>
          </a:p>
          <a:p>
            <a:pPr>
              <a:lnSpc>
                <a:spcPct val="90000"/>
              </a:lnSpc>
              <a:spcBef>
                <a:spcPts val="1750"/>
              </a:spcBef>
              <a:buClr>
                <a:srgbClr val="3F3D41"/>
              </a:buClr>
              <a:buFont typeface="Arial" charset="0"/>
              <a:buChar char="•"/>
            </a:pPr>
            <a:r>
              <a:rPr lang="en-US" dirty="0">
                <a:solidFill>
                  <a:srgbClr val="3F3D41"/>
                </a:solidFill>
              </a:rPr>
              <a:t>Derived from UNIX – Long history</a:t>
            </a:r>
          </a:p>
          <a:p>
            <a:pPr>
              <a:lnSpc>
                <a:spcPct val="90000"/>
              </a:lnSpc>
              <a:spcBef>
                <a:spcPts val="1750"/>
              </a:spcBef>
              <a:buClr>
                <a:srgbClr val="3F3D41"/>
              </a:buClr>
              <a:buFont typeface="Arial" charset="0"/>
              <a:buChar char="•"/>
            </a:pPr>
            <a:r>
              <a:rPr lang="en-US" dirty="0">
                <a:solidFill>
                  <a:srgbClr val="3F3D41"/>
                </a:solidFill>
              </a:rPr>
              <a:t>Adapted to new platforms</a:t>
            </a:r>
          </a:p>
          <a:p>
            <a:pPr>
              <a:lnSpc>
                <a:spcPct val="90000"/>
              </a:lnSpc>
              <a:spcBef>
                <a:spcPts val="1750"/>
              </a:spcBef>
              <a:buClr>
                <a:srgbClr val="3F3D41"/>
              </a:buClr>
              <a:buFont typeface="Arial" charset="0"/>
              <a:buChar char="•"/>
            </a:pPr>
            <a:r>
              <a:rPr lang="en-US" dirty="0">
                <a:solidFill>
                  <a:srgbClr val="3F3D41"/>
                </a:solidFill>
              </a:rPr>
              <a:t>Based on C programming </a:t>
            </a:r>
            <a:r>
              <a:rPr lang="en-US" dirty="0" smtClean="0">
                <a:solidFill>
                  <a:srgbClr val="3F3D41"/>
                </a:solidFill>
              </a:rPr>
              <a:t>language</a:t>
            </a:r>
            <a:endParaRPr lang="en-US" dirty="0">
              <a:solidFill>
                <a:srgbClr val="3F3D41"/>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  Scripting</a:t>
            </a:r>
            <a:endParaRPr lang="en-US" dirty="0"/>
          </a:p>
        </p:txBody>
      </p:sp>
      <p:sp>
        <p:nvSpPr>
          <p:cNvPr id="3" name="Content Placeholder 2"/>
          <p:cNvSpPr>
            <a:spLocks noGrp="1"/>
          </p:cNvSpPr>
          <p:nvPr>
            <p:ph idx="1"/>
          </p:nvPr>
        </p:nvSpPr>
        <p:spPr>
          <a:xfrm>
            <a:off x="457200" y="1447800"/>
            <a:ext cx="8229600" cy="4648200"/>
          </a:xfrm>
        </p:spPr>
        <p:txBody>
          <a:bodyPr numCol="2"/>
          <a:lstStyle/>
          <a:p>
            <a:pPr>
              <a:lnSpc>
                <a:spcPct val="90000"/>
              </a:lnSpc>
              <a:spcBef>
                <a:spcPts val="1750"/>
              </a:spcBef>
              <a:buClr>
                <a:srgbClr val="3F3D41"/>
              </a:buClr>
              <a:buFont typeface="Arial" charset="0"/>
              <a:buChar char="•"/>
            </a:pPr>
            <a:r>
              <a:rPr lang="en-US" dirty="0" smtClean="0">
                <a:solidFill>
                  <a:srgbClr val="3F3D41"/>
                </a:solidFill>
              </a:rPr>
              <a:t>What Is a Script?</a:t>
            </a:r>
          </a:p>
          <a:p>
            <a:pPr>
              <a:lnSpc>
                <a:spcPct val="90000"/>
              </a:lnSpc>
              <a:spcBef>
                <a:spcPts val="1750"/>
              </a:spcBef>
              <a:buClr>
                <a:srgbClr val="3F3D41"/>
              </a:buClr>
              <a:buFont typeface="Arial" charset="0"/>
              <a:buChar char="•"/>
            </a:pPr>
            <a:r>
              <a:rPr lang="en-US" dirty="0" smtClean="0">
                <a:solidFill>
                  <a:srgbClr val="3F3D41"/>
                </a:solidFill>
              </a:rPr>
              <a:t>Why Is Scripting Useful?</a:t>
            </a:r>
          </a:p>
          <a:p>
            <a:pPr>
              <a:lnSpc>
                <a:spcPct val="90000"/>
              </a:lnSpc>
              <a:spcBef>
                <a:spcPts val="1750"/>
              </a:spcBef>
              <a:buClr>
                <a:srgbClr val="3F3D41"/>
              </a:buClr>
              <a:buFont typeface="Arial" charset="0"/>
              <a:buChar char="•"/>
            </a:pPr>
            <a:r>
              <a:rPr lang="en-US" dirty="0" smtClean="0">
                <a:solidFill>
                  <a:srgbClr val="3F3D41"/>
                </a:solidFill>
              </a:rPr>
              <a:t>Simple Shell Scripts</a:t>
            </a:r>
          </a:p>
          <a:p>
            <a:pPr>
              <a:lnSpc>
                <a:spcPct val="90000"/>
              </a:lnSpc>
              <a:spcBef>
                <a:spcPts val="1750"/>
              </a:spcBef>
              <a:buClr>
                <a:srgbClr val="3F3D41"/>
              </a:buClr>
              <a:buFont typeface="Arial" charset="0"/>
              <a:buChar char="•"/>
            </a:pPr>
            <a:r>
              <a:rPr lang="en-US" dirty="0" smtClean="0">
                <a:solidFill>
                  <a:srgbClr val="3F3D41"/>
                </a:solidFill>
              </a:rPr>
              <a:t>Linux Text Editors</a:t>
            </a:r>
          </a:p>
          <a:p>
            <a:pPr>
              <a:lnSpc>
                <a:spcPct val="90000"/>
              </a:lnSpc>
              <a:spcBef>
                <a:spcPts val="1750"/>
              </a:spcBef>
              <a:buClr>
                <a:srgbClr val="3F3D41"/>
              </a:buClr>
              <a:buFont typeface="Arial" charset="0"/>
              <a:buChar char="•"/>
            </a:pPr>
            <a:r>
              <a:rPr lang="en-US" dirty="0" smtClean="0">
                <a:solidFill>
                  <a:srgbClr val="3F3D41"/>
                </a:solidFill>
              </a:rPr>
              <a:t>Exercise 8</a:t>
            </a:r>
          </a:p>
          <a:p>
            <a:pPr>
              <a:lnSpc>
                <a:spcPct val="90000"/>
              </a:lnSpc>
              <a:spcBef>
                <a:spcPts val="1750"/>
              </a:spcBef>
              <a:buClr>
                <a:srgbClr val="3F3D41"/>
              </a:buClr>
              <a:buFont typeface="Arial" charset="0"/>
              <a:buChar char="•"/>
            </a:pPr>
            <a:r>
              <a:rPr lang="en-US" dirty="0" smtClean="0">
                <a:solidFill>
                  <a:srgbClr val="3F3D41"/>
                </a:solidFill>
              </a:rPr>
              <a:t>PBS Batch Scripts</a:t>
            </a:r>
          </a:p>
          <a:p>
            <a:pPr>
              <a:lnSpc>
                <a:spcPct val="90000"/>
              </a:lnSpc>
              <a:spcBef>
                <a:spcPts val="1750"/>
              </a:spcBef>
              <a:buClr>
                <a:srgbClr val="3F3D41"/>
              </a:buClr>
              <a:buFont typeface="Arial" charset="0"/>
              <a:buChar char="•"/>
            </a:pPr>
            <a:r>
              <a:rPr lang="en-US" dirty="0" smtClean="0">
                <a:solidFill>
                  <a:srgbClr val="3F3D41"/>
                </a:solidFill>
              </a:rPr>
              <a:t>The “</a:t>
            </a:r>
            <a:r>
              <a:rPr lang="en-US" dirty="0" err="1" smtClean="0">
                <a:solidFill>
                  <a:srgbClr val="3F3D41"/>
                </a:solidFill>
              </a:rPr>
              <a:t>qsub</a:t>
            </a:r>
            <a:r>
              <a:rPr lang="en-US" dirty="0" smtClean="0">
                <a:solidFill>
                  <a:srgbClr val="3F3D41"/>
                </a:solidFill>
              </a:rPr>
              <a:t>” command</a:t>
            </a:r>
          </a:p>
          <a:p>
            <a:pPr>
              <a:lnSpc>
                <a:spcPct val="90000"/>
              </a:lnSpc>
              <a:spcBef>
                <a:spcPts val="1750"/>
              </a:spcBef>
              <a:buClr>
                <a:srgbClr val="3F3D41"/>
              </a:buClr>
              <a:buFont typeface="Arial" charset="0"/>
              <a:buChar char="•"/>
            </a:pPr>
            <a:r>
              <a:rPr lang="en-US" dirty="0" smtClean="0">
                <a:solidFill>
                  <a:srgbClr val="3F3D41"/>
                </a:solidFill>
              </a:rPr>
              <a:t>Exercise 9</a:t>
            </a:r>
          </a:p>
        </p:txBody>
      </p:sp>
    </p:spTree>
    <p:extLst>
      <p:ext uri="{BB962C8B-B14F-4D97-AF65-F5344CB8AC3E}">
        <p14:creationId xmlns:p14="http://schemas.microsoft.com/office/powerpoint/2010/main" val="11212621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Scripting – What Is A Script?</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A script is simply a sequence of commands</a:t>
            </a:r>
            <a:r>
              <a:rPr lang="en-US" dirty="0">
                <a:solidFill>
                  <a:srgbClr val="3F3D41"/>
                </a:solidFill>
              </a:rPr>
              <a:t> </a:t>
            </a:r>
            <a:r>
              <a:rPr lang="en-US" dirty="0" smtClean="0">
                <a:solidFill>
                  <a:srgbClr val="3F3D41"/>
                </a:solidFill>
              </a:rPr>
              <a:t>written in a file</a:t>
            </a:r>
          </a:p>
          <a:p>
            <a:pPr>
              <a:lnSpc>
                <a:spcPct val="90000"/>
              </a:lnSpc>
              <a:spcBef>
                <a:spcPts val="1750"/>
              </a:spcBef>
              <a:buClr>
                <a:srgbClr val="3F3D41"/>
              </a:buClr>
              <a:buFont typeface="Arial" charset="0"/>
              <a:buChar char="•"/>
            </a:pPr>
            <a:r>
              <a:rPr lang="en-US" dirty="0" smtClean="0">
                <a:solidFill>
                  <a:srgbClr val="3F3D41"/>
                </a:solidFill>
              </a:rPr>
              <a:t>Each command is written exactly as you would type them at the command prompt</a:t>
            </a:r>
          </a:p>
          <a:p>
            <a:pPr>
              <a:lnSpc>
                <a:spcPct val="90000"/>
              </a:lnSpc>
              <a:spcBef>
                <a:spcPts val="1750"/>
              </a:spcBef>
              <a:buClr>
                <a:srgbClr val="3F3D41"/>
              </a:buClr>
              <a:buFont typeface="Arial" charset="0"/>
              <a:buChar char="•"/>
            </a:pPr>
            <a:r>
              <a:rPr lang="en-US" dirty="0" smtClean="0">
                <a:solidFill>
                  <a:srgbClr val="3F3D41"/>
                </a:solidFill>
              </a:rPr>
              <a:t>In other words, all of the syntax rules that apply when running commands interactively apply to the syntax of the commands you type into a script.</a:t>
            </a:r>
          </a:p>
          <a:p>
            <a:pPr>
              <a:lnSpc>
                <a:spcPct val="90000"/>
              </a:lnSpc>
              <a:spcBef>
                <a:spcPts val="1750"/>
              </a:spcBef>
              <a:buClr>
                <a:srgbClr val="3F3D41"/>
              </a:buClr>
              <a:buFont typeface="Arial" charset="0"/>
              <a:buChar char="•"/>
            </a:pPr>
            <a:endParaRPr lang="en-US" dirty="0" smtClean="0">
              <a:solidFill>
                <a:srgbClr val="3F3D41"/>
              </a:solidFill>
            </a:endParaRPr>
          </a:p>
        </p:txBody>
      </p:sp>
    </p:spTree>
    <p:extLst>
      <p:ext uri="{BB962C8B-B14F-4D97-AF65-F5344CB8AC3E}">
        <p14:creationId xmlns:p14="http://schemas.microsoft.com/office/powerpoint/2010/main" val="366996269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Scripting – Why Is Scripting Useful?</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Scripts serve much the same purpose that variables do</a:t>
            </a:r>
          </a:p>
          <a:p>
            <a:pPr>
              <a:lnSpc>
                <a:spcPct val="90000"/>
              </a:lnSpc>
              <a:spcBef>
                <a:spcPts val="1750"/>
              </a:spcBef>
              <a:buClr>
                <a:srgbClr val="3F3D41"/>
              </a:buClr>
              <a:buFont typeface="Arial" charset="0"/>
              <a:buChar char="•"/>
            </a:pPr>
            <a:r>
              <a:rPr lang="en-US" dirty="0" smtClean="0">
                <a:solidFill>
                  <a:srgbClr val="3F3D41"/>
                </a:solidFill>
              </a:rPr>
              <a:t>They automate tasks you need to accomplish frequently, but eliminate the need to type the entire sequence manually every time</a:t>
            </a:r>
          </a:p>
          <a:p>
            <a:pPr>
              <a:lnSpc>
                <a:spcPct val="90000"/>
              </a:lnSpc>
              <a:spcBef>
                <a:spcPts val="1750"/>
              </a:spcBef>
              <a:buClr>
                <a:srgbClr val="3F3D41"/>
              </a:buClr>
              <a:buFont typeface="Arial" charset="0"/>
              <a:buChar char="•"/>
            </a:pPr>
            <a:r>
              <a:rPr lang="en-US" dirty="0" smtClean="0">
                <a:solidFill>
                  <a:srgbClr val="3F3D41"/>
                </a:solidFill>
              </a:rPr>
              <a:t>Which is good, because some shell programs can be quite large!</a:t>
            </a:r>
          </a:p>
          <a:p>
            <a:pPr>
              <a:lnSpc>
                <a:spcPct val="90000"/>
              </a:lnSpc>
              <a:spcBef>
                <a:spcPts val="1750"/>
              </a:spcBef>
              <a:buClr>
                <a:srgbClr val="3F3D41"/>
              </a:buClr>
              <a:buFont typeface="Arial" charset="0"/>
              <a:buChar char="•"/>
            </a:pPr>
            <a:r>
              <a:rPr lang="en-US" dirty="0" smtClean="0">
                <a:solidFill>
                  <a:srgbClr val="3F3D41"/>
                </a:solidFill>
              </a:rPr>
              <a:t>Script writing is an essential skill for using OSC resources effectively</a:t>
            </a:r>
          </a:p>
        </p:txBody>
      </p:sp>
    </p:spTree>
    <p:extLst>
      <p:ext uri="{BB962C8B-B14F-4D97-AF65-F5344CB8AC3E}">
        <p14:creationId xmlns:p14="http://schemas.microsoft.com/office/powerpoint/2010/main" val="125609590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Scripting – Linux Text Editors</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Various text editors exist for Linux</a:t>
            </a:r>
          </a:p>
          <a:p>
            <a:pPr>
              <a:lnSpc>
                <a:spcPct val="90000"/>
              </a:lnSpc>
              <a:spcBef>
                <a:spcPts val="1750"/>
              </a:spcBef>
              <a:buClr>
                <a:srgbClr val="3F3D41"/>
              </a:buClr>
              <a:buFont typeface="Arial" charset="0"/>
              <a:buChar char="•"/>
            </a:pPr>
            <a:r>
              <a:rPr lang="en-US" dirty="0" smtClean="0">
                <a:solidFill>
                  <a:srgbClr val="3F3D41"/>
                </a:solidFill>
              </a:rPr>
              <a:t>At OSC, some of the more commonly used text editors:</a:t>
            </a:r>
          </a:p>
          <a:p>
            <a:pPr lvl="1">
              <a:lnSpc>
                <a:spcPct val="90000"/>
              </a:lnSpc>
              <a:spcBef>
                <a:spcPts val="1750"/>
              </a:spcBef>
              <a:buClr>
                <a:srgbClr val="3F3D41"/>
              </a:buClr>
              <a:buFont typeface="Arial" charset="0"/>
              <a:buChar char="•"/>
            </a:pPr>
            <a:r>
              <a:rPr lang="en-US" dirty="0" err="1">
                <a:solidFill>
                  <a:srgbClr val="3F3D41"/>
                </a:solidFill>
              </a:rPr>
              <a:t>e</a:t>
            </a:r>
            <a:r>
              <a:rPr lang="en-US" dirty="0" err="1" smtClean="0">
                <a:solidFill>
                  <a:srgbClr val="3F3D41"/>
                </a:solidFill>
              </a:rPr>
              <a:t>macs</a:t>
            </a:r>
            <a:endParaRPr lang="en-US" dirty="0" smtClean="0">
              <a:solidFill>
                <a:srgbClr val="3F3D41"/>
              </a:solidFill>
            </a:endParaRPr>
          </a:p>
          <a:p>
            <a:pPr lvl="1">
              <a:lnSpc>
                <a:spcPct val="90000"/>
              </a:lnSpc>
              <a:spcBef>
                <a:spcPts val="1750"/>
              </a:spcBef>
              <a:buClr>
                <a:srgbClr val="3F3D41"/>
              </a:buClr>
              <a:buFont typeface="Arial" charset="0"/>
              <a:buChar char="•"/>
            </a:pPr>
            <a:r>
              <a:rPr lang="en-US" dirty="0">
                <a:solidFill>
                  <a:srgbClr val="3F3D41"/>
                </a:solidFill>
              </a:rPr>
              <a:t>v</a:t>
            </a:r>
            <a:r>
              <a:rPr lang="en-US" dirty="0" smtClean="0">
                <a:solidFill>
                  <a:srgbClr val="3F3D41"/>
                </a:solidFill>
              </a:rPr>
              <a:t>i</a:t>
            </a:r>
          </a:p>
          <a:p>
            <a:pPr lvl="1">
              <a:lnSpc>
                <a:spcPct val="90000"/>
              </a:lnSpc>
              <a:spcBef>
                <a:spcPts val="1750"/>
              </a:spcBef>
              <a:buClr>
                <a:srgbClr val="3F3D41"/>
              </a:buClr>
              <a:buFont typeface="Arial" charset="0"/>
              <a:buChar char="•"/>
            </a:pPr>
            <a:r>
              <a:rPr lang="en-US" dirty="0" err="1">
                <a:solidFill>
                  <a:srgbClr val="3F3D41"/>
                </a:solidFill>
              </a:rPr>
              <a:t>g</a:t>
            </a:r>
            <a:r>
              <a:rPr lang="en-US" dirty="0" err="1" smtClean="0">
                <a:solidFill>
                  <a:srgbClr val="3F3D41"/>
                </a:solidFill>
              </a:rPr>
              <a:t>edit</a:t>
            </a:r>
            <a:endParaRPr lang="en-US" dirty="0" smtClean="0">
              <a:solidFill>
                <a:srgbClr val="3F3D41"/>
              </a:solidFill>
            </a:endParaRPr>
          </a:p>
          <a:p>
            <a:pPr lvl="1">
              <a:lnSpc>
                <a:spcPct val="90000"/>
              </a:lnSpc>
              <a:spcBef>
                <a:spcPts val="1750"/>
              </a:spcBef>
              <a:buClr>
                <a:srgbClr val="3F3D41"/>
              </a:buClr>
              <a:buFont typeface="Arial" charset="0"/>
              <a:buChar char="•"/>
            </a:pPr>
            <a:r>
              <a:rPr lang="en-US" dirty="0" err="1">
                <a:solidFill>
                  <a:srgbClr val="3F3D41"/>
                </a:solidFill>
              </a:rPr>
              <a:t>n</a:t>
            </a:r>
            <a:r>
              <a:rPr lang="en-US" dirty="0" err="1" smtClean="0">
                <a:solidFill>
                  <a:srgbClr val="3F3D41"/>
                </a:solidFill>
              </a:rPr>
              <a:t>ano</a:t>
            </a:r>
            <a:endParaRPr lang="en-US" dirty="0" smtClean="0">
              <a:solidFill>
                <a:srgbClr val="3F3D41"/>
              </a:solidFill>
            </a:endParaRPr>
          </a:p>
          <a:p>
            <a:pPr>
              <a:lnSpc>
                <a:spcPct val="90000"/>
              </a:lnSpc>
              <a:spcBef>
                <a:spcPts val="1750"/>
              </a:spcBef>
              <a:buClr>
                <a:srgbClr val="3F3D41"/>
              </a:buClr>
              <a:buFont typeface="Arial" charset="0"/>
              <a:buChar char="•"/>
            </a:pPr>
            <a:r>
              <a:rPr lang="en-US" dirty="0" err="1">
                <a:solidFill>
                  <a:srgbClr val="3F3D41"/>
                </a:solidFill>
              </a:rPr>
              <a:t>e</a:t>
            </a:r>
            <a:r>
              <a:rPr lang="en-US" dirty="0" err="1" smtClean="0">
                <a:solidFill>
                  <a:srgbClr val="3F3D41"/>
                </a:solidFill>
              </a:rPr>
              <a:t>macs</a:t>
            </a:r>
            <a:r>
              <a:rPr lang="en-US" dirty="0" smtClean="0">
                <a:solidFill>
                  <a:srgbClr val="3F3D41"/>
                </a:solidFill>
              </a:rPr>
              <a:t> has a GUI that is fairly straightforward to use</a:t>
            </a:r>
          </a:p>
          <a:p>
            <a:pPr>
              <a:lnSpc>
                <a:spcPct val="90000"/>
              </a:lnSpc>
              <a:spcBef>
                <a:spcPts val="1750"/>
              </a:spcBef>
              <a:buClr>
                <a:srgbClr val="3F3D41"/>
              </a:buClr>
              <a:buFont typeface="Arial" charset="0"/>
              <a:buChar char="•"/>
            </a:pPr>
            <a:r>
              <a:rPr lang="en-US" dirty="0" smtClean="0">
                <a:solidFill>
                  <a:srgbClr val="3F3D41"/>
                </a:solidFill>
              </a:rPr>
              <a:t>To create a new file using the </a:t>
            </a:r>
            <a:r>
              <a:rPr lang="en-US" dirty="0" err="1" smtClean="0">
                <a:solidFill>
                  <a:srgbClr val="3F3D41"/>
                </a:solidFill>
              </a:rPr>
              <a:t>emacs</a:t>
            </a:r>
            <a:r>
              <a:rPr lang="en-US" dirty="0" smtClean="0">
                <a:solidFill>
                  <a:srgbClr val="3F3D41"/>
                </a:solidFill>
              </a:rPr>
              <a:t> GUI:</a:t>
            </a:r>
          </a:p>
          <a:p>
            <a:pPr lvl="1">
              <a:lnSpc>
                <a:spcPct val="90000"/>
              </a:lnSpc>
              <a:spcBef>
                <a:spcPts val="1750"/>
              </a:spcBef>
              <a:buClr>
                <a:srgbClr val="3F3D41"/>
              </a:buClr>
              <a:buFont typeface="Arial" charset="0"/>
              <a:buChar char="•"/>
            </a:pPr>
            <a:r>
              <a:rPr lang="en-US" dirty="0" err="1">
                <a:solidFill>
                  <a:srgbClr val="3F3D41"/>
                </a:solidFill>
              </a:rPr>
              <a:t>e</a:t>
            </a:r>
            <a:r>
              <a:rPr lang="en-US" dirty="0" err="1" smtClean="0">
                <a:solidFill>
                  <a:srgbClr val="3F3D41"/>
                </a:solidFill>
              </a:rPr>
              <a:t>macs</a:t>
            </a:r>
            <a:r>
              <a:rPr lang="en-US" dirty="0" smtClean="0">
                <a:solidFill>
                  <a:srgbClr val="3F3D41"/>
                </a:solidFill>
              </a:rPr>
              <a:t> </a:t>
            </a:r>
            <a:r>
              <a:rPr lang="en-US" dirty="0" err="1" smtClean="0">
                <a:solidFill>
                  <a:srgbClr val="3F3D41"/>
                </a:solidFill>
              </a:rPr>
              <a:t>newfile</a:t>
            </a:r>
            <a:r>
              <a:rPr lang="en-US" dirty="0">
                <a:solidFill>
                  <a:srgbClr val="3F3D41"/>
                </a:solidFill>
              </a:rPr>
              <a:t>&amp;</a:t>
            </a:r>
            <a:endParaRPr lang="en-US" dirty="0" smtClean="0">
              <a:solidFill>
                <a:srgbClr val="3F3D41"/>
              </a:solidFill>
            </a:endParaRPr>
          </a:p>
        </p:txBody>
      </p:sp>
    </p:spTree>
    <p:extLst>
      <p:ext uri="{BB962C8B-B14F-4D97-AF65-F5344CB8AC3E}">
        <p14:creationId xmlns:p14="http://schemas.microsoft.com/office/powerpoint/2010/main" val="175901210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Scripting – Exercise 8</a:t>
            </a:r>
            <a:endParaRPr lang="en-US" dirty="0"/>
          </a:p>
        </p:txBody>
      </p:sp>
      <p:sp>
        <p:nvSpPr>
          <p:cNvPr id="3" name="Content Placeholder 2"/>
          <p:cNvSpPr>
            <a:spLocks noGrp="1"/>
          </p:cNvSpPr>
          <p:nvPr>
            <p:ph idx="1"/>
          </p:nvPr>
        </p:nvSpPr>
        <p:spPr>
          <a:xfrm>
            <a:off x="457200" y="1447800"/>
            <a:ext cx="8229600" cy="4648200"/>
          </a:xfrm>
        </p:spPr>
        <p:txBody>
          <a:bodyPr numCol="1"/>
          <a:lstStyle/>
          <a:p>
            <a:pPr>
              <a:lnSpc>
                <a:spcPct val="90000"/>
              </a:lnSpc>
              <a:spcBef>
                <a:spcPts val="1750"/>
              </a:spcBef>
              <a:buClr>
                <a:srgbClr val="3F3D41"/>
              </a:buClr>
              <a:buFont typeface="Arial" charset="0"/>
              <a:buChar char="•"/>
            </a:pPr>
            <a:r>
              <a:rPr lang="en-US" dirty="0" smtClean="0">
                <a:solidFill>
                  <a:srgbClr val="3F3D41"/>
                </a:solidFill>
              </a:rPr>
              <a:t>Create a simple shell script using </a:t>
            </a:r>
            <a:r>
              <a:rPr lang="en-US" dirty="0" err="1" smtClean="0">
                <a:solidFill>
                  <a:srgbClr val="3F3D41"/>
                </a:solidFill>
              </a:rPr>
              <a:t>emacs</a:t>
            </a:r>
            <a:endParaRPr lang="en-US" dirty="0" smtClean="0">
              <a:solidFill>
                <a:srgbClr val="3F3D41"/>
              </a:solidFill>
            </a:endParaRPr>
          </a:p>
          <a:p>
            <a:pPr>
              <a:lnSpc>
                <a:spcPct val="90000"/>
              </a:lnSpc>
              <a:spcBef>
                <a:spcPts val="1750"/>
              </a:spcBef>
              <a:buClr>
                <a:srgbClr val="3F3D41"/>
              </a:buClr>
              <a:buFont typeface="Arial" charset="0"/>
              <a:buChar char="•"/>
            </a:pPr>
            <a:r>
              <a:rPr lang="en-US" dirty="0" smtClean="0">
                <a:solidFill>
                  <a:srgbClr val="3F3D41"/>
                </a:solidFill>
              </a:rPr>
              <a:t>Set variables, run commands, be creative!</a:t>
            </a:r>
          </a:p>
          <a:p>
            <a:pPr>
              <a:lnSpc>
                <a:spcPct val="90000"/>
              </a:lnSpc>
              <a:spcBef>
                <a:spcPts val="1750"/>
              </a:spcBef>
              <a:buClr>
                <a:srgbClr val="3F3D41"/>
              </a:buClr>
              <a:buFont typeface="Arial" charset="0"/>
              <a:buChar char="•"/>
            </a:pPr>
            <a:r>
              <a:rPr lang="en-US" dirty="0" smtClean="0">
                <a:solidFill>
                  <a:srgbClr val="3F3D41"/>
                </a:solidFill>
              </a:rPr>
              <a:t>Once the script is complete, run your program</a:t>
            </a:r>
          </a:p>
          <a:p>
            <a:pPr lvl="1">
              <a:lnSpc>
                <a:spcPct val="90000"/>
              </a:lnSpc>
              <a:spcBef>
                <a:spcPts val="1750"/>
              </a:spcBef>
              <a:buClr>
                <a:srgbClr val="3F3D41"/>
              </a:buClr>
              <a:buFont typeface="Arial" charset="0"/>
              <a:buChar char="•"/>
            </a:pPr>
            <a:r>
              <a:rPr lang="en-US" dirty="0" smtClean="0">
                <a:solidFill>
                  <a:srgbClr val="3F3D41"/>
                </a:solidFill>
              </a:rPr>
              <a:t>Note: you may need to set execute permissions for yourself first.</a:t>
            </a:r>
          </a:p>
        </p:txBody>
      </p:sp>
    </p:spTree>
    <p:extLst>
      <p:ext uri="{BB962C8B-B14F-4D97-AF65-F5344CB8AC3E}">
        <p14:creationId xmlns:p14="http://schemas.microsoft.com/office/powerpoint/2010/main" val="189286793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Sources for Further Enlightenment</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lnSpc>
                <a:spcPct val="80000"/>
              </a:lnSpc>
              <a:spcBef>
                <a:spcPts val="1250"/>
              </a:spcBef>
              <a:buClr>
                <a:srgbClr val="3F3D41"/>
              </a:buClr>
              <a:buFont typeface="Arial" charset="0"/>
              <a:buChar char="•"/>
            </a:pPr>
            <a:r>
              <a:rPr lang="en-US" sz="1900" dirty="0">
                <a:solidFill>
                  <a:srgbClr val="3F3D41"/>
                </a:solidFill>
              </a:rPr>
              <a:t>Internet (of course)</a:t>
            </a:r>
          </a:p>
          <a:p>
            <a:pPr>
              <a:lnSpc>
                <a:spcPct val="80000"/>
              </a:lnSpc>
              <a:spcBef>
                <a:spcPts val="1250"/>
              </a:spcBef>
              <a:buClr>
                <a:srgbClr val="3F3D41"/>
              </a:buClr>
              <a:buFont typeface="Arial" charset="0"/>
              <a:buChar char="•"/>
            </a:pPr>
            <a:r>
              <a:rPr lang="en-US" sz="1900" dirty="0">
                <a:solidFill>
                  <a:srgbClr val="3F3D41"/>
                </a:solidFill>
              </a:rPr>
              <a:t>Arthur, Lowell Jay, et al. UNIX</a:t>
            </a:r>
            <a:r>
              <a:rPr lang="en-US" sz="1900" u="sng" dirty="0">
                <a:solidFill>
                  <a:srgbClr val="3F3D41"/>
                </a:solidFill>
              </a:rPr>
              <a:t> Shell Programming</a:t>
            </a:r>
            <a:r>
              <a:rPr lang="en-US" sz="1900" dirty="0">
                <a:solidFill>
                  <a:srgbClr val="3F3D41"/>
                </a:solidFill>
              </a:rPr>
              <a:t>, ISBN 0-471-16894-7</a:t>
            </a:r>
          </a:p>
          <a:p>
            <a:pPr>
              <a:lnSpc>
                <a:spcPct val="80000"/>
              </a:lnSpc>
              <a:spcBef>
                <a:spcPts val="1250"/>
              </a:spcBef>
              <a:buClr>
                <a:srgbClr val="3F3D41"/>
              </a:buClr>
              <a:buFont typeface="Arial" charset="0"/>
              <a:buChar char="•"/>
            </a:pPr>
            <a:r>
              <a:rPr lang="en-US" sz="1900" dirty="0">
                <a:solidFill>
                  <a:srgbClr val="3F3D41"/>
                </a:solidFill>
              </a:rPr>
              <a:t>Cameron, Debra. </a:t>
            </a:r>
            <a:r>
              <a:rPr lang="en-US" sz="1900" u="sng" dirty="0">
                <a:solidFill>
                  <a:srgbClr val="3F3D41"/>
                </a:solidFill>
              </a:rPr>
              <a:t>Learning GNU </a:t>
            </a:r>
            <a:r>
              <a:rPr lang="en-US" sz="1900" u="sng" dirty="0" err="1">
                <a:solidFill>
                  <a:srgbClr val="3F3D41"/>
                </a:solidFill>
              </a:rPr>
              <a:t>Emacs</a:t>
            </a:r>
            <a:r>
              <a:rPr lang="en-US" sz="1900" dirty="0">
                <a:solidFill>
                  <a:srgbClr val="3F3D41"/>
                </a:solidFill>
              </a:rPr>
              <a:t>, ISBN 0-596-0064-9</a:t>
            </a:r>
          </a:p>
          <a:p>
            <a:pPr>
              <a:lnSpc>
                <a:spcPct val="80000"/>
              </a:lnSpc>
              <a:spcBef>
                <a:spcPts val="1250"/>
              </a:spcBef>
              <a:buClr>
                <a:srgbClr val="3F3D41"/>
              </a:buClr>
              <a:buFont typeface="Arial" charset="0"/>
              <a:buChar char="•"/>
            </a:pPr>
            <a:r>
              <a:rPr lang="en-US" sz="1900" dirty="0">
                <a:solidFill>
                  <a:srgbClr val="3F3D41"/>
                </a:solidFill>
              </a:rPr>
              <a:t>Dougherty, Dale. </a:t>
            </a:r>
            <a:r>
              <a:rPr lang="en-US" sz="1900" u="sng" dirty="0" err="1">
                <a:solidFill>
                  <a:srgbClr val="3F3D41"/>
                </a:solidFill>
              </a:rPr>
              <a:t>sed</a:t>
            </a:r>
            <a:r>
              <a:rPr lang="en-US" sz="1900" u="sng" dirty="0">
                <a:solidFill>
                  <a:srgbClr val="3F3D41"/>
                </a:solidFill>
              </a:rPr>
              <a:t> &amp; </a:t>
            </a:r>
            <a:r>
              <a:rPr lang="en-US" sz="1900" u="sng" dirty="0" err="1">
                <a:solidFill>
                  <a:srgbClr val="3F3D41"/>
                </a:solidFill>
              </a:rPr>
              <a:t>awk</a:t>
            </a:r>
            <a:r>
              <a:rPr lang="en-US" sz="1900" dirty="0">
                <a:solidFill>
                  <a:srgbClr val="3F3D41"/>
                </a:solidFill>
              </a:rPr>
              <a:t>, ISBN 1=56592-225-5</a:t>
            </a:r>
          </a:p>
          <a:p>
            <a:pPr>
              <a:lnSpc>
                <a:spcPct val="80000"/>
              </a:lnSpc>
              <a:spcBef>
                <a:spcPts val="1250"/>
              </a:spcBef>
              <a:buClr>
                <a:srgbClr val="3F3D41"/>
              </a:buClr>
              <a:buFont typeface="Arial" charset="0"/>
              <a:buChar char="•"/>
            </a:pPr>
            <a:r>
              <a:rPr lang="en-US" sz="1900" dirty="0">
                <a:solidFill>
                  <a:srgbClr val="3F3D41"/>
                </a:solidFill>
              </a:rPr>
              <a:t>Dyson, et al. UNIX</a:t>
            </a:r>
            <a:r>
              <a:rPr lang="en-US" sz="1900" u="sng" dirty="0">
                <a:solidFill>
                  <a:srgbClr val="3F3D41"/>
                </a:solidFill>
              </a:rPr>
              <a:t> Complete</a:t>
            </a:r>
            <a:r>
              <a:rPr lang="en-US" sz="1900" dirty="0">
                <a:solidFill>
                  <a:srgbClr val="3F3D41"/>
                </a:solidFill>
              </a:rPr>
              <a:t>, ISBN 0-7821-2528-X</a:t>
            </a:r>
          </a:p>
          <a:p>
            <a:pPr>
              <a:lnSpc>
                <a:spcPct val="80000"/>
              </a:lnSpc>
              <a:spcBef>
                <a:spcPts val="1250"/>
              </a:spcBef>
              <a:buClr>
                <a:srgbClr val="3F3D41"/>
              </a:buClr>
              <a:buFont typeface="Arial" charset="0"/>
              <a:buChar char="•"/>
            </a:pPr>
            <a:r>
              <a:rPr lang="en-US" sz="1900" dirty="0">
                <a:solidFill>
                  <a:srgbClr val="3F3D41"/>
                </a:solidFill>
              </a:rPr>
              <a:t>Kernighan, Brian W., et al. </a:t>
            </a:r>
            <a:r>
              <a:rPr lang="en-US" sz="1900" u="sng" dirty="0">
                <a:solidFill>
                  <a:srgbClr val="3F3D41"/>
                </a:solidFill>
              </a:rPr>
              <a:t>The UNIX Programming Environment</a:t>
            </a:r>
            <a:r>
              <a:rPr lang="en-US" sz="1900" dirty="0">
                <a:solidFill>
                  <a:srgbClr val="3F3D41"/>
                </a:solidFill>
              </a:rPr>
              <a:t>, ISBN 0-13-937681-X</a:t>
            </a:r>
          </a:p>
          <a:p>
            <a:pPr>
              <a:lnSpc>
                <a:spcPct val="80000"/>
              </a:lnSpc>
              <a:spcBef>
                <a:spcPts val="1250"/>
              </a:spcBef>
              <a:buClr>
                <a:srgbClr val="3F3D41"/>
              </a:buClr>
              <a:buFont typeface="Arial" charset="0"/>
              <a:buChar char="•"/>
            </a:pPr>
            <a:r>
              <a:rPr lang="en-US" sz="1900" dirty="0" err="1">
                <a:solidFill>
                  <a:srgbClr val="3F3D41"/>
                </a:solidFill>
              </a:rPr>
              <a:t>Kochan</a:t>
            </a:r>
            <a:r>
              <a:rPr lang="en-US" sz="1900" dirty="0">
                <a:solidFill>
                  <a:srgbClr val="3F3D41"/>
                </a:solidFill>
              </a:rPr>
              <a:t>, Stephen G., et al. UNIX</a:t>
            </a:r>
            <a:r>
              <a:rPr lang="en-US" sz="1900" u="sng" dirty="0">
                <a:solidFill>
                  <a:srgbClr val="3F3D41"/>
                </a:solidFill>
              </a:rPr>
              <a:t> Shell Programming</a:t>
            </a:r>
            <a:r>
              <a:rPr lang="en-US" sz="1900" dirty="0">
                <a:solidFill>
                  <a:srgbClr val="3F3D41"/>
                </a:solidFill>
              </a:rPr>
              <a:t>, ISBN 0-672-48448-X</a:t>
            </a:r>
          </a:p>
          <a:p>
            <a:pPr>
              <a:lnSpc>
                <a:spcPct val="80000"/>
              </a:lnSpc>
              <a:spcBef>
                <a:spcPts val="1250"/>
              </a:spcBef>
              <a:buClr>
                <a:srgbClr val="3F3D41"/>
              </a:buClr>
              <a:buFont typeface="Arial" charset="0"/>
              <a:buChar char="•"/>
            </a:pPr>
            <a:r>
              <a:rPr lang="en-US" sz="1900" dirty="0">
                <a:solidFill>
                  <a:srgbClr val="3F3D41"/>
                </a:solidFill>
              </a:rPr>
              <a:t>Lamb, Linda, et al. </a:t>
            </a:r>
            <a:r>
              <a:rPr lang="en-US" sz="1900" u="sng" dirty="0">
                <a:solidFill>
                  <a:srgbClr val="3F3D41"/>
                </a:solidFill>
              </a:rPr>
              <a:t>Learning the vi Editor</a:t>
            </a:r>
            <a:r>
              <a:rPr lang="en-US" sz="1900" dirty="0">
                <a:solidFill>
                  <a:srgbClr val="3F3D41"/>
                </a:solidFill>
              </a:rPr>
              <a:t>, ISBN1-56592-426-6</a:t>
            </a:r>
          </a:p>
          <a:p>
            <a:pPr>
              <a:lnSpc>
                <a:spcPct val="80000"/>
              </a:lnSpc>
              <a:spcBef>
                <a:spcPts val="1250"/>
              </a:spcBef>
              <a:buClr>
                <a:srgbClr val="3F3D41"/>
              </a:buClr>
              <a:buFont typeface="Arial" charset="0"/>
              <a:buChar char="•"/>
            </a:pPr>
            <a:r>
              <a:rPr lang="en-US" sz="1900" dirty="0" err="1">
                <a:solidFill>
                  <a:srgbClr val="3F3D41"/>
                </a:solidFill>
              </a:rPr>
              <a:t>Lasser</a:t>
            </a:r>
            <a:r>
              <a:rPr lang="en-US" sz="1900" dirty="0">
                <a:solidFill>
                  <a:srgbClr val="3F3D41"/>
                </a:solidFill>
              </a:rPr>
              <a:t>, John. </a:t>
            </a:r>
            <a:r>
              <a:rPr lang="en-US" sz="1900" u="sng" dirty="0">
                <a:solidFill>
                  <a:srgbClr val="3F3D41"/>
                </a:solidFill>
              </a:rPr>
              <a:t>Think UNIX</a:t>
            </a:r>
            <a:r>
              <a:rPr lang="en-US" sz="1900" i="1" dirty="0">
                <a:solidFill>
                  <a:srgbClr val="3F3D41"/>
                </a:solidFill>
              </a:rPr>
              <a:t>, </a:t>
            </a:r>
            <a:r>
              <a:rPr lang="en-US" sz="1900" dirty="0">
                <a:solidFill>
                  <a:srgbClr val="3F3D41"/>
                </a:solidFill>
              </a:rPr>
              <a:t>ISBN0-7897-2376-X</a:t>
            </a: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Sources for Further Enlightenment</a:t>
            </a:r>
            <a:endParaRPr lang="en-US" dirty="0"/>
          </a:p>
        </p:txBody>
      </p:sp>
      <p:sp>
        <p:nvSpPr>
          <p:cNvPr id="3" name="Content Placeholder 2"/>
          <p:cNvSpPr>
            <a:spLocks noGrp="1"/>
          </p:cNvSpPr>
          <p:nvPr>
            <p:ph idx="1"/>
          </p:nvPr>
        </p:nvSpPr>
        <p:spPr>
          <a:xfrm>
            <a:off x="457200" y="1600200"/>
            <a:ext cx="8229600" cy="4724399"/>
          </a:xfrm>
        </p:spPr>
        <p:txBody>
          <a:bodyPr>
            <a:noAutofit/>
          </a:bodyPr>
          <a:lstStyle/>
          <a:p>
            <a:pPr>
              <a:lnSpc>
                <a:spcPct val="70000"/>
              </a:lnSpc>
              <a:spcBef>
                <a:spcPts val="1250"/>
              </a:spcBef>
              <a:buClr>
                <a:srgbClr val="3F3D41"/>
              </a:buClr>
              <a:buFont typeface="Arial" charset="0"/>
              <a:buChar char="•"/>
            </a:pPr>
            <a:r>
              <a:rPr lang="en-US" sz="1600" dirty="0">
                <a:solidFill>
                  <a:srgbClr val="3F3D41"/>
                </a:solidFill>
              </a:rPr>
              <a:t>Martin, Don, et al. UNIX</a:t>
            </a:r>
            <a:r>
              <a:rPr lang="en-US" sz="1600" u="sng" dirty="0">
                <a:solidFill>
                  <a:srgbClr val="3F3D41"/>
                </a:solidFill>
              </a:rPr>
              <a:t> Primer Plus</a:t>
            </a:r>
            <a:r>
              <a:rPr lang="en-US" sz="1600" dirty="0">
                <a:solidFill>
                  <a:srgbClr val="3F3D41"/>
                </a:solidFill>
              </a:rPr>
              <a:t>, ISBN 1-57169-165-0</a:t>
            </a:r>
          </a:p>
          <a:p>
            <a:pPr>
              <a:lnSpc>
                <a:spcPct val="70000"/>
              </a:lnSpc>
              <a:spcBef>
                <a:spcPts val="1250"/>
              </a:spcBef>
              <a:buClr>
                <a:srgbClr val="3F3D41"/>
              </a:buClr>
              <a:buFont typeface="Arial" charset="0"/>
              <a:buChar char="•"/>
            </a:pPr>
            <a:r>
              <a:rPr lang="en-US" sz="1600" dirty="0">
                <a:solidFill>
                  <a:srgbClr val="3F3D41"/>
                </a:solidFill>
              </a:rPr>
              <a:t>Michael, Randall K. </a:t>
            </a:r>
            <a:r>
              <a:rPr lang="en-US" sz="1600" u="sng" dirty="0">
                <a:solidFill>
                  <a:srgbClr val="3F3D41"/>
                </a:solidFill>
              </a:rPr>
              <a:t>Mastering UNIX Shell Scripting</a:t>
            </a:r>
            <a:r>
              <a:rPr lang="en-US" sz="1600" dirty="0">
                <a:solidFill>
                  <a:srgbClr val="3F3D41"/>
                </a:solidFill>
              </a:rPr>
              <a:t>, ISBN 0-471-21821-9</a:t>
            </a:r>
          </a:p>
          <a:p>
            <a:pPr>
              <a:lnSpc>
                <a:spcPct val="70000"/>
              </a:lnSpc>
              <a:spcBef>
                <a:spcPts val="1250"/>
              </a:spcBef>
              <a:buClr>
                <a:srgbClr val="3F3D41"/>
              </a:buClr>
              <a:buFont typeface="Arial" charset="0"/>
              <a:buChar char="•"/>
            </a:pPr>
            <a:r>
              <a:rPr lang="en-US" sz="1600" dirty="0">
                <a:solidFill>
                  <a:srgbClr val="3F3D41"/>
                </a:solidFill>
              </a:rPr>
              <a:t>Muster, John. UNIX</a:t>
            </a:r>
            <a:r>
              <a:rPr lang="en-US" sz="1600" u="sng" dirty="0">
                <a:solidFill>
                  <a:srgbClr val="3F3D41"/>
                </a:solidFill>
              </a:rPr>
              <a:t> Made Easy</a:t>
            </a:r>
            <a:r>
              <a:rPr lang="en-US" sz="1600" dirty="0">
                <a:solidFill>
                  <a:srgbClr val="3F3D41"/>
                </a:solidFill>
              </a:rPr>
              <a:t>, ISBN 0-07-219314-X (my favorite)</a:t>
            </a:r>
          </a:p>
          <a:p>
            <a:pPr>
              <a:lnSpc>
                <a:spcPct val="70000"/>
              </a:lnSpc>
              <a:spcBef>
                <a:spcPts val="1250"/>
              </a:spcBef>
              <a:buClr>
                <a:srgbClr val="3F3D41"/>
              </a:buClr>
              <a:buFont typeface="Arial" charset="0"/>
              <a:buChar char="•"/>
            </a:pPr>
            <a:r>
              <a:rPr lang="en-US" sz="1600" dirty="0">
                <a:solidFill>
                  <a:srgbClr val="3F3D41"/>
                </a:solidFill>
              </a:rPr>
              <a:t>Ray, Deborah S., et al. </a:t>
            </a:r>
            <a:r>
              <a:rPr lang="en-US" sz="1600" u="sng" dirty="0">
                <a:solidFill>
                  <a:srgbClr val="3F3D41"/>
                </a:solidFill>
              </a:rPr>
              <a:t>Visual </a:t>
            </a:r>
            <a:r>
              <a:rPr lang="en-US" sz="1600" u="sng" dirty="0" err="1">
                <a:solidFill>
                  <a:srgbClr val="3F3D41"/>
                </a:solidFill>
              </a:rPr>
              <a:t>Quickstart</a:t>
            </a:r>
            <a:r>
              <a:rPr lang="en-US" sz="1600" u="sng" dirty="0">
                <a:solidFill>
                  <a:srgbClr val="3F3D41"/>
                </a:solidFill>
              </a:rPr>
              <a:t> Guide: UNIX</a:t>
            </a:r>
            <a:r>
              <a:rPr lang="en-US" sz="1600" dirty="0">
                <a:solidFill>
                  <a:srgbClr val="3F3D41"/>
                </a:solidFill>
              </a:rPr>
              <a:t>, ISBN 0-201-35395-4</a:t>
            </a:r>
          </a:p>
          <a:p>
            <a:pPr>
              <a:lnSpc>
                <a:spcPct val="70000"/>
              </a:lnSpc>
              <a:spcBef>
                <a:spcPts val="1250"/>
              </a:spcBef>
              <a:buClr>
                <a:srgbClr val="3F3D41"/>
              </a:buClr>
              <a:buFont typeface="Arial" charset="0"/>
              <a:buChar char="•"/>
            </a:pPr>
            <a:r>
              <a:rPr lang="en-US" sz="1600" dirty="0">
                <a:solidFill>
                  <a:srgbClr val="3F3D41"/>
                </a:solidFill>
              </a:rPr>
              <a:t>Raymond, Eric S. </a:t>
            </a:r>
            <a:r>
              <a:rPr lang="en-US" sz="1600" u="sng" dirty="0">
                <a:solidFill>
                  <a:srgbClr val="3F3D41"/>
                </a:solidFill>
              </a:rPr>
              <a:t>The Art of UNIX Programming</a:t>
            </a:r>
            <a:r>
              <a:rPr lang="en-US" sz="1600" dirty="0">
                <a:solidFill>
                  <a:srgbClr val="3F3D41"/>
                </a:solidFill>
              </a:rPr>
              <a:t>, ISBN 0-13-142901-9</a:t>
            </a:r>
          </a:p>
          <a:p>
            <a:pPr>
              <a:lnSpc>
                <a:spcPct val="70000"/>
              </a:lnSpc>
              <a:spcBef>
                <a:spcPts val="1250"/>
              </a:spcBef>
              <a:buClr>
                <a:srgbClr val="3F3D41"/>
              </a:buClr>
              <a:buFont typeface="Arial" charset="0"/>
              <a:buChar char="•"/>
            </a:pPr>
            <a:r>
              <a:rPr lang="en-US" sz="1600" dirty="0" err="1">
                <a:solidFill>
                  <a:srgbClr val="3F3D41"/>
                </a:solidFill>
              </a:rPr>
              <a:t>Reichard</a:t>
            </a:r>
            <a:r>
              <a:rPr lang="en-US" sz="1600" dirty="0">
                <a:solidFill>
                  <a:srgbClr val="3F3D41"/>
                </a:solidFill>
              </a:rPr>
              <a:t>, Kevin, et al. UNIX</a:t>
            </a:r>
            <a:r>
              <a:rPr lang="en-US" sz="1600" u="sng" dirty="0">
                <a:solidFill>
                  <a:srgbClr val="3F3D41"/>
                </a:solidFill>
              </a:rPr>
              <a:t> in Plain English</a:t>
            </a:r>
            <a:r>
              <a:rPr lang="en-US" sz="1600" dirty="0">
                <a:solidFill>
                  <a:srgbClr val="3F3D41"/>
                </a:solidFill>
              </a:rPr>
              <a:t>, ISBN 0-7645-7011-0</a:t>
            </a:r>
          </a:p>
          <a:p>
            <a:pPr>
              <a:lnSpc>
                <a:spcPct val="70000"/>
              </a:lnSpc>
              <a:spcBef>
                <a:spcPts val="1250"/>
              </a:spcBef>
              <a:buClr>
                <a:srgbClr val="3F3D41"/>
              </a:buClr>
              <a:buFont typeface="Arial" charset="0"/>
              <a:buChar char="•"/>
            </a:pPr>
            <a:r>
              <a:rPr lang="en-US" sz="1600" dirty="0">
                <a:solidFill>
                  <a:srgbClr val="3F3D41"/>
                </a:solidFill>
              </a:rPr>
              <a:t>Robbins, Arnold, et al. </a:t>
            </a:r>
            <a:r>
              <a:rPr lang="en-US" sz="1600" u="sng" dirty="0">
                <a:solidFill>
                  <a:srgbClr val="3F3D41"/>
                </a:solidFill>
              </a:rPr>
              <a:t>Classic Shell Scripting</a:t>
            </a:r>
            <a:r>
              <a:rPr lang="en-US" sz="1600" dirty="0">
                <a:solidFill>
                  <a:srgbClr val="3F3D41"/>
                </a:solidFill>
              </a:rPr>
              <a:t>, ISBN 0-596-00595-4</a:t>
            </a:r>
          </a:p>
          <a:p>
            <a:pPr>
              <a:lnSpc>
                <a:spcPct val="70000"/>
              </a:lnSpc>
              <a:spcBef>
                <a:spcPts val="1250"/>
              </a:spcBef>
              <a:buClr>
                <a:srgbClr val="3F3D41"/>
              </a:buClr>
              <a:buFont typeface="Arial" charset="0"/>
              <a:buChar char="•"/>
            </a:pPr>
            <a:r>
              <a:rPr lang="en-US" sz="1600" dirty="0">
                <a:solidFill>
                  <a:srgbClr val="3F3D41"/>
                </a:solidFill>
              </a:rPr>
              <a:t>Robbins, Arnold. UNIX</a:t>
            </a:r>
            <a:r>
              <a:rPr lang="en-US" sz="1600" u="sng" dirty="0">
                <a:solidFill>
                  <a:srgbClr val="3F3D41"/>
                </a:solidFill>
              </a:rPr>
              <a:t> in a Nutshell</a:t>
            </a:r>
            <a:r>
              <a:rPr lang="en-US" sz="1600" dirty="0">
                <a:solidFill>
                  <a:srgbClr val="3F3D41"/>
                </a:solidFill>
              </a:rPr>
              <a:t>, ISBN1-56592-427-4</a:t>
            </a:r>
          </a:p>
          <a:p>
            <a:pPr>
              <a:lnSpc>
                <a:spcPct val="70000"/>
              </a:lnSpc>
              <a:spcBef>
                <a:spcPts val="1250"/>
              </a:spcBef>
              <a:buClr>
                <a:srgbClr val="3F3D41"/>
              </a:buClr>
              <a:buFont typeface="Arial" charset="0"/>
              <a:buChar char="•"/>
            </a:pPr>
            <a:r>
              <a:rPr lang="en-US" sz="1600" dirty="0">
                <a:solidFill>
                  <a:srgbClr val="3F3D41"/>
                </a:solidFill>
              </a:rPr>
              <a:t>Robbins, Arnold. </a:t>
            </a:r>
            <a:r>
              <a:rPr lang="en-US" sz="1600" u="sng" dirty="0">
                <a:solidFill>
                  <a:srgbClr val="3F3D41"/>
                </a:solidFill>
              </a:rPr>
              <a:t>vi Editor, Pocket Reference, ISBN 1-56592-497-5</a:t>
            </a:r>
          </a:p>
          <a:p>
            <a:pPr>
              <a:lnSpc>
                <a:spcPct val="70000"/>
              </a:lnSpc>
              <a:spcBef>
                <a:spcPts val="1250"/>
              </a:spcBef>
              <a:buClr>
                <a:srgbClr val="3F3D41"/>
              </a:buClr>
              <a:buFont typeface="Arial" charset="0"/>
              <a:buChar char="•"/>
            </a:pPr>
            <a:r>
              <a:rPr lang="en-US" sz="1600" dirty="0">
                <a:solidFill>
                  <a:srgbClr val="3F3D41"/>
                </a:solidFill>
              </a:rPr>
              <a:t>Rosen, Kenneth, et al. </a:t>
            </a:r>
            <a:r>
              <a:rPr lang="en-US" sz="1600" u="sng" dirty="0">
                <a:solidFill>
                  <a:srgbClr val="3F3D41"/>
                </a:solidFill>
              </a:rPr>
              <a:t>The Complete Reference: UNIX</a:t>
            </a:r>
            <a:r>
              <a:rPr lang="en-US" sz="1600" dirty="0">
                <a:solidFill>
                  <a:srgbClr val="3F3D41"/>
                </a:solidFill>
              </a:rPr>
              <a:t>, ISBN-13: 978-0-07-226336-7; ISBN-10: 0-07-226336-9</a:t>
            </a:r>
          </a:p>
          <a:p>
            <a:pPr>
              <a:lnSpc>
                <a:spcPct val="70000"/>
              </a:lnSpc>
              <a:spcBef>
                <a:spcPts val="1250"/>
              </a:spcBef>
              <a:buClr>
                <a:srgbClr val="3F3D41"/>
              </a:buClr>
              <a:buFont typeface="Arial" charset="0"/>
              <a:buChar char="•"/>
            </a:pPr>
            <a:r>
              <a:rPr lang="en-US" sz="1600" dirty="0">
                <a:solidFill>
                  <a:srgbClr val="3F3D41"/>
                </a:solidFill>
              </a:rPr>
              <a:t>Taylor, Dave. </a:t>
            </a:r>
            <a:r>
              <a:rPr lang="en-US" sz="1600" u="sng" dirty="0">
                <a:solidFill>
                  <a:srgbClr val="3F3D41"/>
                </a:solidFill>
              </a:rPr>
              <a:t>SAMS Teach Yourself UNIX</a:t>
            </a:r>
            <a:r>
              <a:rPr lang="en-US" sz="1600" dirty="0">
                <a:solidFill>
                  <a:srgbClr val="3F3D41"/>
                </a:solidFill>
              </a:rPr>
              <a:t>, ISBN 0-672-32127-</a:t>
            </a:r>
            <a:r>
              <a:rPr lang="en-US" sz="1600" dirty="0" smtClean="0">
                <a:solidFill>
                  <a:srgbClr val="3F3D41"/>
                </a:solidFill>
              </a:rPr>
              <a:t>0</a:t>
            </a:r>
            <a:endParaRPr lang="en-US" sz="1600" dirty="0">
              <a:solidFill>
                <a:srgbClr val="3F3D41"/>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Why Learn Linux?</a:t>
            </a:r>
            <a:endParaRPr lang="en-US" dirty="0"/>
          </a:p>
        </p:txBody>
      </p:sp>
      <p:sp>
        <p:nvSpPr>
          <p:cNvPr id="3" name="Content Placeholder 2"/>
          <p:cNvSpPr>
            <a:spLocks noGrp="1"/>
          </p:cNvSpPr>
          <p:nvPr>
            <p:ph idx="1"/>
          </p:nvPr>
        </p:nvSpPr>
        <p:spPr/>
        <p:txBody>
          <a:bodyPr/>
          <a:lstStyle/>
          <a:p>
            <a:pPr>
              <a:lnSpc>
                <a:spcPct val="90000"/>
              </a:lnSpc>
              <a:spcBef>
                <a:spcPts val="1750"/>
              </a:spcBef>
              <a:buClr>
                <a:srgbClr val="3F3D41"/>
              </a:buClr>
              <a:buFont typeface="Arial" charset="0"/>
              <a:buChar char="•"/>
            </a:pPr>
            <a:r>
              <a:rPr lang="en-US" dirty="0" smtClean="0">
                <a:solidFill>
                  <a:srgbClr val="3F3D41"/>
                </a:solidFill>
              </a:rPr>
              <a:t>Linux is FREE (open source)</a:t>
            </a:r>
          </a:p>
          <a:p>
            <a:pPr>
              <a:lnSpc>
                <a:spcPct val="90000"/>
              </a:lnSpc>
              <a:spcBef>
                <a:spcPts val="1750"/>
              </a:spcBef>
              <a:buClr>
                <a:srgbClr val="3F3D41"/>
              </a:buClr>
              <a:buFont typeface="Arial" charset="0"/>
              <a:buChar char="•"/>
            </a:pPr>
            <a:r>
              <a:rPr lang="en-US" dirty="0" smtClean="0">
                <a:solidFill>
                  <a:srgbClr val="3F3D41"/>
                </a:solidFill>
              </a:rPr>
              <a:t>Linux is stable</a:t>
            </a:r>
          </a:p>
          <a:p>
            <a:pPr>
              <a:lnSpc>
                <a:spcPct val="90000"/>
              </a:lnSpc>
              <a:spcBef>
                <a:spcPts val="1750"/>
              </a:spcBef>
              <a:buClr>
                <a:srgbClr val="3F3D41"/>
              </a:buClr>
              <a:buFont typeface="Arial" charset="0"/>
              <a:buChar char="•"/>
            </a:pPr>
            <a:r>
              <a:rPr lang="en-US" dirty="0" smtClean="0">
                <a:solidFill>
                  <a:srgbClr val="3F3D41"/>
                </a:solidFill>
              </a:rPr>
              <a:t>Linux systems are highly modifiable/customizable</a:t>
            </a:r>
          </a:p>
          <a:p>
            <a:pPr>
              <a:lnSpc>
                <a:spcPct val="90000"/>
              </a:lnSpc>
              <a:spcBef>
                <a:spcPts val="1750"/>
              </a:spcBef>
              <a:buClr>
                <a:srgbClr val="3F3D41"/>
              </a:buClr>
              <a:buFont typeface="Arial" charset="0"/>
              <a:buChar char="•"/>
            </a:pPr>
            <a:r>
              <a:rPr lang="en-US" dirty="0" smtClean="0">
                <a:solidFill>
                  <a:srgbClr val="3F3D41"/>
                </a:solidFill>
              </a:rPr>
              <a:t>OSC clusters (along with many other HPC centers) </a:t>
            </a:r>
            <a:r>
              <a:rPr lang="en-US" dirty="0">
                <a:solidFill>
                  <a:srgbClr val="3F3D41"/>
                </a:solidFill>
              </a:rPr>
              <a:t>use </a:t>
            </a:r>
            <a:r>
              <a:rPr lang="en-US" dirty="0" smtClean="0">
                <a:solidFill>
                  <a:srgbClr val="3F3D41"/>
                </a:solidFill>
              </a:rPr>
              <a:t>a Linux distribution</a:t>
            </a:r>
            <a:endParaRPr lang="en-US" dirty="0">
              <a:solidFill>
                <a:srgbClr val="3F3D41"/>
              </a:solidFill>
            </a:endParaRPr>
          </a:p>
          <a:p>
            <a:pPr>
              <a:lnSpc>
                <a:spcPct val="90000"/>
              </a:lnSpc>
              <a:spcBef>
                <a:spcPts val="1750"/>
              </a:spcBef>
              <a:buClr>
                <a:srgbClr val="3F3D41"/>
              </a:buClr>
              <a:buFont typeface="Arial" charset="0"/>
              <a:buChar char="•"/>
            </a:pPr>
            <a:r>
              <a:rPr lang="en-US" dirty="0">
                <a:solidFill>
                  <a:srgbClr val="3F3D41"/>
                </a:solidFill>
              </a:rPr>
              <a:t>To use Glenn and Oakley effectively you need to know some </a:t>
            </a:r>
            <a:r>
              <a:rPr lang="en-US" dirty="0" smtClean="0">
                <a:solidFill>
                  <a:srgbClr val="3F3D41"/>
                </a:solidFill>
              </a:rPr>
              <a:t>Linux</a:t>
            </a:r>
            <a:endParaRPr lang="en-US" dirty="0">
              <a:solidFill>
                <a:srgbClr val="3F3D41"/>
              </a:solidFill>
            </a:endParaRPr>
          </a:p>
          <a:p>
            <a:pPr marL="0" indent="0">
              <a:buNone/>
            </a:pPr>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Software Uses</a:t>
            </a:r>
            <a:endParaRPr lang="en-US" dirty="0"/>
          </a:p>
        </p:txBody>
      </p:sp>
      <p:sp>
        <p:nvSpPr>
          <p:cNvPr id="3" name="Content Placeholder 2"/>
          <p:cNvSpPr>
            <a:spLocks noGrp="1"/>
          </p:cNvSpPr>
          <p:nvPr>
            <p:ph idx="1"/>
          </p:nvPr>
        </p:nvSpPr>
        <p:spPr>
          <a:xfrm>
            <a:off x="457200" y="1447800"/>
            <a:ext cx="8229600" cy="3906558"/>
          </a:xfrm>
        </p:spPr>
        <p:txBody>
          <a:bodyPr/>
          <a:lstStyle/>
          <a:p>
            <a:pPr>
              <a:lnSpc>
                <a:spcPct val="90000"/>
              </a:lnSpc>
              <a:spcBef>
                <a:spcPts val="1750"/>
              </a:spcBef>
              <a:buClr>
                <a:srgbClr val="3F3D41"/>
              </a:buClr>
              <a:buFont typeface="Arial" charset="0"/>
              <a:buChar char="•"/>
            </a:pPr>
            <a:r>
              <a:rPr lang="en-US" sz="2000" dirty="0" smtClean="0">
                <a:solidFill>
                  <a:srgbClr val="3F3D41"/>
                </a:solidFill>
              </a:rPr>
              <a:t>All Linux systems generally contain the following two types of software:</a:t>
            </a:r>
          </a:p>
          <a:p>
            <a:pPr lvl="1">
              <a:lnSpc>
                <a:spcPct val="90000"/>
              </a:lnSpc>
              <a:spcBef>
                <a:spcPts val="1750"/>
              </a:spcBef>
              <a:buClr>
                <a:srgbClr val="3F3D41"/>
              </a:buClr>
              <a:buFont typeface="Arial" charset="0"/>
              <a:buChar char="•"/>
            </a:pPr>
            <a:r>
              <a:rPr lang="en-US" sz="1800" dirty="0" smtClean="0">
                <a:solidFill>
                  <a:srgbClr val="3F3D41"/>
                </a:solidFill>
              </a:rPr>
              <a:t>Operating </a:t>
            </a:r>
            <a:r>
              <a:rPr lang="en-US" sz="1800" dirty="0">
                <a:solidFill>
                  <a:srgbClr val="3F3D41"/>
                </a:solidFill>
              </a:rPr>
              <a:t>s</a:t>
            </a:r>
            <a:r>
              <a:rPr lang="en-US" sz="1800" dirty="0" smtClean="0">
                <a:solidFill>
                  <a:srgbClr val="3F3D41"/>
                </a:solidFill>
              </a:rPr>
              <a:t>ystem</a:t>
            </a:r>
            <a:endParaRPr lang="en-US" sz="1800" dirty="0">
              <a:solidFill>
                <a:srgbClr val="3F3D41"/>
              </a:solidFill>
            </a:endParaRPr>
          </a:p>
          <a:p>
            <a:pPr lvl="2">
              <a:lnSpc>
                <a:spcPct val="90000"/>
              </a:lnSpc>
              <a:spcBef>
                <a:spcPts val="600"/>
              </a:spcBef>
              <a:buClr>
                <a:srgbClr val="3F3D41"/>
              </a:buClr>
              <a:buFont typeface="Arial" charset="0"/>
              <a:buChar char="–"/>
            </a:pPr>
            <a:r>
              <a:rPr lang="en-US" sz="1600" dirty="0">
                <a:solidFill>
                  <a:srgbClr val="3F3D41"/>
                </a:solidFill>
              </a:rPr>
              <a:t>For the computer</a:t>
            </a:r>
          </a:p>
          <a:p>
            <a:pPr lvl="2">
              <a:lnSpc>
                <a:spcPct val="90000"/>
              </a:lnSpc>
              <a:spcBef>
                <a:spcPts val="600"/>
              </a:spcBef>
              <a:buClr>
                <a:srgbClr val="3F3D41"/>
              </a:buClr>
              <a:buFont typeface="Arial" charset="0"/>
              <a:buChar char="–"/>
            </a:pPr>
            <a:r>
              <a:rPr lang="en-US" sz="1600" dirty="0">
                <a:solidFill>
                  <a:srgbClr val="3F3D41"/>
                </a:solidFill>
              </a:rPr>
              <a:t>Liaison between </a:t>
            </a:r>
            <a:r>
              <a:rPr lang="en-US" sz="1600" dirty="0" smtClean="0">
                <a:solidFill>
                  <a:srgbClr val="3F3D41"/>
                </a:solidFill>
              </a:rPr>
              <a:t>computer and </a:t>
            </a:r>
            <a:r>
              <a:rPr lang="en-US" sz="1600" dirty="0">
                <a:solidFill>
                  <a:srgbClr val="3F3D41"/>
                </a:solidFill>
              </a:rPr>
              <a:t>user</a:t>
            </a:r>
          </a:p>
          <a:p>
            <a:pPr lvl="1">
              <a:lnSpc>
                <a:spcPct val="90000"/>
              </a:lnSpc>
              <a:spcBef>
                <a:spcPts val="1750"/>
              </a:spcBef>
              <a:buClr>
                <a:srgbClr val="3F3D41"/>
              </a:buClr>
              <a:buFont typeface="Arial" charset="0"/>
              <a:buChar char="•"/>
            </a:pPr>
            <a:r>
              <a:rPr lang="en-US" sz="1800" dirty="0">
                <a:solidFill>
                  <a:srgbClr val="3F3D41"/>
                </a:solidFill>
              </a:rPr>
              <a:t>Applications</a:t>
            </a:r>
          </a:p>
          <a:p>
            <a:pPr lvl="2">
              <a:lnSpc>
                <a:spcPct val="90000"/>
              </a:lnSpc>
              <a:spcBef>
                <a:spcPts val="600"/>
              </a:spcBef>
              <a:buClr>
                <a:srgbClr val="3F3D41"/>
              </a:buClr>
              <a:buFont typeface="Arial" charset="0"/>
              <a:buChar char="–"/>
            </a:pPr>
            <a:r>
              <a:rPr lang="en-US" sz="1600" dirty="0">
                <a:solidFill>
                  <a:srgbClr val="3F3D41"/>
                </a:solidFill>
              </a:rPr>
              <a:t>Basic </a:t>
            </a:r>
            <a:r>
              <a:rPr lang="en-US" sz="1600" dirty="0" smtClean="0">
                <a:solidFill>
                  <a:srgbClr val="3F3D41"/>
                </a:solidFill>
              </a:rPr>
              <a:t>functions</a:t>
            </a:r>
            <a:endParaRPr lang="en-US" sz="1600" dirty="0">
              <a:solidFill>
                <a:srgbClr val="3F3D41"/>
              </a:solidFill>
            </a:endParaRPr>
          </a:p>
          <a:p>
            <a:pPr lvl="3">
              <a:lnSpc>
                <a:spcPct val="90000"/>
              </a:lnSpc>
              <a:spcBef>
                <a:spcPts val="500"/>
              </a:spcBef>
              <a:buClr>
                <a:srgbClr val="3F3D41"/>
              </a:buClr>
              <a:buFont typeface="Arial" charset="0"/>
              <a:buChar char="•"/>
            </a:pPr>
            <a:r>
              <a:rPr lang="en-US" sz="1600" dirty="0">
                <a:solidFill>
                  <a:srgbClr val="3F3D41"/>
                </a:solidFill>
              </a:rPr>
              <a:t>Electronic filing</a:t>
            </a:r>
          </a:p>
          <a:p>
            <a:pPr lvl="3">
              <a:lnSpc>
                <a:spcPct val="90000"/>
              </a:lnSpc>
              <a:spcBef>
                <a:spcPts val="500"/>
              </a:spcBef>
              <a:buClr>
                <a:srgbClr val="3F3D41"/>
              </a:buClr>
              <a:buFont typeface="Arial" charset="0"/>
              <a:buChar char="•"/>
            </a:pPr>
            <a:r>
              <a:rPr lang="en-US" sz="1600" dirty="0">
                <a:solidFill>
                  <a:srgbClr val="3F3D41"/>
                </a:solidFill>
              </a:rPr>
              <a:t>Word processing</a:t>
            </a:r>
          </a:p>
          <a:p>
            <a:pPr lvl="3">
              <a:lnSpc>
                <a:spcPct val="90000"/>
              </a:lnSpc>
              <a:spcBef>
                <a:spcPts val="500"/>
              </a:spcBef>
              <a:buClr>
                <a:srgbClr val="3F3D41"/>
              </a:buClr>
              <a:buFont typeface="Arial" charset="0"/>
              <a:buChar char="•"/>
            </a:pPr>
            <a:r>
              <a:rPr lang="en-US" sz="1600" dirty="0">
                <a:solidFill>
                  <a:srgbClr val="3F3D41"/>
                </a:solidFill>
              </a:rPr>
              <a:t>Database maintenance (not in this workshop)</a:t>
            </a:r>
          </a:p>
          <a:p>
            <a:pPr lvl="3">
              <a:lnSpc>
                <a:spcPct val="90000"/>
              </a:lnSpc>
              <a:spcBef>
                <a:spcPts val="500"/>
              </a:spcBef>
              <a:buClr>
                <a:srgbClr val="3F3D41"/>
              </a:buClr>
              <a:buFont typeface="Arial" charset="0"/>
              <a:buChar char="•"/>
            </a:pPr>
            <a:r>
              <a:rPr lang="en-US" sz="1600" dirty="0">
                <a:solidFill>
                  <a:srgbClr val="3F3D41"/>
                </a:solidFill>
              </a:rPr>
              <a:t>Electronic mail and networking access (not in this workshop)</a:t>
            </a:r>
          </a:p>
          <a:p>
            <a:pPr lvl="2">
              <a:lnSpc>
                <a:spcPct val="90000"/>
              </a:lnSpc>
              <a:spcBef>
                <a:spcPts val="600"/>
              </a:spcBef>
              <a:buClr>
                <a:srgbClr val="3F3D41"/>
              </a:buClr>
              <a:buFont typeface="Arial" charset="0"/>
              <a:buChar char="–"/>
            </a:pPr>
            <a:r>
              <a:rPr lang="en-US" sz="1600" dirty="0">
                <a:solidFill>
                  <a:srgbClr val="3F3D41"/>
                </a:solidFill>
              </a:rPr>
              <a:t>Additional </a:t>
            </a:r>
            <a:r>
              <a:rPr lang="en-US" sz="1600" dirty="0" smtClean="0">
                <a:solidFill>
                  <a:srgbClr val="3F3D41"/>
                </a:solidFill>
              </a:rPr>
              <a:t>functions</a:t>
            </a:r>
            <a:endParaRPr lang="en-US" sz="1600" dirty="0">
              <a:solidFill>
                <a:srgbClr val="3F3D41"/>
              </a:solidFill>
            </a:endParaRPr>
          </a:p>
          <a:p>
            <a:pPr lvl="3">
              <a:lnSpc>
                <a:spcPct val="90000"/>
              </a:lnSpc>
              <a:spcBef>
                <a:spcPts val="500"/>
              </a:spcBef>
              <a:buClr>
                <a:srgbClr val="3F3D41"/>
              </a:buClr>
              <a:buFont typeface="Arial" charset="0"/>
              <a:buChar char="•"/>
            </a:pPr>
            <a:r>
              <a:rPr lang="en-US" sz="1600" dirty="0" smtClean="0">
                <a:solidFill>
                  <a:srgbClr val="3F3D41"/>
                </a:solidFill>
              </a:rPr>
              <a:t>Programming</a:t>
            </a:r>
          </a:p>
          <a:p>
            <a:pPr lvl="3">
              <a:lnSpc>
                <a:spcPct val="90000"/>
              </a:lnSpc>
              <a:spcBef>
                <a:spcPts val="500"/>
              </a:spcBef>
              <a:buClr>
                <a:srgbClr val="3F3D41"/>
              </a:buClr>
              <a:buFont typeface="Arial" charset="0"/>
              <a:buChar char="•"/>
            </a:pPr>
            <a:r>
              <a:rPr lang="en-US" sz="1600" dirty="0" smtClean="0">
                <a:solidFill>
                  <a:srgbClr val="3F3D41"/>
                </a:solidFill>
              </a:rPr>
              <a:t>Specialized IDEs/GUIs</a:t>
            </a:r>
            <a:endParaRPr lang="en-US" sz="1600" dirty="0">
              <a:solidFill>
                <a:srgbClr val="3F3D41"/>
              </a:solidFill>
            </a:endParaRP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5508</TotalTime>
  <Words>5529</Words>
  <Application>Microsoft Macintosh PowerPoint</Application>
  <PresentationFormat>On-screen Show (4:3)</PresentationFormat>
  <Paragraphs>681</Paragraphs>
  <Slides>76</Slides>
  <Notes>49</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1_Office Theme</vt:lpstr>
      <vt:lpstr>Introduction to UNIX/Linux</vt:lpstr>
      <vt:lpstr>About Me</vt:lpstr>
      <vt:lpstr>The OH-TECH Consortium</vt:lpstr>
      <vt:lpstr>Contents</vt:lpstr>
      <vt:lpstr>Introduction</vt:lpstr>
      <vt:lpstr>Introduction – Learning outcomes of this course</vt:lpstr>
      <vt:lpstr>Introduction – What Is LINUX?</vt:lpstr>
      <vt:lpstr>Introduction – Why Learn Linux?</vt:lpstr>
      <vt:lpstr>Introduction – Software Uses</vt:lpstr>
      <vt:lpstr>Introduction – Structure of Linux</vt:lpstr>
      <vt:lpstr>Introduction – Structure of Linux</vt:lpstr>
      <vt:lpstr>Useful Concepts</vt:lpstr>
      <vt:lpstr>Commands</vt:lpstr>
      <vt:lpstr>Commands – Using the Online Manual</vt:lpstr>
      <vt:lpstr>Commands – Typical Command Structure</vt:lpstr>
      <vt:lpstr>Commands – Special Features</vt:lpstr>
      <vt:lpstr>Commands – Special Features</vt:lpstr>
      <vt:lpstr>Commands – Special Features</vt:lpstr>
      <vt:lpstr>Commands – Special Features</vt:lpstr>
      <vt:lpstr>Commands – Special Features</vt:lpstr>
      <vt:lpstr>Commands – First (and Last) Commands</vt:lpstr>
      <vt:lpstr>Connecting via OnDemand</vt:lpstr>
      <vt:lpstr>Commands – Exercise 1</vt:lpstr>
      <vt:lpstr>Commands – Easy Commands</vt:lpstr>
      <vt:lpstr>Commands – Exercise 2</vt:lpstr>
      <vt:lpstr>Commands – Exercise 2</vt:lpstr>
      <vt:lpstr>Files and Directories</vt:lpstr>
      <vt:lpstr>Files and Directories – Concepts</vt:lpstr>
      <vt:lpstr>Files and Directories – Concepts</vt:lpstr>
      <vt:lpstr>Files and Directories – Typical Linux Directory Structure</vt:lpstr>
      <vt:lpstr>Files and Directories – Where Am I?</vt:lpstr>
      <vt:lpstr>Files and Directories – Getting Around the System</vt:lpstr>
      <vt:lpstr>Files and Directories – Getting Around the System</vt:lpstr>
      <vt:lpstr>Files and Directories – Getting Around the System</vt:lpstr>
      <vt:lpstr>Files and Directories – Exercise 3</vt:lpstr>
      <vt:lpstr>Files and Directories – Naming Files and Directories</vt:lpstr>
      <vt:lpstr>Files and Directories – Manipulating Files and Directories</vt:lpstr>
      <vt:lpstr>Files and Directories – Manipulating Files and Directories</vt:lpstr>
      <vt:lpstr>Files and Directories – Manipulating Files and Directories</vt:lpstr>
      <vt:lpstr>Files and Directories – Manipulating Files and Directories</vt:lpstr>
      <vt:lpstr>Files and Directories – Manipulating Files and Directories</vt:lpstr>
      <vt:lpstr>Files and Directories – Manipulating Files and Directories</vt:lpstr>
      <vt:lpstr>Files and Directories – Permissions</vt:lpstr>
      <vt:lpstr>Files and Directories – Permissions</vt:lpstr>
      <vt:lpstr>Files and Directories – “chmod” and “chown”</vt:lpstr>
      <vt:lpstr>Files and Directories – “chmod” and “chown”</vt:lpstr>
      <vt:lpstr>Files and Directories – Exercise 4</vt:lpstr>
      <vt:lpstr>Files and Directories – Manipulating Files and Directories</vt:lpstr>
      <vt:lpstr>Files and Directories – Manipulating Files and Directories</vt:lpstr>
      <vt:lpstr>Files and Directories – Exercise 5</vt:lpstr>
      <vt:lpstr>Files and Directories – Exercise 5</vt:lpstr>
      <vt:lpstr>Files and Directories – Searching and Information Processing</vt:lpstr>
      <vt:lpstr>Files and Directories – Searching and Information Processing</vt:lpstr>
      <vt:lpstr>Files and Directories – Searching and Information Processing</vt:lpstr>
      <vt:lpstr>Files and Directories – Searching and Information Processing</vt:lpstr>
      <vt:lpstr>Files and Directories – Searching and Information Processing</vt:lpstr>
      <vt:lpstr>Files and Directories – Searching and Information Processing</vt:lpstr>
      <vt:lpstr>Files and Directories – Searching and Information Processing</vt:lpstr>
      <vt:lpstr>Files and Directories – Searching and Information Processing</vt:lpstr>
      <vt:lpstr>Linux Environment</vt:lpstr>
      <vt:lpstr>Linux Environment – Variables</vt:lpstr>
      <vt:lpstr>Linux Environment – Variables</vt:lpstr>
      <vt:lpstr>Linux Environment – Variables</vt:lpstr>
      <vt:lpstr>Linux Environment – The “export” and “unset” commands</vt:lpstr>
      <vt:lpstr>Linux Environment – Capturing Output</vt:lpstr>
      <vt:lpstr>Linux Environment – Startup Files</vt:lpstr>
      <vt:lpstr>Linux Environment – The “alias” command</vt:lpstr>
      <vt:lpstr>Linux Environment – Exercise 6</vt:lpstr>
      <vt:lpstr>Linux Environment – The Module System at OSC</vt:lpstr>
      <vt:lpstr>Putting it all together:  Scripting</vt:lpstr>
      <vt:lpstr>Scripting – What Is A Script?</vt:lpstr>
      <vt:lpstr>Scripting – Why Is Scripting Useful?</vt:lpstr>
      <vt:lpstr>Scripting – Linux Text Editors</vt:lpstr>
      <vt:lpstr>Scripting – Exercise 8</vt:lpstr>
      <vt:lpstr>Selected Sources for Further Enlightenment</vt:lpstr>
      <vt:lpstr>Selected Sources for Further Enlightenment</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OSC Education Programs Overview</dc:title>
  <dc:creator>Steven I. Gordon</dc:creator>
  <cp:lastModifiedBy>Koh Schooley</cp:lastModifiedBy>
  <cp:revision>480</cp:revision>
  <cp:lastPrinted>2015-03-11T21:39:48Z</cp:lastPrinted>
  <dcterms:created xsi:type="dcterms:W3CDTF">2007-07-16T20:02:11Z</dcterms:created>
  <dcterms:modified xsi:type="dcterms:W3CDTF">2015-03-11T21:42:02Z</dcterms:modified>
</cp:coreProperties>
</file>