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notesMasterIdLst>
    <p:notesMasterId r:id="rId28"/>
  </p:notesMasterIdLst>
  <p:sldIdLst>
    <p:sldId id="278" r:id="rId2"/>
    <p:sldId id="331" r:id="rId3"/>
    <p:sldId id="280" r:id="rId4"/>
    <p:sldId id="332" r:id="rId5"/>
    <p:sldId id="286" r:id="rId6"/>
    <p:sldId id="287" r:id="rId7"/>
    <p:sldId id="334" r:id="rId8"/>
    <p:sldId id="289" r:id="rId9"/>
    <p:sldId id="325" r:id="rId10"/>
    <p:sldId id="333" r:id="rId11"/>
    <p:sldId id="294" r:id="rId12"/>
    <p:sldId id="298" r:id="rId13"/>
    <p:sldId id="300" r:id="rId14"/>
    <p:sldId id="301" r:id="rId15"/>
    <p:sldId id="304" r:id="rId16"/>
    <p:sldId id="308" r:id="rId17"/>
    <p:sldId id="318" r:id="rId18"/>
    <p:sldId id="306" r:id="rId19"/>
    <p:sldId id="335" r:id="rId20"/>
    <p:sldId id="336" r:id="rId21"/>
    <p:sldId id="314" r:id="rId22"/>
    <p:sldId id="315" r:id="rId23"/>
    <p:sldId id="330" r:id="rId24"/>
    <p:sldId id="328" r:id="rId25"/>
    <p:sldId id="322" r:id="rId26"/>
    <p:sldId id="31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08F84DF-7802-4BA6-BBA4-231B94E3D3F1}">
          <p14:sldIdLst>
            <p14:sldId id="278"/>
            <p14:sldId id="331"/>
            <p14:sldId id="280"/>
            <p14:sldId id="332"/>
            <p14:sldId id="286"/>
            <p14:sldId id="287"/>
            <p14:sldId id="334"/>
            <p14:sldId id="289"/>
            <p14:sldId id="325"/>
            <p14:sldId id="333"/>
            <p14:sldId id="294"/>
            <p14:sldId id="298"/>
            <p14:sldId id="300"/>
            <p14:sldId id="301"/>
            <p14:sldId id="304"/>
            <p14:sldId id="308"/>
            <p14:sldId id="318"/>
            <p14:sldId id="306"/>
            <p14:sldId id="335"/>
            <p14:sldId id="336"/>
            <p14:sldId id="314"/>
            <p14:sldId id="315"/>
            <p14:sldId id="330"/>
            <p14:sldId id="328"/>
            <p14:sldId id="322"/>
            <p14:sldId id="31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islawa Williams" initials="UW" lastIdx="5" clrIdx="0">
    <p:extLst>
      <p:ext uri="{19B8F6BF-5375-455C-9EA6-DF929625EA0E}">
        <p15:presenceInfo xmlns:p15="http://schemas.microsoft.com/office/powerpoint/2012/main" userId="dfe6d9be18da62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00000"/>
    <a:srgbClr val="1CC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5" autoAdjust="0"/>
    <p:restoredTop sz="94660"/>
  </p:normalViewPr>
  <p:slideViewPr>
    <p:cSldViewPr snapToGrid="0">
      <p:cViewPr varScale="1">
        <p:scale>
          <a:sx n="99" d="100"/>
          <a:sy n="99" d="100"/>
        </p:scale>
        <p:origin x="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7T14:24:47.446" idx="5">
    <p:pos x="10" y="10"/>
    <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55D4C70-C210-4126-B871-068D1B5A781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6975845-DB7C-4C84-A0F8-5755EC0298E7}">
      <dgm:prSet/>
      <dgm:spPr/>
      <dgm:t>
        <a:bodyPr/>
        <a:lstStyle/>
        <a:p>
          <a:r>
            <a:rPr lang="en-US" dirty="0"/>
            <a:t>To really be able to run R students may need to install it on their own laptops.  The following slide offers instructions on how to install R on your own machine.</a:t>
          </a:r>
        </a:p>
      </dgm:t>
    </dgm:pt>
    <dgm:pt modelId="{BD1B0612-C877-4706-A075-FEC53FA7DA9F}" type="parTrans" cxnId="{7354BB37-A0F3-4BB6-B10C-CECA16ED5921}">
      <dgm:prSet/>
      <dgm:spPr/>
      <dgm:t>
        <a:bodyPr/>
        <a:lstStyle/>
        <a:p>
          <a:endParaRPr lang="en-US"/>
        </a:p>
      </dgm:t>
    </dgm:pt>
    <dgm:pt modelId="{2054FE88-4242-4CFB-94B3-A60116DAF434}" type="sibTrans" cxnId="{7354BB37-A0F3-4BB6-B10C-CECA16ED5921}">
      <dgm:prSet/>
      <dgm:spPr/>
      <dgm:t>
        <a:bodyPr/>
        <a:lstStyle/>
        <a:p>
          <a:endParaRPr lang="en-US"/>
        </a:p>
      </dgm:t>
    </dgm:pt>
    <dgm:pt modelId="{59D9B5DD-B8F5-4FB9-BF63-52171AFD0FC3}">
      <dgm:prSet/>
      <dgm:spPr/>
      <dgm:t>
        <a:bodyPr/>
        <a:lstStyle/>
        <a:p>
          <a:r>
            <a:rPr lang="en-US" dirty="0"/>
            <a:t>However, access issues often arise.  And some students may be unable or unwilling to install R on their own, usually for a good reason.  </a:t>
          </a:r>
        </a:p>
      </dgm:t>
    </dgm:pt>
    <dgm:pt modelId="{9BADFFC1-1B7F-49BE-A882-A190D6050174}" type="parTrans" cxnId="{AB4DC1A5-59DF-42C4-98A4-D7B057B9D386}">
      <dgm:prSet/>
      <dgm:spPr/>
      <dgm:t>
        <a:bodyPr/>
        <a:lstStyle/>
        <a:p>
          <a:endParaRPr lang="en-US"/>
        </a:p>
      </dgm:t>
    </dgm:pt>
    <dgm:pt modelId="{A031E2D8-EDFE-416A-8B43-9305ADE6FDE7}" type="sibTrans" cxnId="{AB4DC1A5-59DF-42C4-98A4-D7B057B9D386}">
      <dgm:prSet/>
      <dgm:spPr/>
      <dgm:t>
        <a:bodyPr/>
        <a:lstStyle/>
        <a:p>
          <a:endParaRPr lang="en-US"/>
        </a:p>
      </dgm:t>
    </dgm:pt>
    <dgm:pt modelId="{333D13B1-76E7-4FF3-83B9-BB19A1250DD6}" type="pres">
      <dgm:prSet presAssocID="{455D4C70-C210-4126-B871-068D1B5A781D}" presName="root" presStyleCnt="0">
        <dgm:presLayoutVars>
          <dgm:dir/>
          <dgm:resizeHandles val="exact"/>
        </dgm:presLayoutVars>
      </dgm:prSet>
      <dgm:spPr/>
    </dgm:pt>
    <dgm:pt modelId="{71777DFE-76FF-46E4-A336-C99FFFBE514E}" type="pres">
      <dgm:prSet presAssocID="{46975845-DB7C-4C84-A0F8-5755EC0298E7}" presName="compNode" presStyleCnt="0"/>
      <dgm:spPr/>
    </dgm:pt>
    <dgm:pt modelId="{8E3C1E57-35D9-4663-9BB2-6F8378DE9988}" type="pres">
      <dgm:prSet presAssocID="{46975845-DB7C-4C84-A0F8-5755EC0298E7}" presName="bgRect" presStyleLbl="bgShp" presStyleIdx="0" presStyleCnt="2"/>
      <dgm:spPr/>
    </dgm:pt>
    <dgm:pt modelId="{9A99FB9D-297B-4B83-860A-8B432BD8F68C}" type="pres">
      <dgm:prSet presAssocID="{46975845-DB7C-4C84-A0F8-5755EC0298E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2DAE6A23-0FFD-4460-B4DC-8B13AAED6875}" type="pres">
      <dgm:prSet presAssocID="{46975845-DB7C-4C84-A0F8-5755EC0298E7}" presName="spaceRect" presStyleCnt="0"/>
      <dgm:spPr/>
    </dgm:pt>
    <dgm:pt modelId="{1F791A3D-DD26-40ED-B84E-20DF3DFF64E6}" type="pres">
      <dgm:prSet presAssocID="{46975845-DB7C-4C84-A0F8-5755EC0298E7}" presName="parTx" presStyleLbl="revTx" presStyleIdx="0" presStyleCnt="2">
        <dgm:presLayoutVars>
          <dgm:chMax val="0"/>
          <dgm:chPref val="0"/>
        </dgm:presLayoutVars>
      </dgm:prSet>
      <dgm:spPr/>
    </dgm:pt>
    <dgm:pt modelId="{0DA7F64D-579C-4A9D-8B54-0311C23E2E19}" type="pres">
      <dgm:prSet presAssocID="{2054FE88-4242-4CFB-94B3-A60116DAF434}" presName="sibTrans" presStyleCnt="0"/>
      <dgm:spPr/>
    </dgm:pt>
    <dgm:pt modelId="{EF38792F-7059-4EB1-8EEC-06D6D7B6F586}" type="pres">
      <dgm:prSet presAssocID="{59D9B5DD-B8F5-4FB9-BF63-52171AFD0FC3}" presName="compNode" presStyleCnt="0"/>
      <dgm:spPr/>
    </dgm:pt>
    <dgm:pt modelId="{F33E140B-10A3-4661-96BE-8AB46C392E67}" type="pres">
      <dgm:prSet presAssocID="{59D9B5DD-B8F5-4FB9-BF63-52171AFD0FC3}" presName="bgRect" presStyleLbl="bgShp" presStyleIdx="1" presStyleCnt="2"/>
      <dgm:spPr/>
    </dgm:pt>
    <dgm:pt modelId="{0E0A5DD7-260C-42BE-A728-337DB94E0D0A}" type="pres">
      <dgm:prSet presAssocID="{59D9B5DD-B8F5-4FB9-BF63-52171AFD0FC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19552DB-403A-4A71-8D08-B9580B442DBA}" type="pres">
      <dgm:prSet presAssocID="{59D9B5DD-B8F5-4FB9-BF63-52171AFD0FC3}" presName="spaceRect" presStyleCnt="0"/>
      <dgm:spPr/>
    </dgm:pt>
    <dgm:pt modelId="{F7979F5A-E86B-45FF-A748-04E7DD78FDCB}" type="pres">
      <dgm:prSet presAssocID="{59D9B5DD-B8F5-4FB9-BF63-52171AFD0FC3}" presName="parTx" presStyleLbl="revTx" presStyleIdx="1" presStyleCnt="2">
        <dgm:presLayoutVars>
          <dgm:chMax val="0"/>
          <dgm:chPref val="0"/>
        </dgm:presLayoutVars>
      </dgm:prSet>
      <dgm:spPr/>
    </dgm:pt>
  </dgm:ptLst>
  <dgm:cxnLst>
    <dgm:cxn modelId="{7354BB37-A0F3-4BB6-B10C-CECA16ED5921}" srcId="{455D4C70-C210-4126-B871-068D1B5A781D}" destId="{46975845-DB7C-4C84-A0F8-5755EC0298E7}" srcOrd="0" destOrd="0" parTransId="{BD1B0612-C877-4706-A075-FEC53FA7DA9F}" sibTransId="{2054FE88-4242-4CFB-94B3-A60116DAF434}"/>
    <dgm:cxn modelId="{4A8CFF58-144B-4257-A90E-229E8DFE337D}" type="presOf" srcId="{46975845-DB7C-4C84-A0F8-5755EC0298E7}" destId="{1F791A3D-DD26-40ED-B84E-20DF3DFF64E6}" srcOrd="0" destOrd="0" presId="urn:microsoft.com/office/officeart/2018/2/layout/IconVerticalSolidList"/>
    <dgm:cxn modelId="{5B6F0C87-F06C-46F6-B3F4-0A0F91DC6E40}" type="presOf" srcId="{455D4C70-C210-4126-B871-068D1B5A781D}" destId="{333D13B1-76E7-4FF3-83B9-BB19A1250DD6}" srcOrd="0" destOrd="0" presId="urn:microsoft.com/office/officeart/2018/2/layout/IconVerticalSolidList"/>
    <dgm:cxn modelId="{AB4DC1A5-59DF-42C4-98A4-D7B057B9D386}" srcId="{455D4C70-C210-4126-B871-068D1B5A781D}" destId="{59D9B5DD-B8F5-4FB9-BF63-52171AFD0FC3}" srcOrd="1" destOrd="0" parTransId="{9BADFFC1-1B7F-49BE-A882-A190D6050174}" sibTransId="{A031E2D8-EDFE-416A-8B43-9305ADE6FDE7}"/>
    <dgm:cxn modelId="{20BA77AB-ACB6-428B-B84E-2D35EF4D722A}" type="presOf" srcId="{59D9B5DD-B8F5-4FB9-BF63-52171AFD0FC3}" destId="{F7979F5A-E86B-45FF-A748-04E7DD78FDCB}" srcOrd="0" destOrd="0" presId="urn:microsoft.com/office/officeart/2018/2/layout/IconVerticalSolidList"/>
    <dgm:cxn modelId="{9493AA9D-3D37-4BB6-967A-EEF5D02E077E}" type="presParOf" srcId="{333D13B1-76E7-4FF3-83B9-BB19A1250DD6}" destId="{71777DFE-76FF-46E4-A336-C99FFFBE514E}" srcOrd="0" destOrd="0" presId="urn:microsoft.com/office/officeart/2018/2/layout/IconVerticalSolidList"/>
    <dgm:cxn modelId="{AB00B033-C129-4F71-9D02-D840AE77DAE5}" type="presParOf" srcId="{71777DFE-76FF-46E4-A336-C99FFFBE514E}" destId="{8E3C1E57-35D9-4663-9BB2-6F8378DE9988}" srcOrd="0" destOrd="0" presId="urn:microsoft.com/office/officeart/2018/2/layout/IconVerticalSolidList"/>
    <dgm:cxn modelId="{DA3BF12C-C818-43A4-BC1C-1EF93E91FC9B}" type="presParOf" srcId="{71777DFE-76FF-46E4-A336-C99FFFBE514E}" destId="{9A99FB9D-297B-4B83-860A-8B432BD8F68C}" srcOrd="1" destOrd="0" presId="urn:microsoft.com/office/officeart/2018/2/layout/IconVerticalSolidList"/>
    <dgm:cxn modelId="{97ADDD66-A8C0-46ED-A2E7-91A99335DAC7}" type="presParOf" srcId="{71777DFE-76FF-46E4-A336-C99FFFBE514E}" destId="{2DAE6A23-0FFD-4460-B4DC-8B13AAED6875}" srcOrd="2" destOrd="0" presId="urn:microsoft.com/office/officeart/2018/2/layout/IconVerticalSolidList"/>
    <dgm:cxn modelId="{A6A9F759-072D-4E3D-9CB1-780D647F0F93}" type="presParOf" srcId="{71777DFE-76FF-46E4-A336-C99FFFBE514E}" destId="{1F791A3D-DD26-40ED-B84E-20DF3DFF64E6}" srcOrd="3" destOrd="0" presId="urn:microsoft.com/office/officeart/2018/2/layout/IconVerticalSolidList"/>
    <dgm:cxn modelId="{CB26FA07-868B-4120-B75F-6DC24BA7A1E2}" type="presParOf" srcId="{333D13B1-76E7-4FF3-83B9-BB19A1250DD6}" destId="{0DA7F64D-579C-4A9D-8B54-0311C23E2E19}" srcOrd="1" destOrd="0" presId="urn:microsoft.com/office/officeart/2018/2/layout/IconVerticalSolidList"/>
    <dgm:cxn modelId="{EF28CE75-B4BE-4F0B-AD9E-0FB751170075}" type="presParOf" srcId="{333D13B1-76E7-4FF3-83B9-BB19A1250DD6}" destId="{EF38792F-7059-4EB1-8EEC-06D6D7B6F586}" srcOrd="2" destOrd="0" presId="urn:microsoft.com/office/officeart/2018/2/layout/IconVerticalSolidList"/>
    <dgm:cxn modelId="{25E37971-866B-4DFA-9A96-B2096BB64B6A}" type="presParOf" srcId="{EF38792F-7059-4EB1-8EEC-06D6D7B6F586}" destId="{F33E140B-10A3-4661-96BE-8AB46C392E67}" srcOrd="0" destOrd="0" presId="urn:microsoft.com/office/officeart/2018/2/layout/IconVerticalSolidList"/>
    <dgm:cxn modelId="{0FD4DCAB-374E-4C24-A99C-670438CAA92B}" type="presParOf" srcId="{EF38792F-7059-4EB1-8EEC-06D6D7B6F586}" destId="{0E0A5DD7-260C-42BE-A728-337DB94E0D0A}" srcOrd="1" destOrd="0" presId="urn:microsoft.com/office/officeart/2018/2/layout/IconVerticalSolidList"/>
    <dgm:cxn modelId="{D887833A-DF59-41F9-9A77-6EA0CBA3DEF8}" type="presParOf" srcId="{EF38792F-7059-4EB1-8EEC-06D6D7B6F586}" destId="{319552DB-403A-4A71-8D08-B9580B442DBA}" srcOrd="2" destOrd="0" presId="urn:microsoft.com/office/officeart/2018/2/layout/IconVerticalSolidList"/>
    <dgm:cxn modelId="{41DF3E93-23FF-4130-9AB1-1FDB1E1B4B92}" type="presParOf" srcId="{EF38792F-7059-4EB1-8EEC-06D6D7B6F586}" destId="{F7979F5A-E86B-45FF-A748-04E7DD78FDC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C1E57-35D9-4663-9BB2-6F8378DE9988}">
      <dsp:nvSpPr>
        <dsp:cNvPr id="0" name=""/>
        <dsp:cNvSpPr/>
      </dsp:nvSpPr>
      <dsp:spPr>
        <a:xfrm>
          <a:off x="0" y="737006"/>
          <a:ext cx="10506456" cy="1360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99FB9D-297B-4B83-860A-8B432BD8F68C}">
      <dsp:nvSpPr>
        <dsp:cNvPr id="0" name=""/>
        <dsp:cNvSpPr/>
      </dsp:nvSpPr>
      <dsp:spPr>
        <a:xfrm>
          <a:off x="411589" y="1043147"/>
          <a:ext cx="748344" cy="7483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791A3D-DD26-40ED-B84E-20DF3DFF64E6}">
      <dsp:nvSpPr>
        <dsp:cNvPr id="0" name=""/>
        <dsp:cNvSpPr/>
      </dsp:nvSpPr>
      <dsp:spPr>
        <a:xfrm>
          <a:off x="1571524" y="737006"/>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1111250">
            <a:lnSpc>
              <a:spcPct val="90000"/>
            </a:lnSpc>
            <a:spcBef>
              <a:spcPct val="0"/>
            </a:spcBef>
            <a:spcAft>
              <a:spcPct val="35000"/>
            </a:spcAft>
            <a:buNone/>
          </a:pPr>
          <a:r>
            <a:rPr lang="en-US" sz="2500" kern="1200" dirty="0"/>
            <a:t>To really be able to run R students may need to install it on their own laptops.  The following slide offers instructions on how to install R on your own machine.</a:t>
          </a:r>
        </a:p>
      </dsp:txBody>
      <dsp:txXfrm>
        <a:off x="1571524" y="737006"/>
        <a:ext cx="8934931" cy="1360627"/>
      </dsp:txXfrm>
    </dsp:sp>
    <dsp:sp modelId="{F33E140B-10A3-4661-96BE-8AB46C392E67}">
      <dsp:nvSpPr>
        <dsp:cNvPr id="0" name=""/>
        <dsp:cNvSpPr/>
      </dsp:nvSpPr>
      <dsp:spPr>
        <a:xfrm>
          <a:off x="0" y="2437790"/>
          <a:ext cx="10506456" cy="1360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A5DD7-260C-42BE-A728-337DB94E0D0A}">
      <dsp:nvSpPr>
        <dsp:cNvPr id="0" name=""/>
        <dsp:cNvSpPr/>
      </dsp:nvSpPr>
      <dsp:spPr>
        <a:xfrm>
          <a:off x="411589" y="2743931"/>
          <a:ext cx="748344" cy="7483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79F5A-E86B-45FF-A748-04E7DD78FDCB}">
      <dsp:nvSpPr>
        <dsp:cNvPr id="0" name=""/>
        <dsp:cNvSpPr/>
      </dsp:nvSpPr>
      <dsp:spPr>
        <a:xfrm>
          <a:off x="1571524" y="2437790"/>
          <a:ext cx="8934931" cy="1360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44000" rIns="144000" bIns="144000" numCol="1" spcCol="1270" anchor="ctr" anchorCtr="0">
          <a:noAutofit/>
        </a:bodyPr>
        <a:lstStyle/>
        <a:p>
          <a:pPr marL="0" lvl="0" indent="0" algn="l" defTabSz="1111250">
            <a:lnSpc>
              <a:spcPct val="90000"/>
            </a:lnSpc>
            <a:spcBef>
              <a:spcPct val="0"/>
            </a:spcBef>
            <a:spcAft>
              <a:spcPct val="35000"/>
            </a:spcAft>
            <a:buNone/>
          </a:pPr>
          <a:r>
            <a:rPr lang="en-US" sz="2500" kern="1200" dirty="0"/>
            <a:t>However, access issues often arise.  And some students may be unable or unwilling to install R on their own, usually for a good reason.  </a:t>
          </a:r>
        </a:p>
      </dsp:txBody>
      <dsp:txXfrm>
        <a:off x="1571524" y="2437790"/>
        <a:ext cx="8934931" cy="13606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F1A48-72E9-4423-9E00-2C64C123F456}"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4E56A-68E4-476B-B083-7EED8BB8302C}" type="slidenum">
              <a:rPr lang="en-US" smtClean="0"/>
              <a:t>‹#›</a:t>
            </a:fld>
            <a:endParaRPr lang="en-US"/>
          </a:p>
        </p:txBody>
      </p:sp>
    </p:spTree>
    <p:extLst>
      <p:ext uri="{BB962C8B-B14F-4D97-AF65-F5344CB8AC3E}">
        <p14:creationId xmlns:p14="http://schemas.microsoft.com/office/powerpoint/2010/main" val="331135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34D819-9F07-4261-B09B-9E467E5D9002}"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10817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794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139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8818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34D819-9F07-4261-B09B-9E467E5D9002}" type="datetimeFigureOut">
              <a:rPr lang="en-US" smtClean="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1360786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24771109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1892528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1654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23510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217087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953724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4D819-9F07-4261-B09B-9E467E5D9002}" type="datetimeFigureOut">
              <a:rPr lang="en-US" smtClean="0"/>
              <a:pPr/>
              <a:t>5/20/2021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9555407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pubs.com/JanpuHou/280223"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an.r-project.org/web/packages/pwr/vignettes/pwr-vignett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drr.io/snippets/"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hyperlink" Target="https://rstudio.com/products/rstudio/download/" TargetMode="External"/><Relationship Id="rId3" Type="http://schemas.openxmlformats.org/officeDocument/2006/relationships/hyperlink" Target="https://cran.r-project.org/bin/linux/" TargetMode="External"/><Relationship Id="rId7" Type="http://schemas.openxmlformats.org/officeDocument/2006/relationships/hyperlink" Target="https://cran.r-project.org/bin/windows/base/R-4.0.3-win.exe" TargetMode="External"/><Relationship Id="rId2" Type="http://schemas.openxmlformats.org/officeDocument/2006/relationships/hyperlink" Target="https://cran.r-project.org/" TargetMode="External"/><Relationship Id="rId1" Type="http://schemas.openxmlformats.org/officeDocument/2006/relationships/slideLayout" Target="../slideLayouts/slideLayout2.xml"/><Relationship Id="rId6" Type="http://schemas.openxmlformats.org/officeDocument/2006/relationships/hyperlink" Target="https://cran.r-project.org/bin/windows/base/" TargetMode="External"/><Relationship Id="rId5" Type="http://schemas.openxmlformats.org/officeDocument/2006/relationships/hyperlink" Target="https://cran.r-project.org/bin/windows/" TargetMode="External"/><Relationship Id="rId4" Type="http://schemas.openxmlformats.org/officeDocument/2006/relationships/hyperlink" Target="https://cran.r-project.org/bin/macosx/"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oecd.org/sti/ieconomy/privacy-guidelines.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hcr.org/en-us/affirmative-asylum.html" TargetMode="External"/><Relationship Id="rId2" Type="http://schemas.openxmlformats.org/officeDocument/2006/relationships/hyperlink" Target="https://www.usci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ecd.org/sti/ieconomy/privacy-guidelines.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aggle.com/jmataya/missingmigrants" TargetMode="External"/><Relationship Id="rId2" Type="http://schemas.openxmlformats.org/officeDocument/2006/relationships/hyperlink" Target="https://www.kaggle.com/nsharan/h-1b-visa" TargetMode="Externa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s://www.americashealthrankings.org/explore/health-of-women-and-http:/money.cnn.com/2017/03/16/news/economy/immigrant-workers-jobs/index.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bm.com/downloads/cas/7109RLQ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hpcuniversity.org/educators/competenc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drr.io/snippet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rpubs.com/JanpuHou/2802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79F68-E6E6-460F-B2B7-47F98F9D9833}"/>
              </a:ext>
            </a:extLst>
          </p:cNvPr>
          <p:cNvSpPr>
            <a:spLocks noGrp="1"/>
          </p:cNvSpPr>
          <p:nvPr>
            <p:ph type="ctrTitle"/>
          </p:nvPr>
        </p:nvSpPr>
        <p:spPr>
          <a:xfrm>
            <a:off x="970908" y="1220919"/>
            <a:ext cx="5425781" cy="2387600"/>
          </a:xfrm>
          <a:solidFill>
            <a:schemeClr val="bg1"/>
          </a:solidFill>
        </p:spPr>
        <p:txBody>
          <a:bodyPr>
            <a:normAutofit/>
          </a:bodyPr>
          <a:lstStyle/>
          <a:p>
            <a:pPr algn="l"/>
            <a:r>
              <a:rPr lang="en-US" sz="3300" b="1" dirty="0"/>
              <a:t>2.Module-in-a-Box:</a:t>
            </a:r>
            <a:br>
              <a:rPr lang="en-US" sz="3300" b="1" dirty="0"/>
            </a:br>
            <a:r>
              <a:rPr lang="en-US" sz="3300" b="1" dirty="0"/>
              <a:t>Data Ethics,</a:t>
            </a:r>
            <a:br>
              <a:rPr lang="en-US" sz="3300" b="1" dirty="0"/>
            </a:br>
            <a:r>
              <a:rPr lang="en-US" sz="3300" b="1" dirty="0"/>
              <a:t>Privacy and Data Modeling/Analysis.</a:t>
            </a:r>
          </a:p>
        </p:txBody>
      </p:sp>
      <p:sp>
        <p:nvSpPr>
          <p:cNvPr id="9" name="Freeform: Shape 8">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Block Arc 12">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7" name="Straight Connector 16">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1" name="Arc 20">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CA3ACF-49C5-469C-BBD3-FEB26C006FC9}"/>
              </a:ext>
            </a:extLst>
          </p:cNvPr>
          <p:cNvSpPr txBox="1"/>
          <p:nvPr/>
        </p:nvSpPr>
        <p:spPr>
          <a:xfrm>
            <a:off x="8400678" y="5928148"/>
            <a:ext cx="3778453" cy="923330"/>
          </a:xfrm>
          <a:prstGeom prst="rect">
            <a:avLst/>
          </a:prstGeom>
          <a:noFill/>
        </p:spPr>
        <p:txBody>
          <a:bodyPr wrap="square" rtlCol="0">
            <a:spAutoFit/>
          </a:bodyPr>
          <a:lstStyle/>
          <a:p>
            <a:pPr algn="r"/>
            <a:r>
              <a:rPr lang="en-US" dirty="0"/>
              <a:t>Unislawa Williams, PhD</a:t>
            </a:r>
          </a:p>
          <a:p>
            <a:pPr algn="r"/>
            <a:r>
              <a:rPr lang="en-US" dirty="0"/>
              <a:t>Associate Professor, Spelman College</a:t>
            </a:r>
          </a:p>
          <a:p>
            <a:pPr algn="r"/>
            <a:r>
              <a:rPr lang="en-US" dirty="0"/>
              <a:t>XSEDE/SURA Data Science Fellow</a:t>
            </a:r>
          </a:p>
        </p:txBody>
      </p:sp>
      <p:sp>
        <p:nvSpPr>
          <p:cNvPr id="14" name="Title 1">
            <a:extLst>
              <a:ext uri="{FF2B5EF4-FFF2-40B4-BE49-F238E27FC236}">
                <a16:creationId xmlns:a16="http://schemas.microsoft.com/office/drawing/2014/main" id="{5D1FF894-BD96-41D3-A3FF-EAAFE0DF03A7}"/>
              </a:ext>
            </a:extLst>
          </p:cNvPr>
          <p:cNvSpPr txBox="1">
            <a:spLocks/>
          </p:cNvSpPr>
          <p:nvPr/>
        </p:nvSpPr>
        <p:spPr>
          <a:xfrm>
            <a:off x="0" y="5269113"/>
            <a:ext cx="4338543" cy="1588888"/>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dirty="0">
                <a:latin typeface="Calibri   "/>
              </a:rPr>
              <a:t>For reference the first module considers Data Ethics, from the perspective of</a:t>
            </a:r>
            <a:br>
              <a:rPr lang="en-US" sz="1800" dirty="0">
                <a:latin typeface="Calibri   "/>
              </a:rPr>
            </a:br>
            <a:r>
              <a:rPr lang="en-US" sz="1800" dirty="0">
                <a:latin typeface="Calibri   "/>
              </a:rPr>
              <a:t>AI </a:t>
            </a:r>
            <a:r>
              <a:rPr lang="en-US" sz="1800" dirty="0" err="1">
                <a:latin typeface="Calibri   "/>
              </a:rPr>
              <a:t>Blindspots</a:t>
            </a:r>
            <a:r>
              <a:rPr lang="en-US" sz="1800" dirty="0">
                <a:latin typeface="Calibri   "/>
              </a:rPr>
              <a:t> &amp; Data Preparation.</a:t>
            </a:r>
          </a:p>
        </p:txBody>
      </p:sp>
    </p:spTree>
    <p:extLst>
      <p:ext uri="{BB962C8B-B14F-4D97-AF65-F5344CB8AC3E}">
        <p14:creationId xmlns:p14="http://schemas.microsoft.com/office/powerpoint/2010/main" val="112451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8" name="Title 1">
            <a:extLst>
              <a:ext uri="{FF2B5EF4-FFF2-40B4-BE49-F238E27FC236}">
                <a16:creationId xmlns:a16="http://schemas.microsoft.com/office/drawing/2014/main" id="{17F6CC5F-C4EC-44A1-8174-507D4AE63C56}"/>
              </a:ext>
            </a:extLst>
          </p:cNvPr>
          <p:cNvSpPr txBox="1">
            <a:spLocks/>
          </p:cNvSpPr>
          <p:nvPr/>
        </p:nvSpPr>
        <p:spPr>
          <a:xfrm>
            <a:off x="1123357" y="1357053"/>
            <a:ext cx="3533985" cy="1661273"/>
          </a:xfrm>
          <a:prstGeom prst="rect">
            <a:avLst/>
          </a:prstGeom>
          <a:solidFill>
            <a:schemeClr val="accent3">
              <a:lumMod val="20000"/>
              <a:lumOff val="80000"/>
            </a:schemeClr>
          </a:solidFill>
          <a:ln w="190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700" b="1" dirty="0">
                <a:solidFill>
                  <a:schemeClr val="tx2"/>
                </a:solidFill>
                <a:latin typeface="+mn-lt"/>
              </a:rPr>
              <a:t>Class Exercise (Advanced)</a:t>
            </a:r>
            <a:r>
              <a:rPr lang="en-US" sz="2700" b="1" dirty="0">
                <a:solidFill>
                  <a:schemeClr val="tx2"/>
                </a:solidFill>
              </a:rPr>
              <a:t>:  </a:t>
            </a:r>
          </a:p>
          <a:p>
            <a:pPr>
              <a:spcAft>
                <a:spcPts val="600"/>
              </a:spcAft>
            </a:pPr>
            <a:r>
              <a:rPr lang="en-US" sz="2700" b="1" i="1" dirty="0">
                <a:solidFill>
                  <a:schemeClr val="tx2"/>
                </a:solidFill>
              </a:rPr>
              <a:t>A/B Testing</a:t>
            </a:r>
          </a:p>
        </p:txBody>
      </p:sp>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53EC1E8-FDBB-4D5D-9961-1A76CA317E89}"/>
              </a:ext>
            </a:extLst>
          </p:cNvPr>
          <p:cNvSpPr txBox="1">
            <a:spLocks/>
          </p:cNvSpPr>
          <p:nvPr/>
        </p:nvSpPr>
        <p:spPr>
          <a:xfrm>
            <a:off x="5157935" y="1350728"/>
            <a:ext cx="5995836" cy="48804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For those with strong programming skills, consider doing this advanced exercise:  Chi-squared is sensitive to sample size and it is easy to find statistical significance if your sample is sufficiently large.  How do you find your optimal sample size.  Hint: One of the strong suits of R is that many packages are available, as is the case here.  Rather than build your own program, google to find the R package that will do the job and play with it (</a:t>
            </a:r>
            <a:r>
              <a:rPr lang="en-US" sz="1200" b="1" dirty="0">
                <a:hlinkClick r:id="rId3"/>
              </a:rPr>
              <a:t>https://rpubs.com/JanpuHou/280223</a:t>
            </a:r>
            <a:r>
              <a:rPr lang="en-US" sz="1200" b="1" dirty="0"/>
              <a:t>,  </a:t>
            </a:r>
            <a:r>
              <a:rPr lang="en-US" sz="1200" b="1" dirty="0">
                <a:hlinkClick r:id="rId4"/>
              </a:rPr>
              <a:t>https://cran.r-project.org/web/packages/pwr/vignettes/pwr-vignette.html</a:t>
            </a:r>
            <a:r>
              <a:rPr lang="en-US" sz="1200" b="1" dirty="0"/>
              <a:t>).</a:t>
            </a:r>
          </a:p>
          <a:p>
            <a:r>
              <a:rPr lang="en-US" sz="1200" b="1" dirty="0"/>
              <a:t>#How would you find your optimal sample size?</a:t>
            </a:r>
          </a:p>
          <a:p>
            <a:r>
              <a:rPr lang="en-US" sz="1200" dirty="0" err="1"/>
              <a:t>install.packages</a:t>
            </a:r>
            <a:r>
              <a:rPr lang="en-US" sz="1200" dirty="0"/>
              <a:t>("</a:t>
            </a:r>
            <a:r>
              <a:rPr lang="en-US" sz="1200" dirty="0" err="1"/>
              <a:t>pwr</a:t>
            </a:r>
            <a:r>
              <a:rPr lang="en-US" sz="1200" dirty="0"/>
              <a:t>")</a:t>
            </a:r>
          </a:p>
          <a:p>
            <a:r>
              <a:rPr lang="en-US" sz="1200" dirty="0"/>
              <a:t>require(</a:t>
            </a:r>
            <a:r>
              <a:rPr lang="en-US" sz="1200" dirty="0" err="1"/>
              <a:t>pwr</a:t>
            </a:r>
            <a:r>
              <a:rPr lang="en-US" sz="1200" dirty="0"/>
              <a:t>)</a:t>
            </a:r>
          </a:p>
          <a:p>
            <a:r>
              <a:rPr lang="pt-BR" sz="1200" dirty="0"/>
              <a:t>pwr.2p2n.test(h=0.2, n1=1000, sig.level=0.05, power=0.8) #why would you use these parameters?</a:t>
            </a:r>
            <a:endParaRPr lang="en-US" sz="1200" dirty="0"/>
          </a:p>
          <a:p>
            <a:r>
              <a:rPr lang="en-US" sz="1200" b="1" dirty="0"/>
              <a:t>#What would you communicate to the website team – how long do you need to test version B before you can report back on its usefulness?</a:t>
            </a:r>
          </a:p>
          <a:p>
            <a:endParaRPr lang="en-US" sz="1200" dirty="0"/>
          </a:p>
        </p:txBody>
      </p:sp>
    </p:spTree>
    <p:extLst>
      <p:ext uri="{BB962C8B-B14F-4D97-AF65-F5344CB8AC3E}">
        <p14:creationId xmlns:p14="http://schemas.microsoft.com/office/powerpoint/2010/main" val="214975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2C419A75-70AE-4EF7-A639-5BF8FE44E9C3}"/>
              </a:ext>
            </a:extLst>
          </p:cNvPr>
          <p:cNvSpPr>
            <a:spLocks noGrp="1"/>
          </p:cNvSpPr>
          <p:nvPr>
            <p:ph type="title"/>
          </p:nvPr>
        </p:nvSpPr>
        <p:spPr>
          <a:xfrm>
            <a:off x="801340" y="802955"/>
            <a:ext cx="4977976" cy="1454051"/>
          </a:xfrm>
        </p:spPr>
        <p:txBody>
          <a:bodyPr>
            <a:normAutofit/>
          </a:bodyPr>
          <a:lstStyle/>
          <a:p>
            <a:r>
              <a:rPr lang="en-US">
                <a:solidFill>
                  <a:srgbClr val="000000"/>
                </a:solidFill>
              </a:rPr>
              <a:t>Limitations</a:t>
            </a:r>
            <a:endParaRPr lang="en-US" dirty="0">
              <a:solidFill>
                <a:srgbClr val="000000"/>
              </a:solidFill>
            </a:endParaRPr>
          </a:p>
        </p:txBody>
      </p:sp>
      <p:sp>
        <p:nvSpPr>
          <p:cNvPr id="3" name="Content Placeholder 2">
            <a:extLst>
              <a:ext uri="{FF2B5EF4-FFF2-40B4-BE49-F238E27FC236}">
                <a16:creationId xmlns:a16="http://schemas.microsoft.com/office/drawing/2014/main" id="{A531F56A-6A13-4682-A4F3-1FE98B49B0BF}"/>
              </a:ext>
            </a:extLst>
          </p:cNvPr>
          <p:cNvSpPr>
            <a:spLocks noGrp="1"/>
          </p:cNvSpPr>
          <p:nvPr>
            <p:ph idx="1"/>
          </p:nvPr>
        </p:nvSpPr>
        <p:spPr>
          <a:xfrm>
            <a:off x="797809" y="2421682"/>
            <a:ext cx="4977578" cy="3639289"/>
          </a:xfrm>
        </p:spPr>
        <p:txBody>
          <a:bodyPr anchor="ctr">
            <a:normAutofit/>
          </a:bodyPr>
          <a:lstStyle/>
          <a:p>
            <a:pPr marL="0" lvl="0" indent="0">
              <a:buNone/>
            </a:pPr>
            <a:r>
              <a:rPr lang="en-US" sz="2000" dirty="0">
                <a:solidFill>
                  <a:srgbClr val="000000"/>
                </a:solidFill>
              </a:rPr>
              <a:t>Though we got started here </a:t>
            </a:r>
            <a:r>
              <a:rPr lang="en-US" sz="2000" u="sng" dirty="0">
                <a:solidFill>
                  <a:srgbClr val="000000"/>
                </a:solidFill>
                <a:hlinkClick r:id="rId3"/>
              </a:rPr>
              <a:t>https://rdrr.io/snippets/</a:t>
            </a:r>
            <a:r>
              <a:rPr lang="en-US" sz="2000" dirty="0">
                <a:solidFill>
                  <a:srgbClr val="000000"/>
                </a:solidFill>
              </a:rPr>
              <a:t>, we cannot continue because of permission errors, limitations in access, restrictions on the size of the data, etc.  This is just a play box.</a:t>
            </a:r>
          </a:p>
          <a:p>
            <a:pPr marL="0" lvl="0" indent="0">
              <a:buNone/>
            </a:pPr>
            <a:r>
              <a:rPr lang="en-US" sz="2000" dirty="0">
                <a:solidFill>
                  <a:srgbClr val="000000"/>
                </a:solidFill>
              </a:rPr>
              <a:t>We cannot use </a:t>
            </a:r>
            <a:r>
              <a:rPr lang="en-US" sz="2000" u="sng" dirty="0">
                <a:solidFill>
                  <a:srgbClr val="000000"/>
                </a:solidFill>
                <a:hlinkClick r:id="rId3"/>
              </a:rPr>
              <a:t>https://rdrr.io/snippets/</a:t>
            </a:r>
            <a:r>
              <a:rPr lang="en-US" sz="2000" dirty="0">
                <a:solidFill>
                  <a:srgbClr val="000000"/>
                </a:solidFill>
              </a:rPr>
              <a:t> on real world data.</a:t>
            </a:r>
          </a:p>
          <a:p>
            <a:endParaRPr lang="en-US" sz="2000" dirty="0">
              <a:solidFill>
                <a:srgbClr val="000000"/>
              </a:solidFill>
            </a:endParaRPr>
          </a:p>
        </p:txBody>
      </p:sp>
      <p:sp>
        <p:nvSpPr>
          <p:cNvPr id="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lag">
            <a:extLst>
              <a:ext uri="{FF2B5EF4-FFF2-40B4-BE49-F238E27FC236}">
                <a16:creationId xmlns:a16="http://schemas.microsoft.com/office/drawing/2014/main" id="{F8367549-46DC-48A2-81D0-DF26C03243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41020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4DDCD2-36F6-456D-8B3A-35DAD35B6D1D}"/>
              </a:ext>
            </a:extLst>
          </p:cNvPr>
          <p:cNvSpPr>
            <a:spLocks noGrp="1"/>
          </p:cNvSpPr>
          <p:nvPr>
            <p:ph type="title"/>
          </p:nvPr>
        </p:nvSpPr>
        <p:spPr>
          <a:xfrm>
            <a:off x="841248" y="334644"/>
            <a:ext cx="10509504" cy="1076914"/>
          </a:xfrm>
        </p:spPr>
        <p:txBody>
          <a:bodyPr anchor="ctr">
            <a:normAutofit/>
          </a:bodyPr>
          <a:lstStyle/>
          <a:p>
            <a:r>
              <a:rPr lang="en-US" sz="2800" b="1" dirty="0"/>
              <a:t>Access and R</a:t>
            </a:r>
            <a:br>
              <a:rPr lang="en-US" sz="4000" dirty="0"/>
            </a:br>
            <a:endParaRPr lang="en-US" sz="4000" dirty="0"/>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5152F52-0EE2-4041-A0F2-D291E68461AF}"/>
              </a:ext>
            </a:extLst>
          </p:cNvPr>
          <p:cNvGraphicFramePr>
            <a:graphicFrameLocks noGrp="1"/>
          </p:cNvGraphicFramePr>
          <p:nvPr>
            <p:ph idx="1"/>
            <p:extLst>
              <p:ext uri="{D42A27DB-BD31-4B8C-83A1-F6EECF244321}">
                <p14:modId xmlns:p14="http://schemas.microsoft.com/office/powerpoint/2010/main" val="2381357633"/>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F06BF66D-D222-4AE4-B39A-A7E7ABF133B3}"/>
              </a:ext>
            </a:extLst>
          </p:cNvPr>
          <p:cNvSpPr txBox="1">
            <a:spLocks/>
          </p:cNvSpPr>
          <p:nvPr/>
        </p:nvSpPr>
        <p:spPr>
          <a:xfrm>
            <a:off x="625131" y="5734327"/>
            <a:ext cx="12027719" cy="107691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One way to get around access issues is via advanced computing resources, such as XSEDE.  </a:t>
            </a:r>
            <a:br>
              <a:rPr lang="en-US" sz="4000" dirty="0"/>
            </a:br>
            <a:endParaRPr lang="en-US" sz="4000" dirty="0"/>
          </a:p>
        </p:txBody>
      </p:sp>
    </p:spTree>
    <p:extLst>
      <p:ext uri="{BB962C8B-B14F-4D97-AF65-F5344CB8AC3E}">
        <p14:creationId xmlns:p14="http://schemas.microsoft.com/office/powerpoint/2010/main" val="234192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05C3C-66C5-42A2-A9B0-E20B95B56006}"/>
              </a:ext>
            </a:extLst>
          </p:cNvPr>
          <p:cNvSpPr>
            <a:spLocks noGrp="1"/>
          </p:cNvSpPr>
          <p:nvPr>
            <p:ph type="title"/>
          </p:nvPr>
        </p:nvSpPr>
        <p:spPr>
          <a:xfrm>
            <a:off x="838200" y="620742"/>
            <a:ext cx="10515600" cy="1325563"/>
          </a:xfrm>
        </p:spPr>
        <p:txBody>
          <a:bodyPr vert="horz" lIns="91440" tIns="45720" rIns="91440" bIns="45720" rtlCol="0" anchor="ctr">
            <a:normAutofit/>
          </a:bodyPr>
          <a:lstStyle/>
          <a:p>
            <a:r>
              <a:rPr lang="en-US" kern="1200" dirty="0">
                <a:solidFill>
                  <a:srgbClr val="FFFFFF"/>
                </a:solidFill>
                <a:latin typeface="+mj-lt"/>
                <a:ea typeface="+mj-ea"/>
                <a:cs typeface="+mj-cs"/>
              </a:rPr>
              <a:t>How to install R and RStudio on your home computer</a:t>
            </a:r>
          </a:p>
        </p:txBody>
      </p:sp>
      <p:cxnSp>
        <p:nvCxnSpPr>
          <p:cNvPr id="11" name="Straight Connector 10">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4B23A1-6A97-4539-8397-3EEB13DF35B4}"/>
              </a:ext>
            </a:extLst>
          </p:cNvPr>
          <p:cNvSpPr>
            <a:spLocks noGrp="1"/>
          </p:cNvSpPr>
          <p:nvPr>
            <p:ph idx="1"/>
          </p:nvPr>
        </p:nvSpPr>
        <p:spPr>
          <a:xfrm>
            <a:off x="838200" y="2266345"/>
            <a:ext cx="5097780" cy="3910617"/>
          </a:xfrm>
        </p:spPr>
        <p:txBody>
          <a:bodyPr vert="horz" lIns="91440" tIns="45720" rIns="91440" bIns="45720" rtlCol="0">
            <a:normAutofit/>
          </a:bodyPr>
          <a:lstStyle/>
          <a:p>
            <a:pPr marL="0"/>
            <a:r>
              <a:rPr lang="en-US" sz="1500" dirty="0">
                <a:solidFill>
                  <a:srgbClr val="FFFFFF"/>
                </a:solidFill>
              </a:rPr>
              <a:t>Here are the steps to install R:</a:t>
            </a:r>
          </a:p>
          <a:p>
            <a:pPr marL="514350"/>
            <a:r>
              <a:rPr lang="en-US" sz="1500" dirty="0">
                <a:solidFill>
                  <a:srgbClr val="FFFFFF"/>
                </a:solidFill>
              </a:rPr>
              <a:t>First, please go to: </a:t>
            </a:r>
            <a:r>
              <a:rPr lang="en-US" sz="1500" dirty="0">
                <a:solidFill>
                  <a:srgbClr val="FFFFFF"/>
                </a:solidFill>
                <a:hlinkClick r:id="rId2">
                  <a:extLst>
                    <a:ext uri="{A12FA001-AC4F-418D-AE19-62706E023703}">
                      <ahyp:hlinkClr xmlns:ahyp="http://schemas.microsoft.com/office/drawing/2018/hyperlinkcolor" val="tx"/>
                    </a:ext>
                  </a:extLst>
                </a:hlinkClick>
              </a:rPr>
              <a:t>https://cran.r-project.org/</a:t>
            </a:r>
            <a:r>
              <a:rPr lang="en-US" sz="1500" dirty="0">
                <a:solidFill>
                  <a:srgbClr val="FFFFFF"/>
                </a:solidFill>
              </a:rPr>
              <a:t> and you will see the following: </a:t>
            </a:r>
          </a:p>
          <a:p>
            <a:pPr marL="914400" lvl="2"/>
            <a:r>
              <a:rPr lang="en-US" sz="1500" dirty="0">
                <a:solidFill>
                  <a:srgbClr val="FFFFFF"/>
                </a:solidFill>
                <a:hlinkClick r:id="rId3"/>
              </a:rPr>
              <a:t>Download R for Linux</a:t>
            </a:r>
            <a:endParaRPr lang="en-US" sz="1500" dirty="0">
              <a:solidFill>
                <a:srgbClr val="FFFFFF"/>
              </a:solidFill>
            </a:endParaRPr>
          </a:p>
          <a:p>
            <a:pPr marL="914400" lvl="2"/>
            <a:r>
              <a:rPr lang="en-US" sz="1500" dirty="0">
                <a:solidFill>
                  <a:srgbClr val="FFFFFF"/>
                </a:solidFill>
                <a:hlinkClick r:id="rId4"/>
              </a:rPr>
              <a:t>Download R for (Mac) OS X</a:t>
            </a:r>
            <a:r>
              <a:rPr lang="en-US" sz="1500" dirty="0">
                <a:solidFill>
                  <a:srgbClr val="FFFFFF"/>
                </a:solidFill>
              </a:rPr>
              <a:t> </a:t>
            </a:r>
          </a:p>
          <a:p>
            <a:pPr marL="914400" lvl="2"/>
            <a:r>
              <a:rPr lang="en-US" sz="1500" dirty="0">
                <a:solidFill>
                  <a:srgbClr val="FFFFFF"/>
                </a:solidFill>
                <a:hlinkClick r:id="rId5"/>
              </a:rPr>
              <a:t>Download R for Windows</a:t>
            </a:r>
            <a:endParaRPr lang="en-US" sz="1500" dirty="0">
              <a:solidFill>
                <a:srgbClr val="FFFFFF"/>
              </a:solidFill>
            </a:endParaRPr>
          </a:p>
          <a:p>
            <a:pPr marL="457200" lvl="1"/>
            <a:r>
              <a:rPr lang="en-US" sz="1500" dirty="0">
                <a:solidFill>
                  <a:srgbClr val="FFFFFF"/>
                </a:solidFill>
              </a:rPr>
              <a:t>Follow the instructions for Windows or Mac, depending on your machine.</a:t>
            </a:r>
          </a:p>
          <a:p>
            <a:pPr marL="514350"/>
            <a:r>
              <a:rPr lang="en-US" sz="1500" dirty="0">
                <a:solidFill>
                  <a:srgbClr val="FFFFFF"/>
                </a:solidFill>
              </a:rPr>
              <a:t>Second, you will see a link that says </a:t>
            </a:r>
            <a:r>
              <a:rPr lang="en-US" sz="1500" dirty="0">
                <a:solidFill>
                  <a:srgbClr val="FFFFFF"/>
                </a:solidFill>
                <a:hlinkClick r:id="rId6">
                  <a:extLst>
                    <a:ext uri="{A12FA001-AC4F-418D-AE19-62706E023703}">
                      <ahyp:hlinkClr xmlns:ahyp="http://schemas.microsoft.com/office/drawing/2018/hyperlinkcolor" val="tx"/>
                    </a:ext>
                  </a:extLst>
                </a:hlinkClick>
              </a:rPr>
              <a:t>install R for the first time</a:t>
            </a:r>
            <a:r>
              <a:rPr lang="en-US" sz="1500" dirty="0">
                <a:solidFill>
                  <a:srgbClr val="FFFFFF"/>
                </a:solidFill>
              </a:rPr>
              <a:t>.  Follow the link to the next page.</a:t>
            </a:r>
          </a:p>
          <a:p>
            <a:pPr marL="514350"/>
            <a:r>
              <a:rPr lang="en-US" sz="1500" dirty="0">
                <a:solidFill>
                  <a:srgbClr val="FFFFFF"/>
                </a:solidFill>
              </a:rPr>
              <a:t>Third, you are ready to download R by clicking the </a:t>
            </a:r>
            <a:r>
              <a:rPr lang="en-US" sz="1500" dirty="0">
                <a:solidFill>
                  <a:srgbClr val="FFFFFF"/>
                </a:solidFill>
                <a:hlinkClick r:id="rId7">
                  <a:extLst>
                    <a:ext uri="{A12FA001-AC4F-418D-AE19-62706E023703}">
                      <ahyp:hlinkClr xmlns:ahyp="http://schemas.microsoft.com/office/drawing/2018/hyperlinkcolor" val="tx"/>
                    </a:ext>
                  </a:extLst>
                </a:hlinkClick>
              </a:rPr>
              <a:t>Download</a:t>
            </a:r>
            <a:r>
              <a:rPr lang="en-US" sz="1500" dirty="0">
                <a:solidFill>
                  <a:srgbClr val="FFFFFF"/>
                </a:solidFill>
              </a:rPr>
              <a:t> link. </a:t>
            </a:r>
          </a:p>
          <a:p>
            <a:pPr marL="514350"/>
            <a:r>
              <a:rPr lang="en-US" sz="1500" dirty="0">
                <a:solidFill>
                  <a:srgbClr val="FFFFFF"/>
                </a:solidFill>
              </a:rPr>
              <a:t>Fourth, the installer will walk you through the rest of the download.</a:t>
            </a:r>
          </a:p>
          <a:p>
            <a:pPr marL="0"/>
            <a:endParaRPr lang="en-US" sz="1500" dirty="0">
              <a:solidFill>
                <a:srgbClr val="FFFFFF"/>
              </a:solidFill>
            </a:endParaRPr>
          </a:p>
        </p:txBody>
      </p:sp>
      <p:sp>
        <p:nvSpPr>
          <p:cNvPr id="4" name="Content Placeholder 2">
            <a:extLst>
              <a:ext uri="{FF2B5EF4-FFF2-40B4-BE49-F238E27FC236}">
                <a16:creationId xmlns:a16="http://schemas.microsoft.com/office/drawing/2014/main" id="{95028D1B-B3B6-432E-AE05-10A044FCD901}"/>
              </a:ext>
            </a:extLst>
          </p:cNvPr>
          <p:cNvSpPr txBox="1">
            <a:spLocks/>
          </p:cNvSpPr>
          <p:nvPr/>
        </p:nvSpPr>
        <p:spPr>
          <a:xfrm>
            <a:off x="6256020" y="2266345"/>
            <a:ext cx="5097780" cy="3910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rgbClr val="FFFFFF"/>
                </a:solidFill>
              </a:rPr>
              <a:t>You also need RStudio.  RStudio makes using R more manageable:</a:t>
            </a:r>
          </a:p>
          <a:p>
            <a:pPr marL="514350"/>
            <a:r>
              <a:rPr lang="en-US" sz="1500" dirty="0">
                <a:solidFill>
                  <a:srgbClr val="FFFFFF"/>
                </a:solidFill>
              </a:rPr>
              <a:t>First, please go to: </a:t>
            </a:r>
            <a:r>
              <a:rPr lang="en-US" sz="1500" dirty="0">
                <a:solidFill>
                  <a:srgbClr val="FFFFFF"/>
                </a:solidFill>
                <a:hlinkClick r:id="rId8"/>
              </a:rPr>
              <a:t>https://rstudio.com/products/rstudio/download/</a:t>
            </a:r>
            <a:r>
              <a:rPr lang="en-US" sz="1500" dirty="0">
                <a:solidFill>
                  <a:srgbClr val="FFFFFF"/>
                </a:solidFill>
              </a:rPr>
              <a:t>        and choose the option that best describes you.</a:t>
            </a:r>
          </a:p>
          <a:p>
            <a:pPr marL="514350"/>
            <a:r>
              <a:rPr lang="en-US" sz="1500" dirty="0">
                <a:solidFill>
                  <a:srgbClr val="FFFFFF"/>
                </a:solidFill>
              </a:rPr>
              <a:t>Second, click the Download RStudio button.</a:t>
            </a:r>
          </a:p>
          <a:p>
            <a:pPr marL="514350"/>
            <a:r>
              <a:rPr lang="en-US" sz="1500" dirty="0">
                <a:solidFill>
                  <a:srgbClr val="FFFFFF"/>
                </a:solidFill>
              </a:rPr>
              <a:t>Third, the installer will walk you through the rest of the download.</a:t>
            </a:r>
          </a:p>
          <a:p>
            <a:pPr marL="0"/>
            <a:endParaRPr lang="en-US" sz="2200" dirty="0">
              <a:solidFill>
                <a:srgbClr val="FFFFFF"/>
              </a:solidFill>
            </a:endParaRPr>
          </a:p>
        </p:txBody>
      </p:sp>
    </p:spTree>
    <p:extLst>
      <p:ext uri="{BB962C8B-B14F-4D97-AF65-F5344CB8AC3E}">
        <p14:creationId xmlns:p14="http://schemas.microsoft.com/office/powerpoint/2010/main" val="359800885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7F22A3-219B-4C97-BEDF-365AA1AF4CD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8D5B7-4CB2-4E57-A800-CDBCD4E9197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Break</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42744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B9052CE-E3A2-4251-89D8-36D5D86F559E}"/>
              </a:ext>
            </a:extLst>
          </p:cNvPr>
          <p:cNvSpPr>
            <a:spLocks noGrp="1"/>
          </p:cNvSpPr>
          <p:nvPr>
            <p:ph type="title"/>
          </p:nvPr>
        </p:nvSpPr>
        <p:spPr>
          <a:xfrm>
            <a:off x="958506" y="800392"/>
            <a:ext cx="10264697" cy="1212102"/>
          </a:xfrm>
        </p:spPr>
        <p:txBody>
          <a:bodyPr>
            <a:normAutofit/>
          </a:bodyPr>
          <a:lstStyle/>
          <a:p>
            <a:r>
              <a:rPr lang="en-US" sz="2500" dirty="0">
                <a:solidFill>
                  <a:srgbClr val="FFFFFF"/>
                </a:solidFill>
              </a:rPr>
              <a:t>Can website versions really be that impactful?</a:t>
            </a:r>
          </a:p>
        </p:txBody>
      </p:sp>
      <p:sp>
        <p:nvSpPr>
          <p:cNvPr id="3" name="Content Placeholder 2">
            <a:extLst>
              <a:ext uri="{FF2B5EF4-FFF2-40B4-BE49-F238E27FC236}">
                <a16:creationId xmlns:a16="http://schemas.microsoft.com/office/drawing/2014/main" id="{34ADB258-8C0C-4F31-BEA8-94B59C04A23D}"/>
              </a:ext>
            </a:extLst>
          </p:cNvPr>
          <p:cNvSpPr>
            <a:spLocks noGrp="1"/>
          </p:cNvSpPr>
          <p:nvPr>
            <p:ph idx="1"/>
          </p:nvPr>
        </p:nvSpPr>
        <p:spPr>
          <a:xfrm>
            <a:off x="1367624" y="2490436"/>
            <a:ext cx="9708995" cy="3567173"/>
          </a:xfrm>
        </p:spPr>
        <p:txBody>
          <a:bodyPr anchor="ctr">
            <a:normAutofit/>
          </a:bodyPr>
          <a:lstStyle/>
          <a:p>
            <a:pPr marL="0" indent="0">
              <a:buNone/>
            </a:pPr>
            <a:r>
              <a:rPr lang="en-US" sz="2400" dirty="0"/>
              <a:t>Discussion Points: </a:t>
            </a:r>
          </a:p>
          <a:p>
            <a:r>
              <a:rPr lang="en-US" sz="2400" dirty="0"/>
              <a:t>Can website versions really affect behavior?</a:t>
            </a:r>
          </a:p>
          <a:p>
            <a:r>
              <a:rPr lang="en-US" sz="2400" dirty="0"/>
              <a:t>What responsibility do data scientists have to let website viewers know they are taking part in an A/B test?</a:t>
            </a:r>
          </a:p>
          <a:p>
            <a:r>
              <a:rPr lang="en-US" sz="2400" dirty="0"/>
              <a:t>What responsibility do data scientists/companies have to keep other people’s data private?</a:t>
            </a:r>
          </a:p>
          <a:p>
            <a:endParaRPr lang="en-US" sz="2400" b="1" u="sng" dirty="0"/>
          </a:p>
          <a:p>
            <a:pPr marL="0" indent="0">
              <a:buNone/>
            </a:pPr>
            <a:endParaRPr lang="en-US" sz="2400" b="1" dirty="0"/>
          </a:p>
          <a:p>
            <a:endParaRPr lang="en-US" sz="2400" dirty="0"/>
          </a:p>
        </p:txBody>
      </p:sp>
    </p:spTree>
    <p:extLst>
      <p:ext uri="{BB962C8B-B14F-4D97-AF65-F5344CB8AC3E}">
        <p14:creationId xmlns:p14="http://schemas.microsoft.com/office/powerpoint/2010/main" val="289792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72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750AD-AEA2-4F23-9AE0-0B97D476FC05}"/>
              </a:ext>
            </a:extLst>
          </p:cNvPr>
          <p:cNvSpPr>
            <a:spLocks noGrp="1"/>
          </p:cNvSpPr>
          <p:nvPr>
            <p:ph type="title"/>
          </p:nvPr>
        </p:nvSpPr>
        <p:spPr>
          <a:xfrm>
            <a:off x="589560" y="856180"/>
            <a:ext cx="4560584" cy="1128068"/>
          </a:xfrm>
        </p:spPr>
        <p:txBody>
          <a:bodyPr anchor="ctr">
            <a:normAutofit/>
          </a:bodyPr>
          <a:lstStyle/>
          <a:p>
            <a:r>
              <a:rPr lang="en-US" sz="4000"/>
              <a:t>R and RMarkdown</a:t>
            </a:r>
          </a:p>
        </p:txBody>
      </p:sp>
      <p:grpSp>
        <p:nvGrpSpPr>
          <p:cNvPr id="27" name="Group 2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93C279-A8A4-4AB4-B8E3-89481471251F}"/>
              </a:ext>
            </a:extLst>
          </p:cNvPr>
          <p:cNvSpPr>
            <a:spLocks noGrp="1"/>
          </p:cNvSpPr>
          <p:nvPr>
            <p:ph idx="1"/>
          </p:nvPr>
        </p:nvSpPr>
        <p:spPr>
          <a:xfrm>
            <a:off x="590719" y="2330505"/>
            <a:ext cx="4559425" cy="1981453"/>
          </a:xfrm>
        </p:spPr>
        <p:txBody>
          <a:bodyPr anchor="ctr">
            <a:normAutofit/>
          </a:bodyPr>
          <a:lstStyle/>
          <a:p>
            <a:pPr marL="0" indent="0">
              <a:buNone/>
            </a:pPr>
            <a:r>
              <a:rPr lang="en-US" sz="1400" dirty="0"/>
              <a:t>R allows you to save your code and even format it as a finished Word or PowerPoint file through </a:t>
            </a:r>
            <a:r>
              <a:rPr lang="en-US" sz="1400" dirty="0" err="1"/>
              <a:t>RMarkdown</a:t>
            </a:r>
            <a:r>
              <a:rPr lang="en-US" sz="1400" dirty="0"/>
              <a:t>.  But, there are  upfront costs to setting up the </a:t>
            </a:r>
            <a:r>
              <a:rPr lang="en-US" sz="1400" dirty="0" err="1"/>
              <a:t>RMarkdown</a:t>
            </a:r>
            <a:r>
              <a:rPr lang="en-US" sz="1400" dirty="0"/>
              <a:t> file.  These upfront costs are absolutely worth it for the long-term users, but they may not be ideal for students starting out.</a:t>
            </a:r>
          </a:p>
          <a:p>
            <a:endParaRPr lang="en-US" sz="1300" dirty="0"/>
          </a:p>
        </p:txBody>
      </p:sp>
      <p:sp>
        <p:nvSpPr>
          <p:cNvPr id="33" name="Rectangle 3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97E3F3-E3EE-436A-AA4F-6BCF84755E18}"/>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l="28765" t="7148" r="-527" b="208"/>
          <a:stretch/>
        </p:blipFill>
        <p:spPr>
          <a:xfrm>
            <a:off x="5873189" y="740781"/>
            <a:ext cx="5654170" cy="5405376"/>
          </a:xfrm>
          <a:prstGeom prst="rect">
            <a:avLst/>
          </a:prstGeom>
          <a:ln w="38100" cap="sq">
            <a:solidFill>
              <a:srgbClr val="000000"/>
            </a:solidFill>
            <a:prstDash val="solid"/>
            <a:miter lim="800000"/>
          </a:ln>
          <a:effectLst>
            <a:outerShdw blurRad="50800" dist="38100" dir="19140000" algn="tl" rotWithShape="0">
              <a:srgbClr val="000000">
                <a:alpha val="43000"/>
              </a:srgbClr>
            </a:outerShdw>
          </a:effectLst>
        </p:spPr>
      </p:pic>
      <p:sp>
        <p:nvSpPr>
          <p:cNvPr id="6" name="Rectangle 5">
            <a:extLst>
              <a:ext uri="{FF2B5EF4-FFF2-40B4-BE49-F238E27FC236}">
                <a16:creationId xmlns:a16="http://schemas.microsoft.com/office/drawing/2014/main" id="{9DB7E1C6-62F6-4D42-9BD4-1E91CAA66AFA}"/>
              </a:ext>
            </a:extLst>
          </p:cNvPr>
          <p:cNvSpPr/>
          <p:nvPr/>
        </p:nvSpPr>
        <p:spPr>
          <a:xfrm>
            <a:off x="5804112" y="4403799"/>
            <a:ext cx="5654170" cy="1615827"/>
          </a:xfrm>
          <a:prstGeom prst="rect">
            <a:avLst/>
          </a:prstGeom>
        </p:spPr>
        <p:txBody>
          <a:bodyPr wrap="square">
            <a:spAutoFit/>
          </a:bodyPr>
          <a:lstStyle/>
          <a:p>
            <a:pPr marL="285750" indent="-285750">
              <a:buFont typeface="Arial" panose="020B0604020202020204" pitchFamily="34" charset="0"/>
              <a:buChar char="•"/>
            </a:pPr>
            <a:r>
              <a:rPr lang="en-US" sz="1500" b="1" dirty="0">
                <a:solidFill>
                  <a:schemeClr val="bg1"/>
                </a:solidFill>
              </a:rPr>
              <a:t>The upfront costs can be too high for many students.  </a:t>
            </a:r>
          </a:p>
          <a:p>
            <a:pPr lvl="1" algn="r"/>
            <a:r>
              <a:rPr lang="en-US" sz="900" b="1" dirty="0">
                <a:solidFill>
                  <a:schemeClr val="bg1"/>
                </a:solidFill>
              </a:rPr>
              <a:t>This makes total behavioral sense – if you are just learning something, you might not know if you are going to use it long-term.  You just want to try it out.  So right from the start might not be the right time to discuss the value of long-term investment.  At least not yet.  For some students it will feel like putting the cart ahead of the horse.  They don’t really know if they want to use R and instead of learning why they should, they are learning how to use it long-term.  The risk is that some students become disengaged.  </a:t>
            </a:r>
          </a:p>
          <a:p>
            <a:pPr marL="285750" indent="-285750">
              <a:buFont typeface="Arial" panose="020B0604020202020204" pitchFamily="34" charset="0"/>
              <a:buChar char="•"/>
            </a:pPr>
            <a:r>
              <a:rPr lang="en-US" sz="1500" b="1" dirty="0">
                <a:solidFill>
                  <a:schemeClr val="bg1"/>
                </a:solidFill>
                <a:latin typeface="Calibri   "/>
              </a:rPr>
              <a:t>This R training is different because it attempts to lower the initial startup costs to using R, which can stand in the way of learning.  </a:t>
            </a:r>
          </a:p>
        </p:txBody>
      </p:sp>
    </p:spTree>
    <p:extLst>
      <p:ext uri="{BB962C8B-B14F-4D97-AF65-F5344CB8AC3E}">
        <p14:creationId xmlns:p14="http://schemas.microsoft.com/office/powerpoint/2010/main" val="956593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329E-791A-4A15-ACD3-DBAEC2013C48}"/>
              </a:ext>
            </a:extLst>
          </p:cNvPr>
          <p:cNvSpPr>
            <a:spLocks noGrp="1"/>
          </p:cNvSpPr>
          <p:nvPr>
            <p:ph type="title"/>
          </p:nvPr>
        </p:nvSpPr>
        <p:spPr>
          <a:xfrm>
            <a:off x="1913468" y="365125"/>
            <a:ext cx="9440332" cy="1325563"/>
          </a:xfrm>
        </p:spPr>
        <p:txBody>
          <a:bodyPr>
            <a:normAutofit/>
          </a:bodyPr>
          <a:lstStyle/>
          <a:p>
            <a:r>
              <a:rPr lang="en-US" sz="5400" dirty="0"/>
              <a:t>Data and Privacy</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obot">
            <a:extLst>
              <a:ext uri="{FF2B5EF4-FFF2-40B4-BE49-F238E27FC236}">
                <a16:creationId xmlns:a16="http://schemas.microsoft.com/office/drawing/2014/main" id="{B2DFF01D-F833-430B-A0CA-AC457B588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28F45816-84F6-408B-892E-2726928FF3D2}"/>
              </a:ext>
            </a:extLst>
          </p:cNvPr>
          <p:cNvSpPr>
            <a:spLocks noGrp="1"/>
          </p:cNvSpPr>
          <p:nvPr>
            <p:ph idx="1"/>
          </p:nvPr>
        </p:nvSpPr>
        <p:spPr>
          <a:xfrm>
            <a:off x="838200" y="1825625"/>
            <a:ext cx="10515600" cy="4351338"/>
          </a:xfrm>
        </p:spPr>
        <p:txBody>
          <a:bodyPr>
            <a:normAutofit/>
          </a:bodyPr>
          <a:lstStyle/>
          <a:p>
            <a:pPr marL="0" indent="0">
              <a:lnSpc>
                <a:spcPct val="100000"/>
              </a:lnSpc>
              <a:spcBef>
                <a:spcPts val="0"/>
              </a:spcBef>
              <a:buNone/>
            </a:pPr>
            <a:r>
              <a:rPr lang="en-US" sz="1400" dirty="0">
                <a:latin typeface="Times New Roman" panose="02020603050405020304" pitchFamily="18" charset="0"/>
                <a:cs typeface="Times New Roman" panose="02020603050405020304" pitchFamily="18" charset="0"/>
              </a:rPr>
              <a:t>According to the OECD (</a:t>
            </a:r>
            <a:r>
              <a:rPr lang="en-US" sz="1400" b="1" dirty="0">
                <a:latin typeface="Times New Roman" panose="02020603050405020304" pitchFamily="18" charset="0"/>
                <a:cs typeface="Times New Roman" panose="02020603050405020304" pitchFamily="18" charset="0"/>
              </a:rPr>
              <a:t>(OECD Privacy Framework 2013 </a:t>
            </a:r>
            <a:r>
              <a:rPr lang="en-US" sz="1400" b="1" dirty="0">
                <a:latin typeface="Times New Roman" panose="02020603050405020304" pitchFamily="18" charset="0"/>
                <a:cs typeface="Times New Roman" panose="02020603050405020304" pitchFamily="18" charset="0"/>
                <a:hlinkClick r:id="rId4"/>
              </a:rPr>
              <a:t>https://www.oecd.org/sti/ieconomy/privacy-guidelines.htm</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page 15), several principles are critical for data privacy.   </a:t>
            </a:r>
          </a:p>
          <a:p>
            <a:pPr marL="0" indent="0">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a:p>
            <a:pPr>
              <a:lnSpc>
                <a:spcPct val="100000"/>
              </a:lnSpc>
              <a:spcBef>
                <a:spcPts val="0"/>
              </a:spcBef>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Individual Participation Principle</a:t>
            </a: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Individuals should have the right: a) to obtain from a data controller, or otherwise, confirmation of whether or not the data controller has data relating to them; b) to have communicated to them, data relating to them </a:t>
            </a:r>
            <a:r>
              <a:rPr lang="en-US" sz="1400" dirty="0" err="1">
                <a:latin typeface="Times New Roman" panose="02020603050405020304" pitchFamily="18" charset="0"/>
                <a:cs typeface="Times New Roman" panose="02020603050405020304" pitchFamily="18" charset="0"/>
              </a:rPr>
              <a:t>i</a:t>
            </a:r>
            <a:r>
              <a:rPr lang="en-US" sz="1400" dirty="0">
                <a:latin typeface="Times New Roman" panose="02020603050405020304" pitchFamily="18" charset="0"/>
                <a:cs typeface="Times New Roman" panose="02020603050405020304" pitchFamily="18" charset="0"/>
              </a:rPr>
              <a:t>. within a reasonable time; ii. at a charge, if any, that is not excessive; iii. in a reasonable manner; and iv. in a form that is readily intelligible to them; c) to be given reasons if a request made under subparagraphs (a) and (b) is denied, and to be able to challenge such denial; and d) to challenge data relating to them and, if the challenge is successful to have the data erased, rectified, completed or amended (OECD 2013, page 15).”  </a:t>
            </a:r>
          </a:p>
          <a:p>
            <a:pPr>
              <a:lnSpc>
                <a:spcPct val="100000"/>
              </a:lnSpc>
              <a:spcBef>
                <a:spcPts val="0"/>
              </a:spcBef>
            </a:pPr>
            <a:endParaRPr lang="en-US" sz="1400" dirty="0">
              <a:latin typeface="Times New Roman" panose="02020603050405020304" pitchFamily="18" charset="0"/>
              <a:cs typeface="Times New Roman" panose="02020603050405020304" pitchFamily="18" charset="0"/>
            </a:endParaRPr>
          </a:p>
          <a:p>
            <a:pPr>
              <a:lnSpc>
                <a:spcPct val="100000"/>
              </a:lnSpc>
              <a:spcBef>
                <a:spcPts val="0"/>
              </a:spcBef>
            </a:pP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Security Safeguards Principle:  </a:t>
            </a:r>
            <a:r>
              <a:rPr lang="en-US" sz="1400" dirty="0">
                <a:latin typeface="Times New Roman" panose="02020603050405020304" pitchFamily="18" charset="0"/>
                <a:cs typeface="Times New Roman" panose="02020603050405020304" pitchFamily="18" charset="0"/>
              </a:rPr>
              <a:t>Personal data should be protected by reasonable security safeguards against such risks as loss or </a:t>
            </a:r>
            <a:r>
              <a:rPr lang="en-US" sz="1400" dirty="0" err="1">
                <a:latin typeface="Times New Roman" panose="02020603050405020304" pitchFamily="18" charset="0"/>
                <a:cs typeface="Times New Roman" panose="02020603050405020304" pitchFamily="18" charset="0"/>
              </a:rPr>
              <a:t>unauthorised</a:t>
            </a:r>
            <a:r>
              <a:rPr lang="en-US" sz="1400" dirty="0">
                <a:latin typeface="Times New Roman" panose="02020603050405020304" pitchFamily="18" charset="0"/>
                <a:cs typeface="Times New Roman" panose="02020603050405020304" pitchFamily="18" charset="0"/>
              </a:rPr>
              <a:t> access, destruction, use, modification or disclosure of data (OECD 2013, page 15).”</a:t>
            </a:r>
          </a:p>
          <a:p>
            <a:pPr>
              <a:lnSpc>
                <a:spcPct val="100000"/>
              </a:lnSpc>
              <a:spcBef>
                <a:spcPts val="0"/>
              </a:spcBef>
            </a:pPr>
            <a:endParaRPr lang="en-US" sz="1400" dirty="0">
              <a:latin typeface="Times New Roman" panose="02020603050405020304" pitchFamily="18" charset="0"/>
              <a:cs typeface="Times New Roman" panose="02020603050405020304" pitchFamily="18" charset="0"/>
            </a:endParaRPr>
          </a:p>
          <a:p>
            <a:pPr>
              <a:lnSpc>
                <a:spcPct val="100000"/>
              </a:lnSpc>
              <a:spcBef>
                <a:spcPts val="0"/>
              </a:spcBef>
            </a:pPr>
            <a:r>
              <a:rPr lang="en-US" sz="1400" b="1" dirty="0">
                <a:latin typeface="Times New Roman" panose="02020603050405020304" pitchFamily="18" charset="0"/>
                <a:cs typeface="Times New Roman" panose="02020603050405020304" pitchFamily="18" charset="0"/>
              </a:rPr>
              <a:t>“Openness Principle: </a:t>
            </a:r>
            <a:r>
              <a:rPr lang="en-US" sz="1400" dirty="0">
                <a:latin typeface="Times New Roman" panose="02020603050405020304" pitchFamily="18" charset="0"/>
                <a:cs typeface="Times New Roman" panose="02020603050405020304" pitchFamily="18" charset="0"/>
              </a:rPr>
              <a:t>There should be a general policy of openness about developments, practices and policies with respect to personal data. Means should be readily available of establishing the existence and nature of personal data, and the main purposes of their use, as well as the identity and usual residence of the data controller (OECD 2013, page 15).” </a:t>
            </a:r>
          </a:p>
          <a:p>
            <a:pPr>
              <a:lnSpc>
                <a:spcPct val="100000"/>
              </a:lnSpc>
              <a:spcBef>
                <a:spcPts val="0"/>
              </a:spcBef>
            </a:pPr>
            <a:endParaRPr lang="en-US" sz="1400" dirty="0">
              <a:latin typeface="Times New Roman" panose="02020603050405020304" pitchFamily="18" charset="0"/>
              <a:cs typeface="Times New Roman" panose="02020603050405020304" pitchFamily="18" charset="0"/>
            </a:endParaRPr>
          </a:p>
          <a:p>
            <a:pPr>
              <a:lnSpc>
                <a:spcPct val="100000"/>
              </a:lnSpc>
              <a:spcBef>
                <a:spcPts val="0"/>
              </a:spcBef>
            </a:pPr>
            <a:r>
              <a:rPr lang="en-US" sz="1400" b="1" dirty="0">
                <a:latin typeface="Times New Roman" panose="02020603050405020304" pitchFamily="18" charset="0"/>
                <a:cs typeface="Times New Roman" panose="02020603050405020304" pitchFamily="18" charset="0"/>
              </a:rPr>
              <a:t>“Accountability Principle: </a:t>
            </a:r>
            <a:r>
              <a:rPr lang="en-US" sz="1400" dirty="0">
                <a:latin typeface="Times New Roman" panose="02020603050405020304" pitchFamily="18" charset="0"/>
                <a:cs typeface="Times New Roman" panose="02020603050405020304" pitchFamily="18" charset="0"/>
              </a:rPr>
              <a:t>A data controller should be accountable for complying with measures which give effect to the principles stated above (OECD 2013, page 15).”</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978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8B9052CE-E3A2-4251-89D8-36D5D86F559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Immigration</a:t>
            </a:r>
          </a:p>
        </p:txBody>
      </p:sp>
      <p:sp>
        <p:nvSpPr>
          <p:cNvPr id="3" name="Content Placeholder 2">
            <a:extLst>
              <a:ext uri="{FF2B5EF4-FFF2-40B4-BE49-F238E27FC236}">
                <a16:creationId xmlns:a16="http://schemas.microsoft.com/office/drawing/2014/main" id="{34ADB258-8C0C-4F31-BEA8-94B59C04A23D}"/>
              </a:ext>
            </a:extLst>
          </p:cNvPr>
          <p:cNvSpPr>
            <a:spLocks noGrp="1"/>
          </p:cNvSpPr>
          <p:nvPr>
            <p:ph idx="1"/>
          </p:nvPr>
        </p:nvSpPr>
        <p:spPr>
          <a:xfrm>
            <a:off x="1367624" y="2490436"/>
            <a:ext cx="9708995" cy="3567173"/>
          </a:xfrm>
        </p:spPr>
        <p:txBody>
          <a:bodyPr anchor="ctr">
            <a:normAutofit/>
          </a:bodyPr>
          <a:lstStyle/>
          <a:p>
            <a:pPr marL="0" indent="0">
              <a:buNone/>
            </a:pPr>
            <a:r>
              <a:rPr lang="en-US" sz="2400" dirty="0"/>
              <a:t>What do these websites tell you about the organizations? Please click on the two links and compare/contrast the two websites.  </a:t>
            </a:r>
          </a:p>
          <a:p>
            <a:r>
              <a:rPr lang="en-US" sz="2400" dirty="0">
                <a:hlinkClick r:id="rId2"/>
              </a:rPr>
              <a:t>https://www.uscis.gov/</a:t>
            </a:r>
            <a:endParaRPr lang="en-US" sz="2400" dirty="0"/>
          </a:p>
          <a:p>
            <a:r>
              <a:rPr lang="en-US" sz="2400" dirty="0">
                <a:hlinkClick r:id="rId3"/>
              </a:rPr>
              <a:t>https://www.unhcr.org/en-us/affirmative-asylum.html</a:t>
            </a:r>
            <a:endParaRPr lang="en-US" sz="2400" dirty="0"/>
          </a:p>
          <a:p>
            <a:pPr marL="0" indent="0">
              <a:buNone/>
            </a:pPr>
            <a:endParaRPr lang="en-US" sz="2400" dirty="0"/>
          </a:p>
          <a:p>
            <a:pPr marL="0" indent="0">
              <a:buNone/>
            </a:pPr>
            <a:endParaRPr lang="en-US" sz="2400" b="1" dirty="0"/>
          </a:p>
        </p:txBody>
      </p:sp>
    </p:spTree>
    <p:extLst>
      <p:ext uri="{BB962C8B-B14F-4D97-AF65-F5344CB8AC3E}">
        <p14:creationId xmlns:p14="http://schemas.microsoft.com/office/powerpoint/2010/main" val="372786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8" name="Title 1">
            <a:extLst>
              <a:ext uri="{FF2B5EF4-FFF2-40B4-BE49-F238E27FC236}">
                <a16:creationId xmlns:a16="http://schemas.microsoft.com/office/drawing/2014/main" id="{17F6CC5F-C4EC-44A1-8174-507D4AE63C56}"/>
              </a:ext>
            </a:extLst>
          </p:cNvPr>
          <p:cNvSpPr txBox="1">
            <a:spLocks/>
          </p:cNvSpPr>
          <p:nvPr/>
        </p:nvSpPr>
        <p:spPr>
          <a:xfrm>
            <a:off x="1123357" y="787400"/>
            <a:ext cx="3533985" cy="2230926"/>
          </a:xfrm>
          <a:prstGeom prst="rect">
            <a:avLst/>
          </a:prstGeom>
          <a:solidFill>
            <a:schemeClr val="accent3">
              <a:lumMod val="20000"/>
              <a:lumOff val="80000"/>
            </a:schemeClr>
          </a:solidFill>
          <a:ln w="190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700" b="1" dirty="0">
                <a:solidFill>
                  <a:schemeClr val="tx2"/>
                </a:solidFill>
                <a:latin typeface="+mn-lt"/>
              </a:rPr>
              <a:t>Homework</a:t>
            </a:r>
            <a:r>
              <a:rPr lang="en-US" sz="2700" b="1" dirty="0">
                <a:solidFill>
                  <a:schemeClr val="tx2"/>
                </a:solidFill>
              </a:rPr>
              <a:t>:  </a:t>
            </a:r>
            <a:r>
              <a:rPr lang="en-US" sz="2700" b="1" i="1" dirty="0">
                <a:solidFill>
                  <a:schemeClr val="tx2"/>
                </a:solidFill>
              </a:rPr>
              <a:t>Immigration*</a:t>
            </a:r>
          </a:p>
          <a:p>
            <a:pPr>
              <a:spcAft>
                <a:spcPts val="600"/>
              </a:spcAft>
            </a:pPr>
            <a:endParaRPr lang="en-US" sz="2700" b="1" i="1" dirty="0">
              <a:solidFill>
                <a:schemeClr val="tx2"/>
              </a:solidFill>
            </a:endParaRPr>
          </a:p>
          <a:p>
            <a:pPr>
              <a:spcAft>
                <a:spcPts val="600"/>
              </a:spcAft>
            </a:pPr>
            <a:endParaRPr lang="en-US" sz="2700" b="1" i="1" dirty="0">
              <a:solidFill>
                <a:schemeClr val="tx2"/>
              </a:solidFill>
            </a:endParaRPr>
          </a:p>
          <a:p>
            <a:pPr>
              <a:spcAft>
                <a:spcPts val="600"/>
              </a:spcAft>
            </a:pPr>
            <a:endParaRPr lang="en-US" sz="2700" b="1" i="1" dirty="0">
              <a:solidFill>
                <a:schemeClr val="tx2"/>
              </a:solidFill>
            </a:endParaRPr>
          </a:p>
        </p:txBody>
      </p:sp>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CBBB8F-5A6C-4094-B596-2A7FBFF2562C}"/>
              </a:ext>
            </a:extLst>
          </p:cNvPr>
          <p:cNvSpPr>
            <a:spLocks noGrp="1"/>
          </p:cNvSpPr>
          <p:nvPr>
            <p:ph idx="1"/>
          </p:nvPr>
        </p:nvSpPr>
        <p:spPr>
          <a:xfrm>
            <a:off x="4946920" y="987001"/>
            <a:ext cx="5995836" cy="4880429"/>
          </a:xfrm>
        </p:spPr>
        <p:txBody>
          <a:bodyPr anchor="t">
            <a:normAutofit fontScale="77500" lnSpcReduction="20000"/>
          </a:bodyPr>
          <a:lstStyle/>
          <a:p>
            <a:pPr marL="0" indent="0">
              <a:buNone/>
            </a:pPr>
            <a:r>
              <a:rPr lang="en-US" dirty="0"/>
              <a:t>Instructions for short-answer questions:  Please write in complete sentences.  The length of your answers to each sub-question should be approximately three sentences.  </a:t>
            </a:r>
          </a:p>
          <a:p>
            <a:pPr marL="514350" indent="-514350">
              <a:buFont typeface="+mj-lt"/>
              <a:buAutoNum type="arabicPeriod"/>
            </a:pPr>
            <a:r>
              <a:rPr lang="en-US" sz="2200" dirty="0"/>
              <a:t>This set of questions asks you to think about who views the websites, as well as who pays for them.  </a:t>
            </a:r>
          </a:p>
          <a:p>
            <a:pPr marL="1371600" lvl="2" indent="-457200">
              <a:buAutoNum type="alphaUcParenR"/>
            </a:pPr>
            <a:r>
              <a:rPr lang="en-US" sz="1800" dirty="0"/>
              <a:t>Reflecting back on the two immigration websites considered earlier, who do you expect to get what, when and how (Laswell 1936) from the website? </a:t>
            </a:r>
          </a:p>
          <a:p>
            <a:pPr marL="1371600" lvl="2" indent="-457200">
              <a:buAutoNum type="alphaUcParenR"/>
            </a:pPr>
            <a:r>
              <a:rPr lang="en-US" sz="1800" dirty="0"/>
              <a:t>What one small change would you make to the website design?  Create a hypothesis about how to improve on either one of the immigration websites. </a:t>
            </a:r>
          </a:p>
          <a:p>
            <a:pPr marL="514350" indent="-514350">
              <a:buFont typeface="+mj-lt"/>
              <a:buAutoNum type="arabicPeriod"/>
            </a:pPr>
            <a:r>
              <a:rPr lang="en-US" sz="2200" dirty="0"/>
              <a:t>Results of your A/B test are in. Version A received 450 views and 28 conversions, while version B received 350 views and 28 conversions, or the number of persons contacting you via the website.  </a:t>
            </a:r>
          </a:p>
          <a:p>
            <a:pPr marL="1371600" lvl="2" indent="-457200">
              <a:buAutoNum type="alphaUcParenR"/>
            </a:pPr>
            <a:r>
              <a:rPr lang="en-US" sz="1800" dirty="0"/>
              <a:t>What statistical tools can you use to gleam insight into which website is better? How would you visualize the data?  Present your R output.</a:t>
            </a:r>
          </a:p>
          <a:p>
            <a:pPr marL="1371600" lvl="2" indent="-457200">
              <a:buFont typeface="Arial" panose="020B0604020202020204" pitchFamily="34" charset="0"/>
              <a:buAutoNum type="alphaUcParenR"/>
            </a:pPr>
            <a:r>
              <a:rPr lang="en-US" sz="1800" dirty="0"/>
              <a:t>What do the results tell you about the different designs?</a:t>
            </a:r>
          </a:p>
          <a:p>
            <a:pPr marL="514350" indent="-514350">
              <a:buFont typeface="+mj-lt"/>
              <a:buAutoNum type="arabicPeriod"/>
            </a:pPr>
            <a:r>
              <a:rPr lang="en-US" sz="2200" dirty="0"/>
              <a:t>Did your test raise any privacy concerns and if so, why?  </a:t>
            </a:r>
          </a:p>
          <a:p>
            <a:pPr marL="0" lvl="0" indent="0">
              <a:buNone/>
            </a:pPr>
            <a:endParaRPr lang="en-US" sz="1200" dirty="0"/>
          </a:p>
        </p:txBody>
      </p:sp>
    </p:spTree>
    <p:extLst>
      <p:ext uri="{BB962C8B-B14F-4D97-AF65-F5344CB8AC3E}">
        <p14:creationId xmlns:p14="http://schemas.microsoft.com/office/powerpoint/2010/main" val="4167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1389278" y="1233241"/>
            <a:ext cx="4233480" cy="4064628"/>
          </a:xfrm>
        </p:spPr>
        <p:txBody>
          <a:bodyPr>
            <a:normAutofit/>
          </a:bodyPr>
          <a:lstStyle/>
          <a:p>
            <a:r>
              <a:rPr lang="en-US" dirty="0">
                <a:solidFill>
                  <a:srgbClr val="FFFFFF"/>
                </a:solidFill>
              </a:rPr>
              <a:t>Data Ethics Competency: Privacy*</a:t>
            </a:r>
          </a:p>
        </p:txBody>
      </p:sp>
      <p:sp>
        <p:nvSpPr>
          <p:cNvPr id="21" name="Freeform: Shape 2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9378949-D06E-4FE9-9767-C088A0075D7B}"/>
              </a:ext>
            </a:extLst>
          </p:cNvPr>
          <p:cNvSpPr>
            <a:spLocks noGrp="1"/>
          </p:cNvSpPr>
          <p:nvPr>
            <p:ph idx="1"/>
          </p:nvPr>
        </p:nvSpPr>
        <p:spPr>
          <a:xfrm>
            <a:off x="6096000" y="177553"/>
            <a:ext cx="5257799" cy="6427287"/>
          </a:xfrm>
        </p:spPr>
        <p:txBody>
          <a:bodyPr anchor="t">
            <a:normAutofit/>
          </a:bodyPr>
          <a:lstStyle/>
          <a:p>
            <a:pPr marL="0" indent="0">
              <a:buNone/>
            </a:pPr>
            <a:endParaRPr lang="en-US" sz="2000" dirty="0"/>
          </a:p>
          <a:p>
            <a:pPr marL="0" indent="0">
              <a:buNone/>
            </a:pPr>
            <a:r>
              <a:rPr lang="en-US" sz="2000" b="1" dirty="0"/>
              <a:t>Student Learning Outcomes (SLO): </a:t>
            </a:r>
            <a:r>
              <a:rPr lang="en-US" sz="2000" dirty="0"/>
              <a:t>Demonstrate awareness of data privacy issues.*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1700" dirty="0"/>
              <a:t>Discussion Point: Should we take data privacy seriously?  Do you personally take data privacy seriously?</a:t>
            </a:r>
            <a:endParaRPr lang="en-US" sz="2000" dirty="0"/>
          </a:p>
          <a:p>
            <a:r>
              <a:rPr lang="en-US" sz="2000" b="1" dirty="0"/>
              <a:t>*</a:t>
            </a:r>
            <a:r>
              <a:rPr lang="en-US" sz="2000" b="1" dirty="0" err="1"/>
              <a:t>Organisation</a:t>
            </a:r>
            <a:r>
              <a:rPr lang="en-US" sz="2000" b="1" dirty="0"/>
              <a:t> for Economic Cooperation and Development (OECD) Privacy Framework: </a:t>
            </a:r>
            <a:r>
              <a:rPr lang="en-US" sz="2000" dirty="0">
                <a:hlinkClick r:id="rId2"/>
              </a:rPr>
              <a:t>https://www.oecd.org/sti/ieconomy/privacy-guidelines.htm</a:t>
            </a:r>
            <a:endParaRPr lang="en-US" sz="2000" dirty="0"/>
          </a:p>
          <a:p>
            <a:pPr marL="0" indent="0" algn="r">
              <a:buNone/>
            </a:pPr>
            <a:endParaRPr lang="en-US" sz="2000" u="sng" dirty="0"/>
          </a:p>
          <a:p>
            <a:pPr marL="0" indent="0" algn="r">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27" name="Freeform: Shape 2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6174CF74-216C-4696-B2CE-4D189A27E901}"/>
              </a:ext>
            </a:extLst>
          </p:cNvPr>
          <p:cNvSpPr/>
          <p:nvPr/>
        </p:nvSpPr>
        <p:spPr>
          <a:xfrm>
            <a:off x="9758631" y="920790"/>
            <a:ext cx="1435834" cy="377851"/>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dirty="0">
                <a:solidFill>
                  <a:schemeClr val="tx1"/>
                </a:solidFill>
              </a:rPr>
              <a:t>Homework: Data’s Ethical Component</a:t>
            </a:r>
            <a:endParaRPr lang="en-US" b="1" i="1" dirty="0"/>
          </a:p>
        </p:txBody>
      </p:sp>
      <p:sp>
        <p:nvSpPr>
          <p:cNvPr id="14" name="TextBox 13">
            <a:extLst>
              <a:ext uri="{FF2B5EF4-FFF2-40B4-BE49-F238E27FC236}">
                <a16:creationId xmlns:a16="http://schemas.microsoft.com/office/drawing/2014/main" id="{6D7A8B40-96BF-4DC5-99F2-E873B00BD254}"/>
              </a:ext>
            </a:extLst>
          </p:cNvPr>
          <p:cNvSpPr txBox="1"/>
          <p:nvPr/>
        </p:nvSpPr>
        <p:spPr>
          <a:xfrm>
            <a:off x="-55607" y="5918826"/>
            <a:ext cx="1577153" cy="938719"/>
          </a:xfrm>
          <a:prstGeom prst="rect">
            <a:avLst/>
          </a:prstGeom>
          <a:noFill/>
        </p:spPr>
        <p:txBody>
          <a:bodyPr wrap="square">
            <a:spAutoFit/>
          </a:bodyPr>
          <a:lstStyle/>
          <a:p>
            <a:pPr marL="0" indent="0">
              <a:buNone/>
            </a:pPr>
            <a:r>
              <a:rPr lang="en-US" sz="1100" dirty="0"/>
              <a:t>The advantages of teaching data ethics along with data science is that the two subjects become well integrated.  </a:t>
            </a:r>
          </a:p>
        </p:txBody>
      </p:sp>
    </p:spTree>
    <p:extLst>
      <p:ext uri="{BB962C8B-B14F-4D97-AF65-F5344CB8AC3E}">
        <p14:creationId xmlns:p14="http://schemas.microsoft.com/office/powerpoint/2010/main" val="311486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CBBB8F-5A6C-4094-B596-2A7FBFF2562C}"/>
              </a:ext>
            </a:extLst>
          </p:cNvPr>
          <p:cNvSpPr>
            <a:spLocks noGrp="1"/>
          </p:cNvSpPr>
          <p:nvPr>
            <p:ph idx="1"/>
          </p:nvPr>
        </p:nvSpPr>
        <p:spPr>
          <a:xfrm>
            <a:off x="4946920" y="987001"/>
            <a:ext cx="5995836" cy="4880429"/>
          </a:xfrm>
        </p:spPr>
        <p:txBody>
          <a:bodyPr anchor="t">
            <a:normAutofit fontScale="77500" lnSpcReduction="20000"/>
          </a:bodyPr>
          <a:lstStyle/>
          <a:p>
            <a:pPr marL="0" indent="0">
              <a:buNone/>
            </a:pPr>
            <a:r>
              <a:rPr lang="en-US" dirty="0"/>
              <a:t>Instructions for short-answer questions:  Please write in complete sentences.  The length of your answers to each sub-question should be approximately three sentences.  </a:t>
            </a:r>
          </a:p>
          <a:p>
            <a:pPr marL="514350" indent="-514350">
              <a:buFont typeface="+mj-lt"/>
              <a:buAutoNum type="arabicPeriod"/>
            </a:pPr>
            <a:r>
              <a:rPr lang="en-US" sz="2200" dirty="0"/>
              <a:t>This set of questions asks you to think about who views the websites, as well as who pays for them.  </a:t>
            </a:r>
          </a:p>
          <a:p>
            <a:pPr marL="1371600" lvl="2" indent="-457200">
              <a:buAutoNum type="alphaUcParenR"/>
            </a:pPr>
            <a:r>
              <a:rPr lang="en-US" sz="1800" dirty="0"/>
              <a:t>Reflecting back on the two immigration websites considered earlier, who do you expect to get what, when and how (Laswell 1936) from the website? </a:t>
            </a:r>
          </a:p>
          <a:p>
            <a:pPr marL="1371600" lvl="2" indent="-457200">
              <a:buAutoNum type="alphaUcParenR"/>
            </a:pPr>
            <a:r>
              <a:rPr lang="en-US" sz="1800" dirty="0"/>
              <a:t>What one small change would you make to the website design?  Create a hypothesis about how to improve on either one of the immigration websites. </a:t>
            </a:r>
          </a:p>
          <a:p>
            <a:pPr marL="514350" indent="-514350">
              <a:buFont typeface="+mj-lt"/>
              <a:buAutoNum type="arabicPeriod"/>
            </a:pPr>
            <a:r>
              <a:rPr lang="en-US" sz="2200" dirty="0"/>
              <a:t>Results of your A/B test are in. Version A received 450 views and 28 conversions, while version B received 350 views and 28 conversions, or the number of persons contacting you via the website.*  </a:t>
            </a:r>
          </a:p>
          <a:p>
            <a:pPr marL="1371600" lvl="2" indent="-457200">
              <a:buAutoNum type="alphaUcParenR"/>
            </a:pPr>
            <a:r>
              <a:rPr lang="en-US" sz="1800" dirty="0"/>
              <a:t>What statistical tools can you use to gleam insight into which website is better? How would you visualize the data?  Present your R output.*</a:t>
            </a:r>
          </a:p>
          <a:p>
            <a:pPr marL="1371600" lvl="2" indent="-457200">
              <a:buFont typeface="Arial" panose="020B0604020202020204" pitchFamily="34" charset="0"/>
              <a:buAutoNum type="alphaUcParenR"/>
            </a:pPr>
            <a:r>
              <a:rPr lang="en-US" sz="1800" dirty="0"/>
              <a:t>What do the results tell you about the different designs?</a:t>
            </a:r>
          </a:p>
          <a:p>
            <a:pPr marL="514350" indent="-514350">
              <a:buFont typeface="+mj-lt"/>
              <a:buAutoNum type="arabicPeriod"/>
            </a:pPr>
            <a:r>
              <a:rPr lang="en-US" sz="2200" dirty="0"/>
              <a:t>Did your test raise any privacy concerns and if so, why?  </a:t>
            </a:r>
          </a:p>
          <a:p>
            <a:pPr marL="0" lvl="0" indent="0">
              <a:buNone/>
            </a:pPr>
            <a:endParaRPr lang="en-US" sz="1200" dirty="0"/>
          </a:p>
        </p:txBody>
      </p:sp>
      <p:sp>
        <p:nvSpPr>
          <p:cNvPr id="12" name="Title 1">
            <a:extLst>
              <a:ext uri="{FF2B5EF4-FFF2-40B4-BE49-F238E27FC236}">
                <a16:creationId xmlns:a16="http://schemas.microsoft.com/office/drawing/2014/main" id="{82270EB5-F44C-4F31-B78E-B657D022F877}"/>
              </a:ext>
            </a:extLst>
          </p:cNvPr>
          <p:cNvSpPr txBox="1">
            <a:spLocks/>
          </p:cNvSpPr>
          <p:nvPr/>
        </p:nvSpPr>
        <p:spPr>
          <a:xfrm>
            <a:off x="1123357" y="787400"/>
            <a:ext cx="3533985" cy="2230926"/>
          </a:xfrm>
          <a:prstGeom prst="rect">
            <a:avLst/>
          </a:prstGeom>
          <a:solidFill>
            <a:schemeClr val="accent3">
              <a:lumMod val="20000"/>
              <a:lumOff val="80000"/>
            </a:schemeClr>
          </a:solidFill>
          <a:ln w="19050">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700" b="1" dirty="0">
                <a:solidFill>
                  <a:schemeClr val="tx2"/>
                </a:solidFill>
                <a:latin typeface="+mn-lt"/>
              </a:rPr>
              <a:t>Homework (Advanced)</a:t>
            </a:r>
            <a:r>
              <a:rPr lang="en-US" sz="2700" b="1" dirty="0">
                <a:solidFill>
                  <a:schemeClr val="tx2"/>
                </a:solidFill>
              </a:rPr>
              <a:t>:  </a:t>
            </a:r>
            <a:r>
              <a:rPr lang="en-US" sz="2700" b="1" i="1" dirty="0">
                <a:solidFill>
                  <a:schemeClr val="tx2"/>
                </a:solidFill>
              </a:rPr>
              <a:t>Immigration*</a:t>
            </a:r>
          </a:p>
          <a:p>
            <a:pPr>
              <a:spcAft>
                <a:spcPts val="600"/>
              </a:spcAft>
            </a:pPr>
            <a:endParaRPr lang="en-US" sz="2700" b="1" i="1" dirty="0">
              <a:solidFill>
                <a:schemeClr val="tx2"/>
              </a:solidFill>
            </a:endParaRPr>
          </a:p>
          <a:p>
            <a:pPr>
              <a:spcAft>
                <a:spcPts val="600"/>
              </a:spcAft>
            </a:pPr>
            <a:r>
              <a:rPr lang="en-US" sz="2700" b="1" i="1" dirty="0">
                <a:solidFill>
                  <a:schemeClr val="tx2"/>
                </a:solidFill>
              </a:rPr>
              <a:t>*For those with strong programming skills, please add this following problem to question number 2A:  Evaluate what would be your optimal sample size in question number 2?</a:t>
            </a:r>
          </a:p>
        </p:txBody>
      </p:sp>
    </p:spTree>
    <p:extLst>
      <p:ext uri="{BB962C8B-B14F-4D97-AF65-F5344CB8AC3E}">
        <p14:creationId xmlns:p14="http://schemas.microsoft.com/office/powerpoint/2010/main" val="53136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7EB34C8A-03B7-491C-8E05-CB53770DECF1}"/>
              </a:ext>
            </a:extLst>
          </p:cNvPr>
          <p:cNvSpPr>
            <a:spLocks noGrp="1"/>
          </p:cNvSpPr>
          <p:nvPr>
            <p:ph type="title"/>
          </p:nvPr>
        </p:nvSpPr>
        <p:spPr>
          <a:xfrm>
            <a:off x="740664" y="731519"/>
            <a:ext cx="3017520" cy="3237579"/>
          </a:xfrm>
        </p:spPr>
        <p:txBody>
          <a:bodyPr>
            <a:normAutofit/>
          </a:bodyPr>
          <a:lstStyle/>
          <a:p>
            <a:r>
              <a:rPr lang="en-US" sz="3800" dirty="0">
                <a:solidFill>
                  <a:srgbClr val="FFFFFF"/>
                </a:solidFill>
              </a:rPr>
              <a:t>Homework Evaluation Rubric</a:t>
            </a:r>
            <a:r>
              <a:rPr lang="en-US" sz="2500" dirty="0">
                <a:solidFill>
                  <a:srgbClr val="FFFFFF"/>
                </a:solidFill>
              </a:rPr>
              <a:t>*</a:t>
            </a:r>
            <a:br>
              <a:rPr lang="en-US" sz="2800" dirty="0"/>
            </a:br>
            <a:endParaRPr lang="en-US" sz="2500"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B71D5D5-840C-44F9-8D55-328AE89C930D}"/>
              </a:ext>
            </a:extLst>
          </p:cNvPr>
          <p:cNvSpPr txBox="1">
            <a:spLocks/>
          </p:cNvSpPr>
          <p:nvPr/>
        </p:nvSpPr>
        <p:spPr>
          <a:xfrm>
            <a:off x="1388533" y="4289110"/>
            <a:ext cx="2492179" cy="1979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1100" dirty="0">
                <a:solidFill>
                  <a:srgbClr val="FFFFFF"/>
                </a:solidFill>
                <a:latin typeface="Arial Narrow" panose="020B0606020202030204" pitchFamily="34" charset="0"/>
              </a:rPr>
              <a:t>*</a:t>
            </a:r>
            <a:r>
              <a:rPr lang="en-US" altLang="en-US" sz="1100" dirty="0">
                <a:solidFill>
                  <a:schemeClr val="bg1"/>
                </a:solidFill>
                <a:latin typeface="Arial Narrow" panose="020B0606020202030204" pitchFamily="34" charset="0"/>
                <a:ea typeface="Calibri" panose="020F0502020204030204" pitchFamily="34" charset="0"/>
              </a:rPr>
              <a:t>This slide is based on the materials developed for the 2019 Advanced Computing for Social Change Challenge sponsored by Extreme Science and Engineering Discovery Environment (XSEDE), Chicago, IL July 27 – August 31, 2019.</a:t>
            </a:r>
            <a:endParaRPr lang="en-US" sz="1100" dirty="0">
              <a:solidFill>
                <a:schemeClr val="bg1"/>
              </a:solidFill>
              <a:latin typeface="Arial Narrow" panose="020B0606020202030204" pitchFamily="34" charset="0"/>
            </a:endParaRPr>
          </a:p>
        </p:txBody>
      </p:sp>
      <p:sp>
        <p:nvSpPr>
          <p:cNvPr id="5" name="Rectangle 1">
            <a:extLst>
              <a:ext uri="{FF2B5EF4-FFF2-40B4-BE49-F238E27FC236}">
                <a16:creationId xmlns:a16="http://schemas.microsoft.com/office/drawing/2014/main" id="{9994C780-4E05-4654-95C4-3A4BF62006A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Table 10">
            <a:extLst>
              <a:ext uri="{FF2B5EF4-FFF2-40B4-BE49-F238E27FC236}">
                <a16:creationId xmlns:a16="http://schemas.microsoft.com/office/drawing/2014/main" id="{73F47D61-52F0-428C-97AC-014EFA8EC545}"/>
              </a:ext>
            </a:extLst>
          </p:cNvPr>
          <p:cNvGraphicFramePr>
            <a:graphicFrameLocks noGrp="1"/>
          </p:cNvGraphicFramePr>
          <p:nvPr>
            <p:extLst>
              <p:ext uri="{D42A27DB-BD31-4B8C-83A1-F6EECF244321}">
                <p14:modId xmlns:p14="http://schemas.microsoft.com/office/powerpoint/2010/main" val="1997183914"/>
              </p:ext>
            </p:extLst>
          </p:nvPr>
        </p:nvGraphicFramePr>
        <p:xfrm>
          <a:off x="4067944" y="317423"/>
          <a:ext cx="7873078" cy="6518031"/>
        </p:xfrm>
        <a:graphic>
          <a:graphicData uri="http://schemas.openxmlformats.org/drawingml/2006/table">
            <a:tbl>
              <a:tblPr bandRow="1">
                <a:tableStyleId>{5C22544A-7EE6-4342-B048-85BDC9FD1C3A}</a:tableStyleId>
              </a:tblPr>
              <a:tblGrid>
                <a:gridCol w="885054">
                  <a:extLst>
                    <a:ext uri="{9D8B030D-6E8A-4147-A177-3AD203B41FA5}">
                      <a16:colId xmlns:a16="http://schemas.microsoft.com/office/drawing/2014/main" val="2226215401"/>
                    </a:ext>
                  </a:extLst>
                </a:gridCol>
                <a:gridCol w="2812047">
                  <a:extLst>
                    <a:ext uri="{9D8B030D-6E8A-4147-A177-3AD203B41FA5}">
                      <a16:colId xmlns:a16="http://schemas.microsoft.com/office/drawing/2014/main" val="3487066208"/>
                    </a:ext>
                  </a:extLst>
                </a:gridCol>
                <a:gridCol w="2285597">
                  <a:extLst>
                    <a:ext uri="{9D8B030D-6E8A-4147-A177-3AD203B41FA5}">
                      <a16:colId xmlns:a16="http://schemas.microsoft.com/office/drawing/2014/main" val="40054663"/>
                    </a:ext>
                  </a:extLst>
                </a:gridCol>
                <a:gridCol w="1890380">
                  <a:extLst>
                    <a:ext uri="{9D8B030D-6E8A-4147-A177-3AD203B41FA5}">
                      <a16:colId xmlns:a16="http://schemas.microsoft.com/office/drawing/2014/main" val="2511114746"/>
                    </a:ext>
                  </a:extLst>
                </a:gridCol>
              </a:tblGrid>
              <a:tr h="166680">
                <a:tc>
                  <a:txBody>
                    <a:bodyPr/>
                    <a:lstStyle/>
                    <a:p>
                      <a:pPr marL="0" marR="0">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Score of (2)</a:t>
                      </a:r>
                      <a:endParaRPr lang="en-US" sz="1100">
                        <a:effectLst/>
                        <a:latin typeface="Calibri" panose="020F0502020204030204" pitchFamily="34" charset="0"/>
                        <a:ea typeface="Calibri" panose="020F0502020204030204" pitchFamily="34" charset="0"/>
                      </a:endParaRPr>
                    </a:p>
                  </a:txBody>
                  <a:tcPr marL="43513" marR="43513"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Score of (1)</a:t>
                      </a:r>
                      <a:endParaRPr lang="en-US" sz="1100">
                        <a:effectLst/>
                        <a:latin typeface="Calibri" panose="020F0502020204030204" pitchFamily="34" charset="0"/>
                        <a:ea typeface="Calibri" panose="020F0502020204030204" pitchFamily="34" charset="0"/>
                      </a:endParaRPr>
                    </a:p>
                  </a:txBody>
                  <a:tcPr marL="43513" marR="43513"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100">
                          <a:effectLst/>
                        </a:rPr>
                        <a:t>Score of (0)</a:t>
                      </a:r>
                      <a:endParaRPr lang="en-US" sz="1100">
                        <a:effectLst/>
                        <a:latin typeface="Calibri" panose="020F0502020204030204" pitchFamily="34" charset="0"/>
                        <a:ea typeface="Calibri" panose="020F0502020204030204" pitchFamily="34" charset="0"/>
                      </a:endParaRPr>
                    </a:p>
                  </a:txBody>
                  <a:tcPr marL="43513" marR="43513"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66318486"/>
                  </a:ext>
                </a:extLst>
              </a:tr>
              <a:tr h="1218021">
                <a:tc>
                  <a:txBody>
                    <a:bodyPr/>
                    <a:lstStyle/>
                    <a:p>
                      <a:pPr marL="0" marR="0" algn="l">
                        <a:spcBef>
                          <a:spcPts val="0"/>
                        </a:spcBef>
                        <a:spcAft>
                          <a:spcPts val="0"/>
                        </a:spcAft>
                      </a:pPr>
                      <a:r>
                        <a:rPr lang="en-US" sz="1100" dirty="0">
                          <a:effectLst/>
                        </a:rPr>
                        <a:t>Data’s Ethical Component</a:t>
                      </a:r>
                    </a:p>
                    <a:p>
                      <a:pPr marL="0" marR="0" algn="l">
                        <a:spcBef>
                          <a:spcPts val="0"/>
                        </a:spcBef>
                        <a:spcAft>
                          <a:spcPts val="0"/>
                        </a:spcAft>
                      </a:pPr>
                      <a:r>
                        <a:rPr lang="en-US" sz="1100" dirty="0">
                          <a:effectLst/>
                        </a:rPr>
                        <a:t>(question 3) </a:t>
                      </a:r>
                      <a:endParaRPr lang="en-US" sz="11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100" dirty="0">
                          <a:effectLst/>
                        </a:rPr>
                        <a:t>The homework discusses data ethics, especially focusing on privacy concerns. For example, it details how A/B testing can infringe on specific OECD’s data privacy principles. The homework shows an understanding of data privacy, how privacy concerns can arise, and what we may do to mitigate them.  </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homework discusses data ethics but does not infer to specific data privacy principles.</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section or its major parts are missing.</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3662878"/>
                  </a:ext>
                </a:extLst>
              </a:tr>
              <a:tr h="579617">
                <a:tc>
                  <a:txBody>
                    <a:bodyPr/>
                    <a:lstStyle/>
                    <a:p>
                      <a:pPr marL="0" marR="0" algn="l">
                        <a:spcBef>
                          <a:spcPts val="0"/>
                        </a:spcBef>
                        <a:spcAft>
                          <a:spcPts val="0"/>
                        </a:spcAft>
                      </a:pPr>
                      <a:r>
                        <a:rPr lang="en-US" sz="1100" dirty="0">
                          <a:effectLst/>
                        </a:rPr>
                        <a:t>R skills (question 2A) </a:t>
                      </a:r>
                      <a:endParaRPr lang="en-US" sz="11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100" dirty="0">
                          <a:effectLst/>
                        </a:rPr>
                        <a:t>The homework presents the R code behind the analysis.  The code is functional and demonstrates some ability to model data.  The code includes visualization and all other components of required in the assignment.   </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homework presents the R code, but the code is either not functional or it does not model the data.</a:t>
                      </a:r>
                      <a:endParaRPr lang="en-US" sz="11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100" dirty="0">
                          <a:effectLst/>
                        </a:rPr>
                        <a:t>The section or its major parts are missing.</a:t>
                      </a:r>
                    </a:p>
                    <a:p>
                      <a:pPr marL="0" marR="0">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20587157"/>
                  </a:ext>
                </a:extLst>
              </a:tr>
              <a:tr h="1275158">
                <a:tc>
                  <a:txBody>
                    <a:bodyPr/>
                    <a:lstStyle/>
                    <a:p>
                      <a:pPr marL="0" marR="0" algn="l">
                        <a:spcBef>
                          <a:spcPts val="0"/>
                        </a:spcBef>
                        <a:spcAft>
                          <a:spcPts val="0"/>
                        </a:spcAft>
                      </a:pPr>
                      <a:r>
                        <a:rPr lang="en-US" sz="1200" dirty="0">
                          <a:effectLst/>
                        </a:rPr>
                        <a:t>Informed (question 1B)</a:t>
                      </a:r>
                      <a:endParaRPr lang="en-US" sz="12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200" dirty="0">
                          <a:effectLst/>
                        </a:rPr>
                        <a:t>The homework is analytical. There is clear reasoning behind the stated hypothesis.  Students clearly articulate why they have specified their hypothesized relationship.  </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homework states a hypothesis but does not offer clear reasoning behind it.  There is no clearly articulated expectations about the hypothesized relationship. </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section or its major parts are missing.</a:t>
                      </a: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3221809"/>
                  </a:ext>
                </a:extLst>
              </a:tr>
              <a:tr h="974417">
                <a:tc>
                  <a:txBody>
                    <a:bodyPr/>
                    <a:lstStyle/>
                    <a:p>
                      <a:pPr marL="0" marR="0" algn="l">
                        <a:spcBef>
                          <a:spcPts val="0"/>
                        </a:spcBef>
                        <a:spcAft>
                          <a:spcPts val="0"/>
                        </a:spcAft>
                      </a:pPr>
                      <a:r>
                        <a:rPr lang="en-US" sz="1200" dirty="0">
                          <a:effectLst/>
                        </a:rPr>
                        <a:t>Insightful</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rPr>
                        <a:t>(question 2B)</a:t>
                      </a:r>
                    </a:p>
                  </a:txBody>
                  <a:tcPr marL="43513" marR="43513" marT="0" marB="0">
                    <a:lnL w="12700" cap="flat" cmpd="sng" algn="ctr">
                      <a:solidFill>
                        <a:schemeClr val="tx1"/>
                      </a:solidFill>
                      <a:prstDash val="solid"/>
                      <a:round/>
                      <a:headEnd type="none" w="med" len="med"/>
                      <a:tailEnd type="none" w="med" len="med"/>
                    </a:lnL>
                  </a:tcPr>
                </a:tc>
                <a:tc>
                  <a:txBody>
                    <a:bodyPr/>
                    <a:lstStyle/>
                    <a:p>
                      <a:pPr marL="0" marR="0">
                        <a:spcBef>
                          <a:spcPts val="0"/>
                        </a:spcBef>
                        <a:spcAft>
                          <a:spcPts val="0"/>
                        </a:spcAft>
                      </a:pPr>
                      <a:r>
                        <a:rPr lang="en-US" sz="1200" dirty="0">
                          <a:effectLst/>
                        </a:rPr>
                        <a:t>The homework discusses how the modeling informs the conclusions.  There is a well-thought-out explanation of how the analysis can point us to a better understanding of the topic or situation.  The insights are communicated with support of a visualization.</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homework reflets on the modeling process but does not clearly explain how the modeling informs our conclusions.  Or there is no well-thought-out explanation of the analysis.  Or there is no reference to the visualization.  </a:t>
                      </a:r>
                      <a:endParaRPr lang="en-US" sz="1200" dirty="0">
                        <a:effectLst/>
                        <a:latin typeface="Calibri" panose="020F0502020204030204" pitchFamily="34" charset="0"/>
                        <a:ea typeface="Calibri" panose="020F0502020204030204" pitchFamily="34" charset="0"/>
                      </a:endParaRPr>
                    </a:p>
                  </a:txBody>
                  <a:tcPr marL="43513" marR="43513" marT="0" marB="0"/>
                </a:tc>
                <a:tc>
                  <a:txBody>
                    <a:bodyPr/>
                    <a:lstStyle/>
                    <a:p>
                      <a:pPr marL="0" marR="0">
                        <a:spcBef>
                          <a:spcPts val="0"/>
                        </a:spcBef>
                        <a:spcAft>
                          <a:spcPts val="0"/>
                        </a:spcAft>
                      </a:pPr>
                      <a:r>
                        <a:rPr lang="en-US" sz="1200" dirty="0">
                          <a:effectLst/>
                        </a:rPr>
                        <a:t>The section or its major parts are missing.</a:t>
                      </a:r>
                    </a:p>
                  </a:txBody>
                  <a:tcPr marL="43513" marR="43513"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09785960"/>
                  </a:ext>
                </a:extLst>
              </a:tr>
              <a:tr h="1738852">
                <a:tc>
                  <a:txBody>
                    <a:bodyPr/>
                    <a:lstStyle/>
                    <a:p>
                      <a:pPr marL="0" marR="0" algn="l">
                        <a:spcBef>
                          <a:spcPts val="0"/>
                        </a:spcBef>
                        <a:spcAft>
                          <a:spcPts val="0"/>
                        </a:spcAft>
                      </a:pPr>
                      <a:r>
                        <a:rPr lang="en-US" sz="1200" dirty="0">
                          <a:effectLst/>
                        </a:rPr>
                        <a:t>Homework Organization (1A and others)</a:t>
                      </a:r>
                      <a:endParaRPr lang="en-US" sz="1200" dirty="0">
                        <a:effectLst/>
                        <a:latin typeface="Calibri" panose="020F0502020204030204" pitchFamily="34" charset="0"/>
                        <a:ea typeface="Calibri" panose="020F0502020204030204" pitchFamily="34" charset="0"/>
                      </a:endParaRPr>
                    </a:p>
                  </a:txBody>
                  <a:tcPr marL="43513" marR="43513"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effectLst/>
                        </a:rPr>
                        <a:t>The homework has an overarching framework that shows an understanding of key actors involved.  The homework is organized, clear, and comprehensive. Students use professional and clear language.    </a:t>
                      </a:r>
                      <a:endParaRPr lang="en-US" sz="1200" dirty="0">
                        <a:effectLst/>
                        <a:latin typeface="Calibri" panose="020F0502020204030204" pitchFamily="34" charset="0"/>
                        <a:ea typeface="Calibri" panose="020F0502020204030204" pitchFamily="34" charset="0"/>
                      </a:endParaRPr>
                    </a:p>
                  </a:txBody>
                  <a:tcPr marL="43513" marR="43513" marT="0" marB="0">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dirty="0">
                          <a:effectLst/>
                        </a:rPr>
                        <a:t>The overarching framework is not present.  The homework could be more organized, clear, or comprehensive. </a:t>
                      </a:r>
                      <a:endParaRPr lang="en-US" sz="1200" kern="1200" dirty="0">
                        <a:solidFill>
                          <a:schemeClr val="dk1"/>
                        </a:solidFill>
                        <a:effectLst/>
                        <a:latin typeface="+mn-lt"/>
                        <a:ea typeface="+mn-ea"/>
                        <a:cs typeface="+mn-cs"/>
                      </a:endParaRPr>
                    </a:p>
                  </a:txBody>
                  <a:tcPr marL="43513" marR="43513" marT="0" marB="0">
                    <a:lnB w="12700" cap="flat" cmpd="sng" algn="ctr">
                      <a:solidFill>
                        <a:schemeClr val="tx1"/>
                      </a:solidFill>
                      <a:prstDash val="solid"/>
                      <a:round/>
                      <a:headEnd type="none" w="med" len="med"/>
                      <a:tailEnd type="none" w="med" len="med"/>
                    </a:lnB>
                  </a:tcPr>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n-lt"/>
                          <a:ea typeface="+mn-ea"/>
                          <a:cs typeface="+mn-cs"/>
                        </a:rPr>
                        <a:t>Either the section is missing, or the homework is not well organized, clear or comprehensive.   </a:t>
                      </a:r>
                    </a:p>
                  </a:txBody>
                  <a:tcPr marL="43513" marR="43513"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8167822"/>
                  </a:ext>
                </a:extLst>
              </a:tr>
            </a:tbl>
          </a:graphicData>
        </a:graphic>
      </p:graphicFrame>
    </p:spTree>
    <p:extLst>
      <p:ext uri="{BB962C8B-B14F-4D97-AF65-F5344CB8AC3E}">
        <p14:creationId xmlns:p14="http://schemas.microsoft.com/office/powerpoint/2010/main" val="55775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7F22A3-219B-4C97-BEDF-365AA1AF4CD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8D5B7-4CB2-4E57-A800-CDBCD4E9197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Break</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3094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7A5981-49F5-4FB4-AD1D-C4D103AC1810}"/>
              </a:ext>
            </a:extLst>
          </p:cNvPr>
          <p:cNvSpPr/>
          <p:nvPr/>
        </p:nvSpPr>
        <p:spPr>
          <a:xfrm>
            <a:off x="5080934" y="1228468"/>
            <a:ext cx="6309360" cy="886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EC12A-5D71-4D4E-AC75-86E96E4AF71C}"/>
              </a:ext>
            </a:extLst>
          </p:cNvPr>
          <p:cNvSpPr>
            <a:spLocks noGrp="1"/>
          </p:cNvSpPr>
          <p:nvPr>
            <p:ph type="title"/>
          </p:nvPr>
        </p:nvSpPr>
        <p:spPr>
          <a:xfrm>
            <a:off x="5080934" y="629268"/>
            <a:ext cx="6586491" cy="1286160"/>
          </a:xfrm>
        </p:spPr>
        <p:txBody>
          <a:bodyPr anchor="b">
            <a:normAutofit/>
          </a:bodyPr>
          <a:lstStyle/>
          <a:p>
            <a:r>
              <a:rPr lang="en-US" b="1" dirty="0">
                <a:solidFill>
                  <a:schemeClr val="accent3">
                    <a:lumMod val="20000"/>
                    <a:lumOff val="80000"/>
                  </a:schemeClr>
                </a:solidFill>
              </a:rPr>
              <a:t>Data Privacy</a:t>
            </a:r>
          </a:p>
        </p:txBody>
      </p:sp>
      <p:sp>
        <p:nvSpPr>
          <p:cNvPr id="3" name="Content Placeholder 2">
            <a:extLst>
              <a:ext uri="{FF2B5EF4-FFF2-40B4-BE49-F238E27FC236}">
                <a16:creationId xmlns:a16="http://schemas.microsoft.com/office/drawing/2014/main" id="{918E3B79-FF91-4C6A-9DC8-5E5F5F3FCE66}"/>
              </a:ext>
            </a:extLst>
          </p:cNvPr>
          <p:cNvSpPr>
            <a:spLocks noGrp="1"/>
          </p:cNvSpPr>
          <p:nvPr>
            <p:ph idx="1"/>
          </p:nvPr>
        </p:nvSpPr>
        <p:spPr>
          <a:xfrm>
            <a:off x="4965431" y="2438400"/>
            <a:ext cx="6586489" cy="3785419"/>
          </a:xfrm>
        </p:spPr>
        <p:txBody>
          <a:bodyPr>
            <a:normAutofit/>
          </a:bodyPr>
          <a:lstStyle/>
          <a:p>
            <a:pPr marL="0" indent="0">
              <a:buNone/>
            </a:pPr>
            <a:r>
              <a:rPr lang="en-US" sz="2000" dirty="0"/>
              <a:t>What are some ways that your work can potentially </a:t>
            </a:r>
          </a:p>
          <a:p>
            <a:pPr lvl="1"/>
            <a:r>
              <a:rPr lang="en-US" sz="2000" dirty="0"/>
              <a:t>lead to</a:t>
            </a:r>
          </a:p>
          <a:p>
            <a:pPr lvl="1"/>
            <a:r>
              <a:rPr lang="en-US" sz="2000" dirty="0"/>
              <a:t>mitigate</a:t>
            </a:r>
          </a:p>
          <a:p>
            <a:pPr lvl="1"/>
            <a:r>
              <a:rPr lang="en-US" sz="2000" dirty="0"/>
              <a:t>prevent </a:t>
            </a:r>
          </a:p>
          <a:p>
            <a:pPr marL="457200" lvl="1" indent="0">
              <a:buNone/>
            </a:pPr>
            <a:r>
              <a:rPr lang="en-US" sz="2000" dirty="0"/>
              <a:t>data privacy concerns?  </a:t>
            </a:r>
          </a:p>
          <a:p>
            <a:pPr marL="0" indent="0">
              <a:buNone/>
            </a:pPr>
            <a:r>
              <a:rPr lang="en-US" sz="2000" dirty="0"/>
              <a:t>What are some ways that we can abstract from our assignments and generalize to some ways of averting/preventing/mitigating data privacy?</a:t>
            </a:r>
          </a:p>
        </p:txBody>
      </p:sp>
      <p:pic>
        <p:nvPicPr>
          <p:cNvPr id="16" name="Picture 15" descr="A close up of a keyboard&#10;&#10;Description automatically generated">
            <a:extLst>
              <a:ext uri="{FF2B5EF4-FFF2-40B4-BE49-F238E27FC236}">
                <a16:creationId xmlns:a16="http://schemas.microsoft.com/office/drawing/2014/main" id="{1FF63305-D63F-4EBE-87E7-CE6E8D995CBE}"/>
              </a:ext>
            </a:extLst>
          </p:cNvPr>
          <p:cNvPicPr>
            <a:picLocks noChangeAspect="1"/>
          </p:cNvPicPr>
          <p:nvPr/>
        </p:nvPicPr>
        <p:blipFill rotWithShape="1">
          <a:blip r:embed="rId2"/>
          <a:srcRect l="24380" r="30501" b="-1"/>
          <a:stretch/>
        </p:blipFill>
        <p:spPr>
          <a:xfrm>
            <a:off x="20" y="10"/>
            <a:ext cx="4635571" cy="6857990"/>
          </a:xfrm>
          <a:prstGeom prst="rect">
            <a:avLst/>
          </a:prstGeom>
          <a:effectLst/>
        </p:spPr>
      </p:pic>
      <p:cxnSp>
        <p:nvCxnSpPr>
          <p:cNvPr id="20" name="Straight Connector 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181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413129-27F4-4F6A-8BB2-F27A0C00AB22}"/>
              </a:ext>
            </a:extLst>
          </p:cNvPr>
          <p:cNvSpPr/>
          <p:nvPr/>
        </p:nvSpPr>
        <p:spPr>
          <a:xfrm>
            <a:off x="0" y="0"/>
            <a:ext cx="3432641" cy="2361291"/>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9DE80F9-6249-449D-A28C-5647D80F1016}"/>
              </a:ext>
            </a:extLst>
          </p:cNvPr>
          <p:cNvSpPr/>
          <p:nvPr/>
        </p:nvSpPr>
        <p:spPr>
          <a:xfrm>
            <a:off x="3434284" y="0"/>
            <a:ext cx="8756073" cy="2364634"/>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3D856-A51B-4E20-8BA2-6C24214CA8F4}"/>
              </a:ext>
            </a:extLst>
          </p:cNvPr>
          <p:cNvSpPr>
            <a:spLocks noGrp="1"/>
          </p:cNvSpPr>
          <p:nvPr>
            <p:ph type="title"/>
          </p:nvPr>
        </p:nvSpPr>
        <p:spPr>
          <a:xfrm>
            <a:off x="350818" y="803561"/>
            <a:ext cx="2743364" cy="1703117"/>
          </a:xfrm>
        </p:spPr>
        <p:txBody>
          <a:bodyPr>
            <a:normAutofit/>
          </a:bodyPr>
          <a:lstStyle/>
          <a:p>
            <a:r>
              <a:rPr lang="en-US" sz="3500" b="1" dirty="0">
                <a:solidFill>
                  <a:schemeClr val="tx1">
                    <a:lumMod val="65000"/>
                    <a:lumOff val="35000"/>
                  </a:schemeClr>
                </a:solidFill>
                <a:latin typeface="Calibri  "/>
              </a:rPr>
              <a:t>Additional        Materials &amp; Data Sources</a:t>
            </a:r>
          </a:p>
        </p:txBody>
      </p:sp>
      <p:sp>
        <p:nvSpPr>
          <p:cNvPr id="10" name="Content Placeholder 9">
            <a:extLst>
              <a:ext uri="{FF2B5EF4-FFF2-40B4-BE49-F238E27FC236}">
                <a16:creationId xmlns:a16="http://schemas.microsoft.com/office/drawing/2014/main" id="{354B29F3-3E2F-414F-849A-1DCA406B8D0F}"/>
              </a:ext>
            </a:extLst>
          </p:cNvPr>
          <p:cNvSpPr>
            <a:spLocks noGrp="1"/>
          </p:cNvSpPr>
          <p:nvPr>
            <p:ph idx="1"/>
          </p:nvPr>
        </p:nvSpPr>
        <p:spPr>
          <a:xfrm>
            <a:off x="6212924" y="939425"/>
            <a:ext cx="5740400" cy="1690359"/>
          </a:xfrm>
        </p:spPr>
        <p:txBody>
          <a:bodyPr anchor="ctr">
            <a:normAutofit/>
          </a:bodyPr>
          <a:lstStyle/>
          <a:p>
            <a:pPr marL="0" indent="0" algn="r">
              <a:buNone/>
            </a:pPr>
            <a:r>
              <a:rPr lang="en-US" sz="2000" dirty="0">
                <a:solidFill>
                  <a:schemeClr val="bg2"/>
                </a:solidFill>
              </a:rPr>
              <a:t>The following materials and data may be relevant to furthering your study of migration.  </a:t>
            </a:r>
          </a:p>
        </p:txBody>
      </p:sp>
      <p:sp>
        <p:nvSpPr>
          <p:cNvPr id="20" name="Rectangle 1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1929916A-FAB0-4073-BD5C-07905185B032}"/>
              </a:ext>
            </a:extLst>
          </p:cNvPr>
          <p:cNvGraphicFramePr>
            <a:graphicFrameLocks noGrp="1"/>
          </p:cNvGraphicFramePr>
          <p:nvPr>
            <p:extLst>
              <p:ext uri="{D42A27DB-BD31-4B8C-83A1-F6EECF244321}">
                <p14:modId xmlns:p14="http://schemas.microsoft.com/office/powerpoint/2010/main" val="616372453"/>
              </p:ext>
            </p:extLst>
          </p:nvPr>
        </p:nvGraphicFramePr>
        <p:xfrm>
          <a:off x="2406650" y="2899197"/>
          <a:ext cx="7378700" cy="2640330"/>
        </p:xfrm>
        <a:graphic>
          <a:graphicData uri="http://schemas.openxmlformats.org/drawingml/2006/table">
            <a:tbl>
              <a:tblPr/>
              <a:tblGrid>
                <a:gridCol w="4005140">
                  <a:extLst>
                    <a:ext uri="{9D8B030D-6E8A-4147-A177-3AD203B41FA5}">
                      <a16:colId xmlns:a16="http://schemas.microsoft.com/office/drawing/2014/main" val="3620016475"/>
                    </a:ext>
                  </a:extLst>
                </a:gridCol>
                <a:gridCol w="3373560">
                  <a:extLst>
                    <a:ext uri="{9D8B030D-6E8A-4147-A177-3AD203B41FA5}">
                      <a16:colId xmlns:a16="http://schemas.microsoft.com/office/drawing/2014/main" val="3372120900"/>
                    </a:ext>
                  </a:extLst>
                </a:gridCol>
              </a:tblGrid>
              <a:tr h="200025">
                <a:tc>
                  <a:txBody>
                    <a:bodyPr/>
                    <a:lstStyle/>
                    <a:p>
                      <a:pPr algn="l" fontAlgn="b"/>
                      <a:r>
                        <a:rPr lang="en-US" sz="1200" b="1" i="0" u="none" strike="noStrike" dirty="0">
                          <a:solidFill>
                            <a:srgbClr val="000000"/>
                          </a:solidFill>
                          <a:effectLst/>
                          <a:latin typeface="Calibri" panose="020F0502020204030204" pitchFamily="34" charset="0"/>
                        </a:rPr>
                        <a:t>Data and Materials</a:t>
                      </a:r>
                    </a:p>
                  </a:txBody>
                  <a:tcPr marL="7620" marR="7620" marT="7620" marB="0" anchor="b">
                    <a:lnL>
                      <a:noFill/>
                    </a:lnL>
                    <a:lnR>
                      <a:noFill/>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Source</a:t>
                      </a:r>
                    </a:p>
                  </a:txBody>
                  <a:tcPr marL="7620" marR="7620" marT="7620" marB="0" anchor="b">
                    <a:lnL>
                      <a:noFill/>
                    </a:lnL>
                    <a:lnR>
                      <a:noFill/>
                    </a:lnR>
                    <a:lnT>
                      <a:noFill/>
                    </a:lnT>
                    <a:lnB>
                      <a:noFill/>
                    </a:lnB>
                  </a:tcPr>
                </a:tc>
                <a:extLst>
                  <a:ext uri="{0D108BD9-81ED-4DB2-BD59-A6C34878D82A}">
                    <a16:rowId xmlns:a16="http://schemas.microsoft.com/office/drawing/2014/main" val="1162285330"/>
                  </a:ext>
                </a:extLst>
              </a:tr>
              <a:tr h="200025">
                <a:tc>
                  <a:txBody>
                    <a:bodyPr/>
                    <a:lstStyle/>
                    <a:p>
                      <a:pPr algn="l" fontAlgn="b"/>
                      <a:r>
                        <a:rPr lang="en-US" sz="1200" b="0" i="0" u="none" strike="noStrike" dirty="0">
                          <a:solidFill>
                            <a:srgbClr val="000000"/>
                          </a:solidFill>
                          <a:effectLst/>
                          <a:latin typeface="Calibri" panose="020F0502020204030204" pitchFamily="34" charset="0"/>
                        </a:rPr>
                        <a:t>Kaggle: H-1B Visa Petitions 2011-2016, Sharan </a:t>
                      </a:r>
                      <a:r>
                        <a:rPr lang="en-US" sz="1200" b="0" i="0" u="none" strike="noStrike" dirty="0" err="1">
                          <a:solidFill>
                            <a:srgbClr val="000000"/>
                          </a:solidFill>
                          <a:effectLst/>
                          <a:latin typeface="Calibri" panose="020F0502020204030204" pitchFamily="34" charset="0"/>
                        </a:rPr>
                        <a:t>Naribole</a:t>
                      </a:r>
                      <a:r>
                        <a:rPr lang="en-US" sz="1200" b="0" i="0" u="none" strike="noStrike" dirty="0">
                          <a:solidFill>
                            <a:srgbClr val="000000"/>
                          </a:solidFill>
                          <a:effectLst/>
                          <a:latin typeface="Calibri" panose="020F0502020204030204" pitchFamily="34" charset="0"/>
                        </a:rPr>
                        <a:t> (Uploader) </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hlinkClick r:id="rId2"/>
                        </a:rPr>
                        <a:t>https://www.kaggle.com/nsharan/h-1b-visa</a:t>
                      </a:r>
                      <a:endParaRPr lang="en-US" sz="1200" b="0" i="0" u="sng" strike="noStrike" dirty="0">
                        <a:solidFill>
                          <a:srgbClr val="0563C1"/>
                        </a:solidFill>
                        <a:effectLst/>
                        <a:latin typeface="Calibri" panose="020F0502020204030204" pitchFamily="34" charset="0"/>
                      </a:endParaRPr>
                    </a:p>
                    <a:p>
                      <a:pPr algn="l" fontAlgn="b"/>
                      <a:endParaRPr lang="en-US" sz="1200" b="0" i="0" u="sng" strike="noStrike" dirty="0">
                        <a:solidFill>
                          <a:srgbClr val="0563C1"/>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406483395"/>
                  </a:ext>
                </a:extLst>
              </a:tr>
              <a:tr h="200025">
                <a:tc>
                  <a:txBody>
                    <a:bodyPr/>
                    <a:lstStyle/>
                    <a:p>
                      <a:pPr algn="l" fontAlgn="b"/>
                      <a:r>
                        <a:rPr lang="en-US" sz="1200" b="0" i="0" u="none" strike="noStrike" dirty="0">
                          <a:solidFill>
                            <a:srgbClr val="000000"/>
                          </a:solidFill>
                          <a:effectLst/>
                          <a:latin typeface="Calibri" panose="020F0502020204030204" pitchFamily="34" charset="0"/>
                        </a:rPr>
                        <a:t>Kaggle: Missing Migrants Dataset: Explore Missing Migrants Across the Globe, </a:t>
                      </a:r>
                      <a:r>
                        <a:rPr lang="en-US" sz="1200" b="0" i="0" u="none" strike="noStrike" dirty="0" err="1">
                          <a:solidFill>
                            <a:srgbClr val="000000"/>
                          </a:solidFill>
                          <a:effectLst/>
                          <a:latin typeface="Calibri" panose="020F0502020204030204" pitchFamily="34" charset="0"/>
                        </a:rPr>
                        <a:t>jmataya</a:t>
                      </a:r>
                      <a:r>
                        <a:rPr lang="en-US" sz="1200" b="0" i="0" u="none" strike="noStrike" dirty="0">
                          <a:solidFill>
                            <a:srgbClr val="000000"/>
                          </a:solidFill>
                          <a:effectLst/>
                          <a:latin typeface="Calibri" panose="020F0502020204030204" pitchFamily="34" charset="0"/>
                        </a:rPr>
                        <a:t> (Uploader)</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hlinkClick r:id="rId3"/>
                        </a:rPr>
                        <a:t>https://www.kaggle.com/jmataya/missingmigrants</a:t>
                      </a:r>
                      <a:endParaRPr lang="en-US" sz="1200" b="0" i="0" u="sng" strike="noStrike" dirty="0">
                        <a:solidFill>
                          <a:srgbClr val="0563C1"/>
                        </a:solidFill>
                        <a:effectLst/>
                        <a:latin typeface="Calibri" panose="020F0502020204030204" pitchFamily="34" charset="0"/>
                      </a:endParaRPr>
                    </a:p>
                    <a:p>
                      <a:pPr algn="l" fontAlgn="b"/>
                      <a:endParaRPr lang="en-US" sz="1200" b="0" i="0" u="sng" strike="noStrike" dirty="0">
                        <a:solidFill>
                          <a:srgbClr val="0563C1"/>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620973737"/>
                  </a:ext>
                </a:extLst>
              </a:tr>
              <a:tr h="200025">
                <a:tc>
                  <a:txBody>
                    <a:bodyPr/>
                    <a:lstStyle/>
                    <a:p>
                      <a:pPr algn="l" fontAlgn="b"/>
                      <a:r>
                        <a:rPr lang="en-US" sz="1200" b="0" i="0" u="none" strike="noStrike" dirty="0">
                          <a:solidFill>
                            <a:srgbClr val="000000"/>
                          </a:solidFill>
                          <a:effectLst/>
                          <a:latin typeface="Calibri" panose="020F0502020204030204" pitchFamily="34" charset="0"/>
                        </a:rPr>
                        <a:t>Kaggle: Which states are DACA recipients in? Rachael </a:t>
                      </a:r>
                      <a:r>
                        <a:rPr lang="en-US" sz="1200" b="0" i="0" u="none" strike="noStrike" dirty="0" err="1">
                          <a:solidFill>
                            <a:srgbClr val="000000"/>
                          </a:solidFill>
                          <a:effectLst/>
                          <a:latin typeface="Calibri" panose="020F0502020204030204" pitchFamily="34" charset="0"/>
                        </a:rPr>
                        <a:t>Tatman</a:t>
                      </a:r>
                      <a:r>
                        <a:rPr lang="en-US" sz="1200" b="0" i="0" u="none" strike="noStrike" dirty="0">
                          <a:solidFill>
                            <a:srgbClr val="000000"/>
                          </a:solidFill>
                          <a:effectLst/>
                          <a:latin typeface="Calibri" panose="020F0502020204030204" pitchFamily="34" charset="0"/>
                        </a:rPr>
                        <a:t> (Uploader)</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rPr>
                        <a:t>https://www.kaggle.com/rtatman/which-states-are-daca-recipients-in</a:t>
                      </a:r>
                    </a:p>
                  </a:txBody>
                  <a:tcPr marL="7620" marR="7620" marT="7620" marB="0" anchor="b">
                    <a:lnL>
                      <a:noFill/>
                    </a:lnL>
                    <a:lnR>
                      <a:noFill/>
                    </a:lnR>
                    <a:lnT>
                      <a:noFill/>
                    </a:lnT>
                    <a:lnB>
                      <a:noFill/>
                    </a:lnB>
                  </a:tcPr>
                </a:tc>
                <a:extLst>
                  <a:ext uri="{0D108BD9-81ED-4DB2-BD59-A6C34878D82A}">
                    <a16:rowId xmlns:a16="http://schemas.microsoft.com/office/drawing/2014/main" val="1834048568"/>
                  </a:ext>
                </a:extLst>
              </a:tr>
              <a:tr h="200025">
                <a:tc>
                  <a:txBody>
                    <a:bodyPr/>
                    <a:lstStyle/>
                    <a:p>
                      <a:pPr algn="l" fontAlgn="b"/>
                      <a:r>
                        <a:rPr lang="en-US" sz="1200" b="0" i="0" u="none" strike="noStrike" dirty="0">
                          <a:solidFill>
                            <a:srgbClr val="000000"/>
                          </a:solidFill>
                          <a:effectLst/>
                          <a:latin typeface="Calibri" panose="020F0502020204030204" pitchFamily="34" charset="0"/>
                        </a:rPr>
                        <a:t>CATO: Cost of DACA Repeal by State 2018-2028</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rPr>
                        <a:t>https://www.cato.org/blog/economic-budgetary-cost-repealing-daca-state-level</a:t>
                      </a:r>
                    </a:p>
                  </a:txBody>
                  <a:tcPr marL="7620" marR="7620" marT="7620" marB="0" anchor="b">
                    <a:lnL>
                      <a:noFill/>
                    </a:lnL>
                    <a:lnR>
                      <a:noFill/>
                    </a:lnR>
                    <a:lnT>
                      <a:noFill/>
                    </a:lnT>
                    <a:lnB>
                      <a:noFill/>
                    </a:lnB>
                  </a:tcPr>
                </a:tc>
                <a:extLst>
                  <a:ext uri="{0D108BD9-81ED-4DB2-BD59-A6C34878D82A}">
                    <a16:rowId xmlns:a16="http://schemas.microsoft.com/office/drawing/2014/main" val="1719689315"/>
                  </a:ext>
                </a:extLst>
              </a:tr>
              <a:tr h="200025">
                <a:tc>
                  <a:txBody>
                    <a:bodyPr/>
                    <a:lstStyle/>
                    <a:p>
                      <a:pPr algn="l" fontAlgn="b"/>
                      <a:r>
                        <a:rPr lang="en-US" sz="1200" b="0" i="0" u="none" strike="noStrike" dirty="0">
                          <a:solidFill>
                            <a:srgbClr val="000000"/>
                          </a:solidFill>
                          <a:effectLst/>
                          <a:latin typeface="Calibri" panose="020F0502020204030204" pitchFamily="34" charset="0"/>
                        </a:rPr>
                        <a:t>Bureau of Economic Analysis:  GDP by state</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rPr>
                        <a:t>https://www.bea.gov/data/gdp/gdp-state</a:t>
                      </a:r>
                    </a:p>
                  </a:txBody>
                  <a:tcPr marL="7620" marR="7620" marT="7620" marB="0" anchor="b">
                    <a:lnL>
                      <a:noFill/>
                    </a:lnL>
                    <a:lnR>
                      <a:noFill/>
                    </a:lnR>
                    <a:lnT>
                      <a:noFill/>
                    </a:lnT>
                    <a:lnB>
                      <a:noFill/>
                    </a:lnB>
                  </a:tcPr>
                </a:tc>
                <a:extLst>
                  <a:ext uri="{0D108BD9-81ED-4DB2-BD59-A6C34878D82A}">
                    <a16:rowId xmlns:a16="http://schemas.microsoft.com/office/drawing/2014/main" val="2043786454"/>
                  </a:ext>
                </a:extLst>
              </a:tr>
              <a:tr h="200025">
                <a:tc>
                  <a:txBody>
                    <a:bodyPr/>
                    <a:lstStyle/>
                    <a:p>
                      <a:pPr algn="l" fontAlgn="b"/>
                      <a:r>
                        <a:rPr lang="en-US" sz="1200" b="0" i="0" u="none" strike="noStrike" dirty="0">
                          <a:solidFill>
                            <a:srgbClr val="000000"/>
                          </a:solidFill>
                          <a:effectLst/>
                          <a:latin typeface="Calibri" panose="020F0502020204030204" pitchFamily="34" charset="0"/>
                        </a:rPr>
                        <a:t>US Census Bureau:  Foreign-Born Population</a:t>
                      </a:r>
                    </a:p>
                  </a:txBody>
                  <a:tcPr marL="7620" marR="7620" marT="762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panose="020F0502020204030204" pitchFamily="34" charset="0"/>
                        </a:rPr>
                        <a:t>https://data.census.gov/cedsci/table?q=immigra&amp;tid=ACSST1Y2019.S0502</a:t>
                      </a:r>
                    </a:p>
                  </a:txBody>
                  <a:tcPr marL="7620" marR="7620" marT="7620" marB="0" anchor="b">
                    <a:lnL>
                      <a:noFill/>
                    </a:lnL>
                    <a:lnR>
                      <a:noFill/>
                    </a:lnR>
                    <a:lnT>
                      <a:noFill/>
                    </a:lnT>
                    <a:lnB>
                      <a:noFill/>
                    </a:lnB>
                  </a:tcPr>
                </a:tc>
                <a:extLst>
                  <a:ext uri="{0D108BD9-81ED-4DB2-BD59-A6C34878D82A}">
                    <a16:rowId xmlns:a16="http://schemas.microsoft.com/office/drawing/2014/main" val="654709023"/>
                  </a:ext>
                </a:extLst>
              </a:tr>
              <a:tr h="200025">
                <a:tc>
                  <a:txBody>
                    <a:bodyPr/>
                    <a:lstStyle/>
                    <a:p>
                      <a:pPr algn="l" fontAlgn="b"/>
                      <a:r>
                        <a:rPr lang="en-US" sz="1200" b="0" i="0" u="none" strike="noStrike" dirty="0">
                          <a:solidFill>
                            <a:srgbClr val="000000"/>
                          </a:solidFill>
                          <a:effectLst/>
                          <a:latin typeface="Calibri" panose="020F0502020204030204" pitchFamily="34" charset="0"/>
                        </a:rPr>
                        <a:t>Immigrants/Employment Positions </a:t>
                      </a:r>
                    </a:p>
                  </a:txBody>
                  <a:tcPr marL="7620" marR="7620" marT="7620"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0" i="0" u="sng" strike="noStrike" kern="1200" dirty="0">
                          <a:solidFill>
                            <a:srgbClr val="0563C1"/>
                          </a:solidFill>
                          <a:effectLst/>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http://money.cnn.com/2017/03/16/news/economy/immigrant-workers-jobs/index.html</a:t>
                      </a:r>
                      <a:endParaRPr lang="en-US" sz="1200" b="0" i="0" u="sng" strike="noStrike" kern="1200" dirty="0">
                        <a:solidFill>
                          <a:srgbClr val="0563C1"/>
                        </a:solidFill>
                        <a:effectLst/>
                        <a:latin typeface="Calibri" panose="020F0502020204030204" pitchFamily="34" charset="0"/>
                        <a:ea typeface="+mn-ea"/>
                        <a:cs typeface="+mn-cs"/>
                      </a:endParaRPr>
                    </a:p>
                  </a:txBody>
                  <a:tcPr marL="7620" marR="7620" marT="7620" marB="0" anchor="b">
                    <a:lnL>
                      <a:noFill/>
                    </a:lnL>
                    <a:lnR>
                      <a:noFill/>
                    </a:lnR>
                    <a:lnT>
                      <a:noFill/>
                    </a:lnT>
                    <a:lnB>
                      <a:noFill/>
                    </a:lnB>
                  </a:tcPr>
                </a:tc>
                <a:extLst>
                  <a:ext uri="{0D108BD9-81ED-4DB2-BD59-A6C34878D82A}">
                    <a16:rowId xmlns:a16="http://schemas.microsoft.com/office/drawing/2014/main" val="725840729"/>
                  </a:ext>
                </a:extLst>
              </a:tr>
            </a:tbl>
          </a:graphicData>
        </a:graphic>
      </p:graphicFrame>
      <p:sp>
        <p:nvSpPr>
          <p:cNvPr id="12" name="Content Placeholder 9">
            <a:extLst>
              <a:ext uri="{FF2B5EF4-FFF2-40B4-BE49-F238E27FC236}">
                <a16:creationId xmlns:a16="http://schemas.microsoft.com/office/drawing/2014/main" id="{3E730F1F-0EDA-4F0D-8192-64582C2D6A8B}"/>
              </a:ext>
            </a:extLst>
          </p:cNvPr>
          <p:cNvSpPr txBox="1">
            <a:spLocks/>
          </p:cNvSpPr>
          <p:nvPr/>
        </p:nvSpPr>
        <p:spPr>
          <a:xfrm>
            <a:off x="2600793" y="5676126"/>
            <a:ext cx="9413823" cy="16903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a:solidFill>
                  <a:schemeClr val="bg2"/>
                </a:solidFill>
              </a:rPr>
              <a:t>Other similar datasets and materials are available on Kaggle</a:t>
            </a:r>
          </a:p>
        </p:txBody>
      </p:sp>
    </p:spTree>
    <p:extLst>
      <p:ext uri="{BB962C8B-B14F-4D97-AF65-F5344CB8AC3E}">
        <p14:creationId xmlns:p14="http://schemas.microsoft.com/office/powerpoint/2010/main" val="419961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A2718E-6AF8-47CB-A94E-C08866F79CFF}"/>
              </a:ext>
            </a:extLst>
          </p:cNvPr>
          <p:cNvSpPr>
            <a:spLocks noGrp="1"/>
          </p:cNvSpPr>
          <p:nvPr>
            <p:ph type="title"/>
          </p:nvPr>
        </p:nvSpPr>
        <p:spPr>
          <a:xfrm>
            <a:off x="1115568" y="548640"/>
            <a:ext cx="10168128" cy="1179576"/>
          </a:xfrm>
        </p:spPr>
        <p:txBody>
          <a:bodyPr>
            <a:normAutofit/>
          </a:bodyPr>
          <a:lstStyle/>
          <a:p>
            <a:r>
              <a:rPr lang="en-US" sz="4000" dirty="0"/>
              <a:t>Suggested as textbooks</a:t>
            </a:r>
          </a:p>
        </p:txBody>
      </p:sp>
      <p:sp>
        <p:nvSpPr>
          <p:cNvPr id="36" name="Rectangle 3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E4A4D7D-CE30-479B-9EB8-91D586A7D72D}"/>
              </a:ext>
            </a:extLst>
          </p:cNvPr>
          <p:cNvSpPr>
            <a:spLocks noGrp="1"/>
          </p:cNvSpPr>
          <p:nvPr>
            <p:ph idx="1"/>
          </p:nvPr>
        </p:nvSpPr>
        <p:spPr>
          <a:xfrm>
            <a:off x="1115568" y="2481943"/>
            <a:ext cx="10168128" cy="3695020"/>
          </a:xfrm>
        </p:spPr>
        <p:txBody>
          <a:bodyPr>
            <a:normAutofit/>
          </a:bodyPr>
          <a:lstStyle/>
          <a:p>
            <a:pPr marL="457200" indent="-1280160">
              <a:buNone/>
            </a:pPr>
            <a:r>
              <a:rPr lang="en-US" sz="1500" dirty="0"/>
              <a:t>Safiya Umoja Noble.  2018.  </a:t>
            </a:r>
            <a:r>
              <a:rPr lang="en-US" sz="1500" i="1" dirty="0"/>
              <a:t>Algorithms of Oppression: How Search Engines Reinforce Racism</a:t>
            </a:r>
            <a:r>
              <a:rPr lang="en-US" sz="1500" dirty="0"/>
              <a:t>.  New York: New York University Press. </a:t>
            </a:r>
          </a:p>
          <a:p>
            <a:pPr marL="457200" indent="-1280160">
              <a:buNone/>
            </a:pPr>
            <a:r>
              <a:rPr lang="en-US" sz="1500" dirty="0"/>
              <a:t>Cathy O’Neil. 2016. </a:t>
            </a:r>
            <a:r>
              <a:rPr lang="en-US" sz="1500" i="1" dirty="0"/>
              <a:t>Weapons of Math Destruction: How Big Data Increases Inequality and Threatens Democracy.  </a:t>
            </a:r>
            <a:r>
              <a:rPr lang="en-US" sz="1500" dirty="0"/>
              <a:t>New York, NY: Broadway Books.</a:t>
            </a:r>
          </a:p>
          <a:p>
            <a:pPr marL="457200" indent="-1280160">
              <a:buNone/>
            </a:pPr>
            <a:r>
              <a:rPr lang="en-US" sz="1500" dirty="0"/>
              <a:t>Brian Christian and Tom Griffiths. 2016. </a:t>
            </a:r>
            <a:r>
              <a:rPr lang="en-US" sz="1500" i="1" dirty="0"/>
              <a:t>Algorithms to Live By: The Computer Science of Human Decisions. </a:t>
            </a:r>
            <a:r>
              <a:rPr lang="en-US" sz="1500" dirty="0"/>
              <a:t>New York, NY: Henry Holt and Company, LLC. (C &amp; G)</a:t>
            </a:r>
          </a:p>
          <a:p>
            <a:pPr marL="457200" indent="-1280160">
              <a:buNone/>
            </a:pPr>
            <a:r>
              <a:rPr lang="en-US" sz="1500" dirty="0"/>
              <a:t>Jeffrey S. </a:t>
            </a:r>
            <a:r>
              <a:rPr lang="en-US" sz="1500" dirty="0" err="1"/>
              <a:t>Saltz</a:t>
            </a:r>
            <a:r>
              <a:rPr lang="en-US" sz="1500" dirty="0"/>
              <a:t> and Jeffrey M. Stanton.  2018.  </a:t>
            </a:r>
            <a:r>
              <a:rPr lang="en-US" sz="1500" i="1" dirty="0"/>
              <a:t>An Introduction to Data Science</a:t>
            </a:r>
            <a:r>
              <a:rPr lang="en-US" sz="1500" dirty="0"/>
              <a:t>.  Thousand Oaks, CA: Sage Publications, Inc. </a:t>
            </a:r>
          </a:p>
          <a:p>
            <a:pPr marL="457200" indent="-1280160">
              <a:buNone/>
            </a:pPr>
            <a:endParaRPr lang="en-US" sz="1500" dirty="0"/>
          </a:p>
          <a:p>
            <a:pPr marL="0" indent="0">
              <a:buNone/>
            </a:pPr>
            <a:r>
              <a:rPr lang="en-US" sz="1600" dirty="0">
                <a:latin typeface="Arial Narrow" panose="020B0606020202030204" pitchFamily="34" charset="0"/>
              </a:rPr>
              <a:t>I use these as textbooks:  </a:t>
            </a:r>
          </a:p>
          <a:p>
            <a:pPr lvl="1"/>
            <a:r>
              <a:rPr lang="en-US" sz="1600" dirty="0">
                <a:latin typeface="Arial Narrow" panose="020B0606020202030204" pitchFamily="34" charset="0"/>
              </a:rPr>
              <a:t>C &amp; G does not consider data ethics.  However, it highlights the practical, day-to-day benefits of thinking like a data scientist (without too many technicalities), which acts as a nice counterpoint to discussions of ethics when paired with the other two texts.  </a:t>
            </a:r>
          </a:p>
          <a:p>
            <a:pPr lvl="1"/>
            <a:r>
              <a:rPr lang="en-US" sz="1600" dirty="0">
                <a:latin typeface="Arial Narrow" panose="020B0606020202030204" pitchFamily="34" charset="0"/>
              </a:rPr>
              <a:t>The R textbook does not consider data ethics either and is not great – but it is the best I found.  </a:t>
            </a:r>
          </a:p>
        </p:txBody>
      </p:sp>
    </p:spTree>
    <p:extLst>
      <p:ext uri="{BB962C8B-B14F-4D97-AF65-F5344CB8AC3E}">
        <p14:creationId xmlns:p14="http://schemas.microsoft.com/office/powerpoint/2010/main" val="277583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7F22A3-219B-4C97-BEDF-365AA1AF4CD9}"/>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8D5B7-4CB2-4E57-A800-CDBCD4E9197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Questions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667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1389278" y="1233241"/>
            <a:ext cx="3240506" cy="4064628"/>
          </a:xfrm>
        </p:spPr>
        <p:txBody>
          <a:bodyPr>
            <a:normAutofit/>
          </a:bodyPr>
          <a:lstStyle/>
          <a:p>
            <a:r>
              <a:rPr lang="en-US" dirty="0">
                <a:solidFill>
                  <a:srgbClr val="FFFFFF"/>
                </a:solidFill>
              </a:rPr>
              <a:t>Data Science Competency: Data Modeling/</a:t>
            </a:r>
            <a:br>
              <a:rPr lang="en-US" dirty="0">
                <a:solidFill>
                  <a:srgbClr val="FFFFFF"/>
                </a:solidFill>
              </a:rPr>
            </a:br>
            <a:r>
              <a:rPr lang="en-US" dirty="0">
                <a:solidFill>
                  <a:srgbClr val="FFFFFF"/>
                </a:solidFill>
              </a:rPr>
              <a:t>Analysis*</a:t>
            </a: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Content Placeholder 2">
            <a:extLst>
              <a:ext uri="{FF2B5EF4-FFF2-40B4-BE49-F238E27FC236}">
                <a16:creationId xmlns:a16="http://schemas.microsoft.com/office/drawing/2014/main" id="{DB313758-3B13-4162-8BF3-549A1FED7E0D}"/>
              </a:ext>
            </a:extLst>
          </p:cNvPr>
          <p:cNvSpPr txBox="1">
            <a:spLocks/>
          </p:cNvSpPr>
          <p:nvPr/>
        </p:nvSpPr>
        <p:spPr>
          <a:xfrm>
            <a:off x="6009216" y="597847"/>
            <a:ext cx="5257799" cy="578396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indent="0">
              <a:buNone/>
            </a:pPr>
            <a:r>
              <a:rPr lang="en-US" sz="2000" b="1" dirty="0"/>
              <a:t>Student Learning Outcomes (SLO): </a:t>
            </a:r>
          </a:p>
          <a:p>
            <a:r>
              <a:rPr lang="en-US" sz="1800" dirty="0"/>
              <a:t>“Demonstrate </a:t>
            </a:r>
            <a:r>
              <a:rPr lang="en-US" sz="1800" b="1" i="1" dirty="0"/>
              <a:t>[</a:t>
            </a:r>
            <a:r>
              <a:rPr lang="en-US" sz="1800" b="1" i="1" u="sng" dirty="0"/>
              <a:t>some</a:t>
            </a:r>
            <a:r>
              <a:rPr lang="en-US" sz="1800" b="1" i="1" dirty="0"/>
              <a:t>] </a:t>
            </a:r>
            <a:r>
              <a:rPr lang="en-US" sz="1800" dirty="0"/>
              <a:t>competency with data modeling techniques  (IBM Analytics, 6).”  </a:t>
            </a:r>
            <a:r>
              <a:rPr lang="en-US" sz="1800" b="1" i="1" dirty="0"/>
              <a:t>Homework</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Discussion Point:  Is data science just about data analysis?</a:t>
            </a:r>
          </a:p>
          <a:p>
            <a:pPr marL="0" indent="0" algn="r">
              <a:buNone/>
            </a:pPr>
            <a:r>
              <a:rPr lang="en-US" sz="2000" b="1" dirty="0"/>
              <a:t>*IBM Analytics.  </a:t>
            </a:r>
            <a:r>
              <a:rPr lang="en-US" sz="2000" dirty="0"/>
              <a:t>“The Data Science Skills Competency Model: A Blueprint for the Growing Data Scientist Profession.” International Business Machines (IBM) Corporation. </a:t>
            </a:r>
            <a:r>
              <a:rPr lang="en-US" sz="2000" dirty="0">
                <a:hlinkClick r:id="rId2"/>
              </a:rPr>
              <a:t>www.ibm.com/downloads/cas/7109RLQM</a:t>
            </a:r>
            <a:endParaRPr lang="en-US" sz="2000" dirty="0"/>
          </a:p>
          <a:p>
            <a:pPr marL="0" indent="0" algn="r">
              <a:buNone/>
            </a:pPr>
            <a:endParaRPr lang="en-US" sz="2000" dirty="0"/>
          </a:p>
          <a:p>
            <a:pPr marL="0" indent="0" algn="r">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
        <p:nvSpPr>
          <p:cNvPr id="7" name="Rectangle 6">
            <a:extLst>
              <a:ext uri="{FF2B5EF4-FFF2-40B4-BE49-F238E27FC236}">
                <a16:creationId xmlns:a16="http://schemas.microsoft.com/office/drawing/2014/main" id="{AD2A7A4A-05E0-4D86-9C89-7FE576D68785}"/>
              </a:ext>
            </a:extLst>
          </p:cNvPr>
          <p:cNvSpPr/>
          <p:nvPr/>
        </p:nvSpPr>
        <p:spPr>
          <a:xfrm>
            <a:off x="9120409" y="1588577"/>
            <a:ext cx="1062838" cy="154982"/>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726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1389277" y="1233241"/>
            <a:ext cx="3712111" cy="4064628"/>
          </a:xfrm>
        </p:spPr>
        <p:txBody>
          <a:bodyPr>
            <a:normAutofit/>
          </a:bodyPr>
          <a:lstStyle/>
          <a:p>
            <a:r>
              <a:rPr lang="en-US" dirty="0">
                <a:solidFill>
                  <a:srgbClr val="FFFFFF"/>
                </a:solidFill>
              </a:rPr>
              <a:t>XSEDE Data Driven Competencies*</a:t>
            </a:r>
          </a:p>
        </p:txBody>
      </p:sp>
      <p:sp>
        <p:nvSpPr>
          <p:cNvPr id="31" name="Freeform: Shape 3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Content Placeholder 2">
            <a:extLst>
              <a:ext uri="{FF2B5EF4-FFF2-40B4-BE49-F238E27FC236}">
                <a16:creationId xmlns:a16="http://schemas.microsoft.com/office/drawing/2014/main" id="{DB313758-3B13-4162-8BF3-549A1FED7E0D}"/>
              </a:ext>
            </a:extLst>
          </p:cNvPr>
          <p:cNvSpPr txBox="1">
            <a:spLocks/>
          </p:cNvSpPr>
          <p:nvPr/>
        </p:nvSpPr>
        <p:spPr>
          <a:xfrm>
            <a:off x="6374363" y="265589"/>
            <a:ext cx="4619938" cy="57839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Student Learning Outcomes (SLO): </a:t>
            </a:r>
          </a:p>
          <a:p>
            <a:pPr marL="0" indent="0">
              <a:buNone/>
            </a:pPr>
            <a:endParaRPr lang="en-US" sz="1400" dirty="0"/>
          </a:p>
          <a:p>
            <a:pPr marL="0" indent="0">
              <a:buNone/>
            </a:pPr>
            <a:r>
              <a:rPr lang="en-US" sz="1400" dirty="0"/>
              <a:t>Students will [begin to] create a conceptual model:</a:t>
            </a:r>
          </a:p>
          <a:p>
            <a:pPr lvl="1"/>
            <a:r>
              <a:rPr lang="en-US" sz="1400" dirty="0"/>
              <a:t>Illustrate a conceptual modeling process through examples</a:t>
            </a:r>
          </a:p>
          <a:p>
            <a:pPr lvl="1"/>
            <a:r>
              <a:rPr lang="en-US" sz="1400" dirty="0"/>
              <a:t>Identify the key parameters of the model</a:t>
            </a:r>
          </a:p>
          <a:p>
            <a:pPr lvl="1"/>
            <a:r>
              <a:rPr lang="en-US" sz="1400" dirty="0"/>
              <a:t>Estimate model outcomes</a:t>
            </a:r>
          </a:p>
          <a:p>
            <a:pPr lvl="1"/>
            <a:r>
              <a:rPr lang="en-US" sz="1400" dirty="0"/>
              <a:t>Utilize modeling software and/or spreadsheets to implement model algebraic equations (e.g. </a:t>
            </a:r>
            <a:r>
              <a:rPr lang="en-US" sz="1400" dirty="0" err="1"/>
              <a:t>Vensim</a:t>
            </a:r>
            <a:r>
              <a:rPr lang="en-US" sz="1400" dirty="0"/>
              <a:t>, Excel, MATLAB, Mathematica)</a:t>
            </a:r>
          </a:p>
          <a:p>
            <a:pPr lvl="1"/>
            <a:r>
              <a:rPr lang="en-US" sz="1400" dirty="0"/>
              <a:t>Construct a simple computer visualization of the model results (e.g. infectious disease model, traffic flow, etc.)</a:t>
            </a:r>
          </a:p>
          <a:p>
            <a:pPr lvl="1"/>
            <a:r>
              <a:rPr lang="en-US" sz="1400" dirty="0"/>
              <a:t>Validate the model with data</a:t>
            </a:r>
          </a:p>
          <a:p>
            <a:pPr lvl="1"/>
            <a:r>
              <a:rPr lang="en-US" sz="1400" dirty="0"/>
              <a:t>Discuss model quality and the sources of errors*</a:t>
            </a:r>
          </a:p>
          <a:p>
            <a:pPr marL="0" indent="0">
              <a:buNone/>
            </a:pPr>
            <a:endParaRPr lang="en-US" sz="4800"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p:txBody>
      </p:sp>
      <p:sp>
        <p:nvSpPr>
          <p:cNvPr id="3" name="Rectangle 2">
            <a:extLst>
              <a:ext uri="{FF2B5EF4-FFF2-40B4-BE49-F238E27FC236}">
                <a16:creationId xmlns:a16="http://schemas.microsoft.com/office/drawing/2014/main" id="{588685BA-04FD-47E4-8DDB-0EB78FFDECF6}"/>
              </a:ext>
            </a:extLst>
          </p:cNvPr>
          <p:cNvSpPr/>
          <p:nvPr/>
        </p:nvSpPr>
        <p:spPr>
          <a:xfrm>
            <a:off x="5530673" y="5467538"/>
            <a:ext cx="6096000" cy="1200329"/>
          </a:xfrm>
          <a:prstGeom prst="rect">
            <a:avLst/>
          </a:prstGeom>
        </p:spPr>
        <p:txBody>
          <a:bodyPr>
            <a:spAutoFit/>
          </a:bodyPr>
          <a:lstStyle/>
          <a:p>
            <a:pPr algn="r"/>
            <a:r>
              <a:rPr lang="en-US" b="1" dirty="0"/>
              <a:t>*</a:t>
            </a:r>
            <a:r>
              <a:rPr lang="en-US" dirty="0"/>
              <a:t>Quoted from </a:t>
            </a:r>
            <a:r>
              <a:rPr lang="en-US" b="1" dirty="0"/>
              <a:t>HPC University Educators.  </a:t>
            </a:r>
            <a:r>
              <a:rPr lang="en-US" dirty="0"/>
              <a:t>“Computational and Data Science Education Competencies.”  </a:t>
            </a:r>
            <a:r>
              <a:rPr lang="en-US" dirty="0">
                <a:hlinkClick r:id="rId2"/>
              </a:rPr>
              <a:t>http://hpcuniversity.org/educators/competencies/</a:t>
            </a:r>
            <a:endParaRPr lang="en-US" dirty="0"/>
          </a:p>
          <a:p>
            <a:pPr algn="r"/>
            <a:endParaRPr lang="en-US" dirty="0"/>
          </a:p>
        </p:txBody>
      </p:sp>
      <p:sp>
        <p:nvSpPr>
          <p:cNvPr id="13" name="Rectangle 12">
            <a:extLst>
              <a:ext uri="{FF2B5EF4-FFF2-40B4-BE49-F238E27FC236}">
                <a16:creationId xmlns:a16="http://schemas.microsoft.com/office/drawing/2014/main" id="{1A7C7121-37FF-4F5C-94D8-60955B8DFCBB}"/>
              </a:ext>
            </a:extLst>
          </p:cNvPr>
          <p:cNvSpPr/>
          <p:nvPr/>
        </p:nvSpPr>
        <p:spPr>
          <a:xfrm>
            <a:off x="10247649" y="959535"/>
            <a:ext cx="1062838" cy="161109"/>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tx1"/>
                </a:solidFill>
              </a:rPr>
              <a:t>Homework</a:t>
            </a:r>
          </a:p>
        </p:txBody>
      </p:sp>
    </p:spTree>
    <p:extLst>
      <p:ext uri="{BB962C8B-B14F-4D97-AF65-F5344CB8AC3E}">
        <p14:creationId xmlns:p14="http://schemas.microsoft.com/office/powerpoint/2010/main" val="367952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4E597-237C-488C-8AE0-861BB4A008BE}"/>
              </a:ext>
            </a:extLst>
          </p:cNvPr>
          <p:cNvSpPr>
            <a:spLocks noGrp="1"/>
          </p:cNvSpPr>
          <p:nvPr>
            <p:ph type="title"/>
          </p:nvPr>
        </p:nvSpPr>
        <p:spPr>
          <a:xfrm>
            <a:off x="5297762" y="329184"/>
            <a:ext cx="6251110" cy="1783080"/>
          </a:xfrm>
        </p:spPr>
        <p:txBody>
          <a:bodyPr anchor="b">
            <a:normAutofit/>
          </a:bodyPr>
          <a:lstStyle/>
          <a:p>
            <a:pPr algn="r"/>
            <a:r>
              <a:rPr lang="en-US" sz="2500" b="1" dirty="0"/>
              <a:t>A Different Type of R Training:</a:t>
            </a:r>
            <a:br>
              <a:rPr lang="en-US" sz="2500" b="1" dirty="0"/>
            </a:br>
            <a:r>
              <a:rPr lang="en-US" sz="2500" b="1" dirty="0"/>
              <a:t> Out-of-the-box training that can quickly yield         R skill building &amp;                                             meaningful discussions around data ethics. </a:t>
            </a:r>
          </a:p>
        </p:txBody>
      </p:sp>
      <p:pic>
        <p:nvPicPr>
          <p:cNvPr id="5" name="Picture 4" descr="A blurry image of a library&#10;&#10;Description automatically generated">
            <a:extLst>
              <a:ext uri="{FF2B5EF4-FFF2-40B4-BE49-F238E27FC236}">
                <a16:creationId xmlns:a16="http://schemas.microsoft.com/office/drawing/2014/main" id="{4265BA28-A24F-4354-9B9B-E6719254320A}"/>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50F36E2-B399-4AD2-B223-6597183CF1D4}"/>
              </a:ext>
            </a:extLst>
          </p:cNvPr>
          <p:cNvSpPr>
            <a:spLocks noGrp="1"/>
          </p:cNvSpPr>
          <p:nvPr>
            <p:ph idx="1"/>
          </p:nvPr>
        </p:nvSpPr>
        <p:spPr>
          <a:xfrm>
            <a:off x="4948296" y="2442465"/>
            <a:ext cx="7123282" cy="3881745"/>
          </a:xfrm>
        </p:spPr>
        <p:txBody>
          <a:bodyPr>
            <a:noAutofit/>
          </a:bodyPr>
          <a:lstStyle/>
          <a:p>
            <a:pPr marL="0" indent="0">
              <a:spcBef>
                <a:spcPts val="500"/>
              </a:spcBef>
              <a:buNone/>
            </a:pPr>
            <a:r>
              <a:rPr lang="en-US" sz="1200" b="1" dirty="0">
                <a:solidFill>
                  <a:schemeClr val="accent2">
                    <a:lumMod val="75000"/>
                  </a:schemeClr>
                </a:solidFill>
              </a:rPr>
              <a:t>Demand:</a:t>
            </a:r>
          </a:p>
          <a:p>
            <a:pPr>
              <a:spcBef>
                <a:spcPts val="500"/>
              </a:spcBef>
            </a:pPr>
            <a:r>
              <a:rPr lang="en-US" sz="1200" dirty="0"/>
              <a:t>Statistical software such as R has a critical function in data science, including in data preparation. </a:t>
            </a:r>
          </a:p>
          <a:p>
            <a:pPr>
              <a:spcBef>
                <a:spcPts val="500"/>
              </a:spcBef>
            </a:pPr>
            <a:r>
              <a:rPr lang="en-US" sz="1200" dirty="0"/>
              <a:t>Many students take data science courses expecting to learn R.</a:t>
            </a:r>
          </a:p>
          <a:p>
            <a:pPr>
              <a:spcBef>
                <a:spcPts val="500"/>
              </a:spcBef>
            </a:pPr>
            <a:r>
              <a:rPr lang="en-US" sz="1200" dirty="0"/>
              <a:t>The ability to program in R is a highly-valued career skill.</a:t>
            </a:r>
          </a:p>
          <a:p>
            <a:pPr marL="0" indent="0">
              <a:spcBef>
                <a:spcPts val="500"/>
              </a:spcBef>
              <a:buNone/>
            </a:pPr>
            <a:r>
              <a:rPr lang="en-US" sz="1200" b="1" dirty="0">
                <a:solidFill>
                  <a:schemeClr val="accent2">
                    <a:lumMod val="75000"/>
                  </a:schemeClr>
                </a:solidFill>
              </a:rPr>
              <a:t>Current Training:  </a:t>
            </a:r>
            <a:r>
              <a:rPr lang="en-US" sz="1200" dirty="0"/>
              <a:t>Many students see</a:t>
            </a:r>
          </a:p>
          <a:p>
            <a:pPr>
              <a:spcBef>
                <a:spcPts val="500"/>
              </a:spcBef>
            </a:pPr>
            <a:r>
              <a:rPr lang="en-US" sz="1200" dirty="0"/>
              <a:t>Getting started with R as cumbersome and tedious.  </a:t>
            </a:r>
          </a:p>
          <a:p>
            <a:pPr>
              <a:spcBef>
                <a:spcPts val="500"/>
              </a:spcBef>
            </a:pPr>
            <a:r>
              <a:rPr lang="en-US" sz="1200" dirty="0"/>
              <a:t>Once they finally get going, beginning lessons feel technically difficult.</a:t>
            </a:r>
          </a:p>
          <a:p>
            <a:pPr>
              <a:spcBef>
                <a:spcPts val="500"/>
              </a:spcBef>
            </a:pPr>
            <a:r>
              <a:rPr lang="en-US" sz="1200" dirty="0"/>
              <a:t>And all of this rarely relates to the substantive interests of students.</a:t>
            </a:r>
          </a:p>
          <a:p>
            <a:pPr marL="0" indent="0">
              <a:spcBef>
                <a:spcPts val="500"/>
              </a:spcBef>
              <a:buNone/>
            </a:pPr>
            <a:r>
              <a:rPr lang="en-US" sz="1200" b="1" dirty="0">
                <a:solidFill>
                  <a:schemeClr val="accent2">
                    <a:lumMod val="75000"/>
                  </a:schemeClr>
                </a:solidFill>
              </a:rPr>
              <a:t>Problem</a:t>
            </a:r>
            <a:r>
              <a:rPr lang="en-US" sz="1200" dirty="0">
                <a:solidFill>
                  <a:schemeClr val="accent2">
                    <a:lumMod val="75000"/>
                  </a:schemeClr>
                </a:solidFill>
              </a:rPr>
              <a:t>:  </a:t>
            </a:r>
            <a:r>
              <a:rPr lang="en-US" sz="1200" dirty="0"/>
              <a:t>As a result, some students can feel R is laborious, difficult and simply not worth it, turning away from further study.   Instructors responding to the students sometimes forgo R training altogether.  Data ethics courses commonly eschew teaching R or other technical programming skills.  However, lack of R skills drives a wedge between the technical skills and data ethics skills.  Because data ethics cannot only matter post-hoc, we need to integrate our teaching.  And because data ethics speaks to diverse students, their engagement aids in teaching technical skills.</a:t>
            </a:r>
          </a:p>
          <a:p>
            <a:pPr marL="0" indent="0">
              <a:spcBef>
                <a:spcPts val="500"/>
              </a:spcBef>
              <a:buNone/>
            </a:pPr>
            <a:r>
              <a:rPr lang="en-US" sz="1200" b="1" dirty="0">
                <a:solidFill>
                  <a:schemeClr val="accent2">
                    <a:lumMod val="75000"/>
                  </a:schemeClr>
                </a:solidFill>
              </a:rPr>
              <a:t>We are different because: </a:t>
            </a:r>
          </a:p>
          <a:p>
            <a:pPr>
              <a:spcBef>
                <a:spcPts val="500"/>
              </a:spcBef>
            </a:pPr>
            <a:r>
              <a:rPr lang="en-US" sz="1200" dirty="0"/>
              <a:t>We start with R right away.</a:t>
            </a:r>
          </a:p>
          <a:p>
            <a:pPr>
              <a:spcBef>
                <a:spcPts val="500"/>
              </a:spcBef>
            </a:pPr>
            <a:r>
              <a:rPr lang="en-US" sz="1200" dirty="0"/>
              <a:t>We showoff to students the advantage of investing in R.</a:t>
            </a:r>
          </a:p>
          <a:p>
            <a:pPr>
              <a:spcBef>
                <a:spcPts val="500"/>
              </a:spcBef>
            </a:pPr>
            <a:r>
              <a:rPr lang="en-US" sz="1200" dirty="0"/>
              <a:t>We relate early training to data ethics, in particular data privacy.   Substantively important material is highlighted to engage students.</a:t>
            </a:r>
          </a:p>
        </p:txBody>
      </p:sp>
    </p:spTree>
    <p:extLst>
      <p:ext uri="{BB962C8B-B14F-4D97-AF65-F5344CB8AC3E}">
        <p14:creationId xmlns:p14="http://schemas.microsoft.com/office/powerpoint/2010/main" val="154478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606B9-1D70-4807-AF01-BA2BB96966EB}"/>
              </a:ext>
            </a:extLst>
          </p:cNvPr>
          <p:cNvSpPr>
            <a:spLocks noGrp="1"/>
          </p:cNvSpPr>
          <p:nvPr>
            <p:ph type="title"/>
          </p:nvPr>
        </p:nvSpPr>
        <p:spPr>
          <a:xfrm>
            <a:off x="5297762" y="329184"/>
            <a:ext cx="6251110" cy="1783080"/>
          </a:xfrm>
        </p:spPr>
        <p:txBody>
          <a:bodyPr anchor="b">
            <a:normAutofit/>
          </a:bodyPr>
          <a:lstStyle/>
          <a:p>
            <a:r>
              <a:rPr lang="en-US" sz="4200" b="1" dirty="0"/>
              <a:t>Guide to Using this Module-in-the-Box in the Classroom</a:t>
            </a:r>
          </a:p>
        </p:txBody>
      </p:sp>
      <p:pic>
        <p:nvPicPr>
          <p:cNvPr id="5" name="Picture 4" descr="A close up of an object&#10;&#10;Description automatically generated">
            <a:extLst>
              <a:ext uri="{FF2B5EF4-FFF2-40B4-BE49-F238E27FC236}">
                <a16:creationId xmlns:a16="http://schemas.microsoft.com/office/drawing/2014/main" id="{9D3B922C-18B1-4F8C-A294-20DFC0479830}"/>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Lst>
          </a:blip>
          <a:srcRect l="40474" r="14194" b="-1"/>
          <a:stretch/>
        </p:blipFill>
        <p:spPr>
          <a:xfrm>
            <a:off x="1" y="13457"/>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outerShdw blurRad="50800" dist="50800" dir="5400000" algn="ctr" rotWithShape="0">
              <a:schemeClr val="accent2"/>
            </a:outerShdw>
          </a:effectLst>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378949-D06E-4FE9-9767-C088A0075D7B}"/>
              </a:ext>
            </a:extLst>
          </p:cNvPr>
          <p:cNvSpPr>
            <a:spLocks noGrp="1"/>
          </p:cNvSpPr>
          <p:nvPr>
            <p:ph idx="1"/>
          </p:nvPr>
        </p:nvSpPr>
        <p:spPr>
          <a:xfrm>
            <a:off x="5297762" y="2722834"/>
            <a:ext cx="6251110" cy="3483864"/>
          </a:xfrm>
        </p:spPr>
        <p:txBody>
          <a:bodyPr>
            <a:normAutofit/>
          </a:bodyPr>
          <a:lstStyle/>
          <a:p>
            <a:pPr marL="0" indent="0">
              <a:buNone/>
            </a:pPr>
            <a:r>
              <a:rPr lang="en-US" sz="1900" b="1" dirty="0">
                <a:solidFill>
                  <a:srgbClr val="0070C0"/>
                </a:solidFill>
              </a:rPr>
              <a:t>Slides with the Blue/Gray Formatting </a:t>
            </a:r>
            <a:r>
              <a:rPr lang="en-US" sz="1900" dirty="0"/>
              <a:t>– Many of the slides in this module can be directly shared with students.  To help the instructor sift through the materials these slides have blue formatting and blue title banners.</a:t>
            </a:r>
          </a:p>
          <a:p>
            <a:pPr marL="0" indent="0">
              <a:buNone/>
            </a:pPr>
            <a:r>
              <a:rPr lang="en-US" sz="1900" b="1" dirty="0">
                <a:solidFill>
                  <a:schemeClr val="accent2"/>
                </a:solidFill>
              </a:rPr>
              <a:t>Slides with the Yellow/Orange Formatting </a:t>
            </a:r>
            <a:r>
              <a:rPr lang="en-US" sz="1900" dirty="0"/>
              <a:t>–To help the instructor navigate some of the potential pitfalls, slides with orange formatting add additional background material and ease instructor preparation prior to teaching. Typically, R training has long start-up period. The approach used in this module for teaching R aims to speed up the process.</a:t>
            </a:r>
          </a:p>
          <a:p>
            <a:pPr marL="0" indent="0">
              <a:buNone/>
            </a:pPr>
            <a:r>
              <a:rPr lang="en-US" sz="1900" dirty="0"/>
              <a:t>  </a:t>
            </a:r>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a:p>
            <a:pPr marL="0" indent="0">
              <a:buNone/>
            </a:pPr>
            <a:endParaRPr lang="en-US" sz="1900" dirty="0"/>
          </a:p>
        </p:txBody>
      </p:sp>
    </p:spTree>
    <p:extLst>
      <p:ext uri="{BB962C8B-B14F-4D97-AF65-F5344CB8AC3E}">
        <p14:creationId xmlns:p14="http://schemas.microsoft.com/office/powerpoint/2010/main" val="407227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73DBE3-14A9-48EE-A490-87E60C3C5765}"/>
              </a:ext>
            </a:extLst>
          </p:cNvPr>
          <p:cNvSpPr>
            <a:spLocks noGrp="1"/>
          </p:cNvSpPr>
          <p:nvPr>
            <p:ph type="title"/>
          </p:nvPr>
        </p:nvSpPr>
        <p:spPr>
          <a:xfrm>
            <a:off x="804998" y="798445"/>
            <a:ext cx="4803636" cy="1311664"/>
          </a:xfrm>
          <a:ln>
            <a:solidFill>
              <a:srgbClr val="0070C0"/>
            </a:solidFill>
          </a:ln>
        </p:spPr>
        <p:txBody>
          <a:bodyPr>
            <a:normAutofit/>
          </a:bodyPr>
          <a:lstStyle/>
          <a:p>
            <a:r>
              <a:rPr lang="en-US" sz="3100" b="1" dirty="0">
                <a:solidFill>
                  <a:schemeClr val="tx2"/>
                </a:solidFill>
              </a:rPr>
              <a:t>Assignments to be Completed in this Module:</a:t>
            </a:r>
          </a:p>
        </p:txBody>
      </p:sp>
      <p:sp>
        <p:nvSpPr>
          <p:cNvPr id="3" name="Content Placeholder 2">
            <a:extLst>
              <a:ext uri="{FF2B5EF4-FFF2-40B4-BE49-F238E27FC236}">
                <a16:creationId xmlns:a16="http://schemas.microsoft.com/office/drawing/2014/main" id="{0DCBBB8F-5A6C-4094-B596-2A7FBFF2562C}"/>
              </a:ext>
            </a:extLst>
          </p:cNvPr>
          <p:cNvSpPr>
            <a:spLocks noGrp="1"/>
          </p:cNvSpPr>
          <p:nvPr>
            <p:ph idx="1"/>
          </p:nvPr>
        </p:nvSpPr>
        <p:spPr>
          <a:xfrm>
            <a:off x="804998" y="2474510"/>
            <a:ext cx="4706803" cy="3788830"/>
          </a:xfrm>
        </p:spPr>
        <p:txBody>
          <a:bodyPr anchor="ctr">
            <a:normAutofit/>
          </a:bodyPr>
          <a:lstStyle/>
          <a:p>
            <a:r>
              <a:rPr lang="en-US" sz="1700" b="1" dirty="0">
                <a:solidFill>
                  <a:schemeClr val="tx2">
                    <a:lumMod val="75000"/>
                  </a:schemeClr>
                </a:solidFill>
              </a:rPr>
              <a:t>HOMEWORK:  </a:t>
            </a:r>
            <a:r>
              <a:rPr lang="en-US" sz="1700" dirty="0">
                <a:solidFill>
                  <a:schemeClr val="tx2">
                    <a:lumMod val="75000"/>
                  </a:schemeClr>
                </a:solidFill>
              </a:rPr>
              <a:t>You can utilize the R code/program from the </a:t>
            </a:r>
            <a:r>
              <a:rPr lang="en-US" sz="1700" i="1" dirty="0">
                <a:solidFill>
                  <a:schemeClr val="tx2">
                    <a:lumMod val="75000"/>
                  </a:schemeClr>
                </a:solidFill>
              </a:rPr>
              <a:t>Class Exercise</a:t>
            </a:r>
            <a:r>
              <a:rPr lang="en-US" sz="1700" dirty="0">
                <a:solidFill>
                  <a:schemeClr val="tx2">
                    <a:lumMod val="75000"/>
                  </a:schemeClr>
                </a:solidFill>
              </a:rPr>
              <a:t>.  You do not have to understand every symbol in each of the commands.  The code is largely provided for you so you can focus on adopting it.  Focus on accurately reproducing the code in R and critically examine the R output (what the code produces).  </a:t>
            </a:r>
            <a:r>
              <a:rPr lang="en-US" sz="1700" b="1" dirty="0">
                <a:solidFill>
                  <a:schemeClr val="tx2">
                    <a:lumMod val="75000"/>
                  </a:schemeClr>
                </a:solidFill>
              </a:rPr>
              <a:t>Advanced </a:t>
            </a:r>
            <a:r>
              <a:rPr lang="en-US" sz="1700" dirty="0">
                <a:solidFill>
                  <a:schemeClr val="tx2">
                    <a:lumMod val="75000"/>
                  </a:schemeClr>
                </a:solidFill>
              </a:rPr>
              <a:t>level homework is provided for those with previous programming experience.</a:t>
            </a:r>
          </a:p>
          <a:p>
            <a:r>
              <a:rPr lang="en-US" sz="1700" b="1" dirty="0">
                <a:solidFill>
                  <a:schemeClr val="tx2">
                    <a:lumMod val="75000"/>
                  </a:schemeClr>
                </a:solidFill>
              </a:rPr>
              <a:t>CLASS EXERCISE:  Although your work is not graded on this exercise, paying careful attention to this content is essential.  </a:t>
            </a:r>
            <a:r>
              <a:rPr lang="en-US" sz="1700" dirty="0">
                <a:solidFill>
                  <a:schemeClr val="tx2">
                    <a:lumMod val="75000"/>
                  </a:schemeClr>
                </a:solidFill>
              </a:rPr>
              <a:t>The R code and materials from the class exercise will help you complete the graded homework assignment.  </a:t>
            </a:r>
            <a:endParaRPr lang="en-US" sz="1700" b="1" dirty="0">
              <a:solidFill>
                <a:schemeClr val="tx2">
                  <a:lumMod val="75000"/>
                </a:schemeClr>
              </a:solidFill>
            </a:endParaRPr>
          </a:p>
          <a:p>
            <a:pPr marL="0" indent="0">
              <a:buNone/>
            </a:pPr>
            <a:endParaRPr lang="en-US" sz="1700" dirty="0">
              <a:solidFill>
                <a:srgbClr val="000000"/>
              </a:solidFill>
            </a:endParaRPr>
          </a:p>
          <a:p>
            <a:pPr marL="0" indent="0">
              <a:buNone/>
            </a:pPr>
            <a:endParaRPr lang="en-US" sz="1700" dirty="0">
              <a:solidFill>
                <a:srgbClr val="000000"/>
              </a:solidFill>
            </a:endParaRPr>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27857" r="14137"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52571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073DBE3-14A9-48EE-A490-87E60C3C5765}"/>
              </a:ext>
            </a:extLst>
          </p:cNvPr>
          <p:cNvSpPr>
            <a:spLocks noGrp="1"/>
          </p:cNvSpPr>
          <p:nvPr>
            <p:ph type="title"/>
          </p:nvPr>
        </p:nvSpPr>
        <p:spPr>
          <a:xfrm>
            <a:off x="1136397" y="502020"/>
            <a:ext cx="5323715" cy="1642970"/>
          </a:xfrm>
        </p:spPr>
        <p:txBody>
          <a:bodyPr anchor="b">
            <a:normAutofit/>
          </a:bodyPr>
          <a:lstStyle/>
          <a:p>
            <a:r>
              <a:rPr lang="en-US" sz="3700" b="1"/>
              <a:t>The role of R in data science includes data modeling:</a:t>
            </a:r>
          </a:p>
        </p:txBody>
      </p:sp>
      <p:sp>
        <p:nvSpPr>
          <p:cNvPr id="3" name="Content Placeholder 2">
            <a:extLst>
              <a:ext uri="{FF2B5EF4-FFF2-40B4-BE49-F238E27FC236}">
                <a16:creationId xmlns:a16="http://schemas.microsoft.com/office/drawing/2014/main" id="{0DCBBB8F-5A6C-4094-B596-2A7FBFF2562C}"/>
              </a:ext>
            </a:extLst>
          </p:cNvPr>
          <p:cNvSpPr>
            <a:spLocks noGrp="1"/>
          </p:cNvSpPr>
          <p:nvPr>
            <p:ph idx="1"/>
          </p:nvPr>
        </p:nvSpPr>
        <p:spPr>
          <a:xfrm>
            <a:off x="1144923" y="2405894"/>
            <a:ext cx="5315189" cy="3535083"/>
          </a:xfrm>
        </p:spPr>
        <p:txBody>
          <a:bodyPr anchor="t">
            <a:normAutofit/>
          </a:bodyPr>
          <a:lstStyle/>
          <a:p>
            <a:r>
              <a:rPr lang="en-US" sz="1700"/>
              <a:t>R is a free statistical software used to perform many of the data science tasks.  </a:t>
            </a:r>
          </a:p>
          <a:p>
            <a:pPr marL="457200" lvl="1" indent="0">
              <a:buNone/>
            </a:pPr>
            <a:r>
              <a:rPr lang="en-US" sz="1700"/>
              <a:t>Other popular data science tools, include Python, Tableau, and many other tools some of which are even discipline or task specific.  </a:t>
            </a:r>
          </a:p>
          <a:p>
            <a:r>
              <a:rPr lang="en-US" sz="1700"/>
              <a:t>The versatility of R, makes it a good tool to learn.</a:t>
            </a:r>
          </a:p>
          <a:p>
            <a:pPr marL="0" indent="0">
              <a:buNone/>
            </a:pPr>
            <a:endParaRPr lang="en-US" sz="1700"/>
          </a:p>
          <a:p>
            <a:pPr marL="0" indent="0">
              <a:buNone/>
            </a:pPr>
            <a:r>
              <a:rPr lang="en-US" sz="1700"/>
              <a:t>Following are some simple ways to use R right away in a class exercise. We have included these hands-on exercises to help you practice materials.  Throughout this training module, class exercises will provide hands-on experience showcasing Rs benefits for data modeling. </a:t>
            </a:r>
          </a:p>
          <a:p>
            <a:endParaRPr lang="en-US" sz="1700"/>
          </a:p>
        </p:txBody>
      </p:sp>
      <p:sp>
        <p:nvSpPr>
          <p:cNvPr id="21" name="Rectangle 2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erious chemist using microscope at laboratory">
            <a:extLst>
              <a:ext uri="{FF2B5EF4-FFF2-40B4-BE49-F238E27FC236}">
                <a16:creationId xmlns:a16="http://schemas.microsoft.com/office/drawing/2014/main" id="{6DFF63F4-7A72-4E5F-80ED-06CED74DBEE0}"/>
              </a:ext>
            </a:extLst>
          </p:cNvPr>
          <p:cNvPicPr>
            <a:picLocks noChangeAspect="1"/>
          </p:cNvPicPr>
          <p:nvPr/>
        </p:nvPicPr>
        <p:blipFill>
          <a:blip r:embed="rId2"/>
          <a:srcRect l="21040" r="21040"/>
          <a:stretch/>
        </p:blipFill>
        <p:spPr>
          <a:xfrm>
            <a:off x="9001113" y="3925015"/>
            <a:ext cx="2151112" cy="2475352"/>
          </a:xfrm>
          <a:prstGeom prst="rect">
            <a:avLst/>
          </a:prstGeom>
          <a:effectLst>
            <a:glow rad="228600">
              <a:schemeClr val="accent1">
                <a:alpha val="40000"/>
              </a:schemeClr>
            </a:glow>
          </a:effectLst>
        </p:spPr>
      </p:pic>
      <p:sp>
        <p:nvSpPr>
          <p:cNvPr id="2" name="TextBox 1">
            <a:extLst>
              <a:ext uri="{FF2B5EF4-FFF2-40B4-BE49-F238E27FC236}">
                <a16:creationId xmlns:a16="http://schemas.microsoft.com/office/drawing/2014/main" id="{2171276A-1A92-4481-BEE1-BA9AB2190EB8}"/>
              </a:ext>
            </a:extLst>
          </p:cNvPr>
          <p:cNvSpPr txBox="1"/>
          <p:nvPr/>
        </p:nvSpPr>
        <p:spPr>
          <a:xfrm>
            <a:off x="9001113" y="3925007"/>
            <a:ext cx="2151112" cy="2462213"/>
          </a:xfrm>
          <a:prstGeom prst="rect">
            <a:avLst/>
          </a:prstGeom>
          <a:effectLst>
            <a:glow rad="63500">
              <a:schemeClr val="accent1">
                <a:satMod val="175000"/>
                <a:alpha val="40000"/>
              </a:schemeClr>
            </a:glow>
          </a:effectLst>
        </p:spPr>
        <p:txBody>
          <a:bodyPr wrap="square" rtlCol="0">
            <a:spAutoFit/>
          </a:bodyPr>
          <a:lstStyle/>
          <a:p>
            <a:pPr algn="ctr"/>
            <a:r>
              <a:rPr lang="en-US" sz="2200" b="1" dirty="0">
                <a:solidFill>
                  <a:schemeClr val="bg1"/>
                </a:solidFill>
              </a:rPr>
              <a:t>OUTPUT:</a:t>
            </a:r>
          </a:p>
          <a:p>
            <a:pPr algn="ctr"/>
            <a:r>
              <a:rPr lang="en-US" sz="2200" b="1" dirty="0">
                <a:solidFill>
                  <a:schemeClr val="bg1"/>
                </a:solidFill>
              </a:rPr>
              <a:t>Check carefully the output generated by R and think about what the results may mean</a:t>
            </a:r>
          </a:p>
        </p:txBody>
      </p:sp>
      <p:pic>
        <p:nvPicPr>
          <p:cNvPr id="13" name="Picture 12" descr="Graphical user interface, text, application, email&#10;&#10;Description automatically generated">
            <a:extLst>
              <a:ext uri="{FF2B5EF4-FFF2-40B4-BE49-F238E27FC236}">
                <a16:creationId xmlns:a16="http://schemas.microsoft.com/office/drawing/2014/main" id="{D04F3C6F-B3F1-4835-AD87-C79F227C9C83}"/>
              </a:ext>
            </a:extLst>
          </p:cNvPr>
          <p:cNvPicPr>
            <a:picLocks noChangeAspect="1"/>
          </p:cNvPicPr>
          <p:nvPr/>
        </p:nvPicPr>
        <p:blipFill>
          <a:blip r:embed="rId3"/>
          <a:stretch>
            <a:fillRect/>
          </a:stretch>
        </p:blipFill>
        <p:spPr>
          <a:xfrm>
            <a:off x="8368333" y="308719"/>
            <a:ext cx="3638308" cy="1935718"/>
          </a:xfrm>
          <a:prstGeom prst="rect">
            <a:avLst/>
          </a:prstGeom>
          <a:effectLst>
            <a:glow rad="228600">
              <a:schemeClr val="accent1">
                <a:alpha val="40000"/>
              </a:schemeClr>
            </a:glow>
          </a:effectLst>
        </p:spPr>
      </p:pic>
      <p:sp>
        <p:nvSpPr>
          <p:cNvPr id="24" name="TextBox 23">
            <a:extLst>
              <a:ext uri="{FF2B5EF4-FFF2-40B4-BE49-F238E27FC236}">
                <a16:creationId xmlns:a16="http://schemas.microsoft.com/office/drawing/2014/main" id="{EE5BC692-550C-4010-B69A-3D8BAAE5838F}"/>
              </a:ext>
            </a:extLst>
          </p:cNvPr>
          <p:cNvSpPr txBox="1"/>
          <p:nvPr/>
        </p:nvSpPr>
        <p:spPr>
          <a:xfrm>
            <a:off x="8285018" y="1763021"/>
            <a:ext cx="3721623" cy="400110"/>
          </a:xfrm>
          <a:prstGeom prst="rect">
            <a:avLst/>
          </a:prstGeom>
          <a:noFill/>
        </p:spPr>
        <p:txBody>
          <a:bodyPr wrap="square" rtlCol="0">
            <a:spAutoFit/>
          </a:bodyPr>
          <a:lstStyle/>
          <a:p>
            <a:r>
              <a:rPr lang="en-US" sz="1000" b="1" dirty="0">
                <a:solidFill>
                  <a:schemeClr val="tx2"/>
                </a:solidFill>
                <a:latin typeface="Arial Narrow" panose="020B0606020202030204" pitchFamily="34" charset="0"/>
              </a:rPr>
              <a:t>&gt; (prompt) is where you input the code &amp; press enter. R will generate output.  If you receive an error (very common), check the spelling first.</a:t>
            </a:r>
          </a:p>
        </p:txBody>
      </p:sp>
      <p:sp>
        <p:nvSpPr>
          <p:cNvPr id="20" name="TextBox 19">
            <a:extLst>
              <a:ext uri="{FF2B5EF4-FFF2-40B4-BE49-F238E27FC236}">
                <a16:creationId xmlns:a16="http://schemas.microsoft.com/office/drawing/2014/main" id="{7C904972-8FB6-4B9D-8040-7B19E1AA8B5C}"/>
              </a:ext>
            </a:extLst>
          </p:cNvPr>
          <p:cNvSpPr txBox="1"/>
          <p:nvPr/>
        </p:nvSpPr>
        <p:spPr>
          <a:xfrm>
            <a:off x="9954665" y="308711"/>
            <a:ext cx="2045964" cy="615553"/>
          </a:xfrm>
          <a:prstGeom prst="rect">
            <a:avLst/>
          </a:prstGeom>
          <a:noFill/>
        </p:spPr>
        <p:txBody>
          <a:bodyPr wrap="square" rtlCol="0">
            <a:spAutoFit/>
          </a:bodyPr>
          <a:lstStyle/>
          <a:p>
            <a:pPr algn="ctr"/>
            <a:r>
              <a:rPr lang="en-US" sz="2200" b="1" dirty="0">
                <a:solidFill>
                  <a:schemeClr val="tx2"/>
                </a:solidFill>
                <a:latin typeface="Arial Black" panose="020B0A04020102020204" pitchFamily="34" charset="0"/>
              </a:rPr>
              <a:t>R &amp; RStudio</a:t>
            </a:r>
            <a:endParaRPr lang="en-US" sz="1200" dirty="0">
              <a:solidFill>
                <a:schemeClr val="tx2"/>
              </a:solidFill>
              <a:latin typeface="Arial Black" panose="020B0A04020102020204" pitchFamily="34" charset="0"/>
            </a:endParaRPr>
          </a:p>
          <a:p>
            <a:pPr algn="ctr"/>
            <a:r>
              <a:rPr lang="en-US" sz="1200" dirty="0">
                <a:solidFill>
                  <a:schemeClr val="tx2"/>
                </a:solidFill>
                <a:latin typeface="Arial Black" panose="020B0A04020102020204" pitchFamily="34" charset="0"/>
              </a:rPr>
              <a:t> look like this</a:t>
            </a:r>
          </a:p>
        </p:txBody>
      </p:sp>
      <p:sp>
        <p:nvSpPr>
          <p:cNvPr id="15" name="Arrow: Down 14">
            <a:extLst>
              <a:ext uri="{FF2B5EF4-FFF2-40B4-BE49-F238E27FC236}">
                <a16:creationId xmlns:a16="http://schemas.microsoft.com/office/drawing/2014/main" id="{FD7DB936-7297-4A99-AB1E-41C6760FC6DE}"/>
              </a:ext>
            </a:extLst>
          </p:cNvPr>
          <p:cNvSpPr/>
          <p:nvPr/>
        </p:nvSpPr>
        <p:spPr>
          <a:xfrm>
            <a:off x="9818255" y="2595418"/>
            <a:ext cx="184727" cy="1022015"/>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27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FF63F4-7A72-4E5F-80ED-06CED74DBEE0}"/>
              </a:ext>
            </a:extLst>
          </p:cNvPr>
          <p:cNvPicPr>
            <a:picLocks noChangeAspect="1"/>
          </p:cNvPicPr>
          <p:nvPr/>
        </p:nvPicPr>
        <p:blipFill rotWithShape="1">
          <a:blip r:embed="rId2"/>
          <a:srcRect l="13535"/>
          <a:stretch/>
        </p:blipFill>
        <p:spPr>
          <a:xfrm>
            <a:off x="1123357" y="3018327"/>
            <a:ext cx="3533985" cy="2728198"/>
          </a:xfrm>
          <a:prstGeom prst="rect">
            <a:avLst/>
          </a:prstGeom>
        </p:spPr>
      </p:pic>
      <p:sp>
        <p:nvSpPr>
          <p:cNvPr id="8" name="Title 1">
            <a:extLst>
              <a:ext uri="{FF2B5EF4-FFF2-40B4-BE49-F238E27FC236}">
                <a16:creationId xmlns:a16="http://schemas.microsoft.com/office/drawing/2014/main" id="{17F6CC5F-C4EC-44A1-8174-507D4AE63C56}"/>
              </a:ext>
            </a:extLst>
          </p:cNvPr>
          <p:cNvSpPr txBox="1">
            <a:spLocks/>
          </p:cNvSpPr>
          <p:nvPr/>
        </p:nvSpPr>
        <p:spPr>
          <a:xfrm>
            <a:off x="1123357" y="1357054"/>
            <a:ext cx="3533985" cy="1661272"/>
          </a:xfrm>
          <a:prstGeom prst="rect">
            <a:avLst/>
          </a:prstGeom>
          <a:solidFill>
            <a:schemeClr val="accent3">
              <a:lumMod val="20000"/>
              <a:lumOff val="80000"/>
            </a:schemeClr>
          </a:solidFill>
          <a:ln w="19050">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700" b="1" dirty="0">
                <a:solidFill>
                  <a:schemeClr val="tx2"/>
                </a:solidFill>
                <a:latin typeface="+mn-lt"/>
              </a:rPr>
              <a:t>Class Exercise</a:t>
            </a:r>
            <a:r>
              <a:rPr lang="en-US" sz="2700" b="1" dirty="0">
                <a:solidFill>
                  <a:schemeClr val="tx2"/>
                </a:solidFill>
              </a:rPr>
              <a:t>:  </a:t>
            </a:r>
          </a:p>
          <a:p>
            <a:pPr>
              <a:spcAft>
                <a:spcPts val="600"/>
              </a:spcAft>
            </a:pPr>
            <a:r>
              <a:rPr lang="en-US" sz="2700" b="1" i="1" dirty="0">
                <a:solidFill>
                  <a:schemeClr val="tx2"/>
                </a:solidFill>
              </a:rPr>
              <a:t>A/B Testing  </a:t>
            </a:r>
          </a:p>
        </p:txBody>
      </p:sp>
      <p:sp>
        <p:nvSpPr>
          <p:cNvPr id="5" name="Right Triangle 4">
            <a:extLst>
              <a:ext uri="{FF2B5EF4-FFF2-40B4-BE49-F238E27FC236}">
                <a16:creationId xmlns:a16="http://schemas.microsoft.com/office/drawing/2014/main" id="{96DDD2C6-1717-420B-BDD6-83064F30F00B}"/>
              </a:ext>
            </a:extLst>
          </p:cNvPr>
          <p:cNvSpPr/>
          <p:nvPr/>
        </p:nvSpPr>
        <p:spPr>
          <a:xfrm rot="16200000">
            <a:off x="8622444" y="3269416"/>
            <a:ext cx="3200400" cy="3291842"/>
          </a:xfrm>
          <a:prstGeom prst="r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12006F6-E44F-4F5C-B015-F6529D75C5AB}"/>
              </a:ext>
            </a:extLst>
          </p:cNvPr>
          <p:cNvCxnSpPr>
            <a:cxnSpLocks/>
          </p:cNvCxnSpPr>
          <p:nvPr/>
        </p:nvCxnSpPr>
        <p:spPr>
          <a:xfrm>
            <a:off x="8656320" y="6231157"/>
            <a:ext cx="289050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BE5F77A-12D2-4A77-9C4D-230CA32EA7D8}"/>
              </a:ext>
            </a:extLst>
          </p:cNvPr>
          <p:cNvCxnSpPr/>
          <p:nvPr/>
        </p:nvCxnSpPr>
        <p:spPr>
          <a:xfrm>
            <a:off x="11546827" y="3596640"/>
            <a:ext cx="0" cy="2634517"/>
          </a:xfrm>
          <a:prstGeom prst="line">
            <a:avLst/>
          </a:prstGeom>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859BF50-D993-46B1-B3E8-258501079D6C}"/>
              </a:ext>
            </a:extLst>
          </p:cNvPr>
          <p:cNvSpPr/>
          <p:nvPr/>
        </p:nvSpPr>
        <p:spPr>
          <a:xfrm>
            <a:off x="1" y="0"/>
            <a:ext cx="622764"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53EC1E8-FDBB-4D5D-9961-1A76CA317E89}"/>
              </a:ext>
            </a:extLst>
          </p:cNvPr>
          <p:cNvSpPr txBox="1">
            <a:spLocks/>
          </p:cNvSpPr>
          <p:nvPr/>
        </p:nvSpPr>
        <p:spPr>
          <a:xfrm>
            <a:off x="5157935" y="1350728"/>
            <a:ext cx="5995836" cy="488042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t>To get started, let’s go to </a:t>
            </a:r>
            <a:r>
              <a:rPr lang="en-US" sz="1200" b="1" u="sng" dirty="0">
                <a:hlinkClick r:id="rId3"/>
              </a:rPr>
              <a:t>https://rdrr.io/snippets/</a:t>
            </a:r>
            <a:r>
              <a:rPr lang="en-US" sz="1200" b="1" dirty="0"/>
              <a:t> and copy/type in the first bulleted line below.   Imagine the following situation: The numbers are the results from testing a new version of a website. The version A of the website received </a:t>
            </a:r>
            <a:r>
              <a:rPr lang="en-US" sz="1200" b="1" dirty="0">
                <a:solidFill>
                  <a:srgbClr val="0000CC"/>
                </a:solidFill>
              </a:rPr>
              <a:t>600</a:t>
            </a:r>
            <a:r>
              <a:rPr lang="en-US" sz="1200" b="1" dirty="0"/>
              <a:t> views and </a:t>
            </a:r>
            <a:r>
              <a:rPr lang="en-US" sz="1200" b="1" dirty="0">
                <a:solidFill>
                  <a:srgbClr val="0000CC"/>
                </a:solidFill>
              </a:rPr>
              <a:t>32</a:t>
            </a:r>
            <a:r>
              <a:rPr lang="en-US" sz="1200" b="1" dirty="0"/>
              <a:t> conversions (or clicks on the ad), while version B received </a:t>
            </a:r>
            <a:r>
              <a:rPr lang="en-US" sz="1200" b="1" dirty="0">
                <a:solidFill>
                  <a:schemeClr val="accent6">
                    <a:lumMod val="75000"/>
                  </a:schemeClr>
                </a:solidFill>
              </a:rPr>
              <a:t>400</a:t>
            </a:r>
            <a:r>
              <a:rPr lang="en-US" sz="1200" b="1" dirty="0"/>
              <a:t> views and </a:t>
            </a:r>
            <a:r>
              <a:rPr lang="en-US" sz="1200" b="1" dirty="0">
                <a:solidFill>
                  <a:schemeClr val="accent6">
                    <a:lumMod val="75000"/>
                  </a:schemeClr>
                </a:solidFill>
              </a:rPr>
              <a:t>44</a:t>
            </a:r>
            <a:r>
              <a:rPr lang="en-US" sz="1200" b="1" dirty="0"/>
              <a:t> conversions. Here is the test for Chi-squared that can tell us if the difference is statistically significant.  What do the results tell us about which website version is better A or B (Cite:  </a:t>
            </a:r>
            <a:r>
              <a:rPr lang="en-US" sz="1200" b="1" dirty="0">
                <a:hlinkClick r:id="rId4"/>
              </a:rPr>
              <a:t>https://rpubs.com/JanpuHou/280223</a:t>
            </a:r>
            <a:r>
              <a:rPr lang="en-US" sz="1200" b="1" dirty="0"/>
              <a:t>)?</a:t>
            </a:r>
          </a:p>
          <a:p>
            <a:pPr marL="0" indent="0">
              <a:buNone/>
            </a:pPr>
            <a:r>
              <a:rPr lang="en-US" sz="1200" b="1" dirty="0"/>
              <a:t>You can copy the bullets into R directly:  YOU DO NOT HAVE TO UNDERSTAND EVERY SYMBOL IN THE COMMAND – FOCUS ON UNDERSTANDING COLOR CODED ELMENTs!  </a:t>
            </a:r>
          </a:p>
          <a:p>
            <a:r>
              <a:rPr lang="en-US" sz="1200" dirty="0" err="1"/>
              <a:t>prop.test</a:t>
            </a:r>
            <a:r>
              <a:rPr lang="en-US" sz="1200" dirty="0"/>
              <a:t>(c(</a:t>
            </a:r>
            <a:r>
              <a:rPr lang="en-US" sz="1200" b="1" dirty="0">
                <a:solidFill>
                  <a:srgbClr val="0000CC"/>
                </a:solidFill>
              </a:rPr>
              <a:t>32</a:t>
            </a:r>
            <a:r>
              <a:rPr lang="en-US" sz="1200" dirty="0"/>
              <a:t>,</a:t>
            </a:r>
            <a:r>
              <a:rPr lang="en-US" sz="1200" b="1" dirty="0">
                <a:solidFill>
                  <a:schemeClr val="accent6">
                    <a:lumMod val="75000"/>
                  </a:schemeClr>
                </a:solidFill>
              </a:rPr>
              <a:t>44</a:t>
            </a:r>
            <a:r>
              <a:rPr lang="en-US" sz="1200" dirty="0"/>
              <a:t>), c(</a:t>
            </a:r>
            <a:r>
              <a:rPr lang="en-US" sz="1200" b="1" dirty="0">
                <a:solidFill>
                  <a:srgbClr val="0000CC"/>
                </a:solidFill>
              </a:rPr>
              <a:t>600</a:t>
            </a:r>
            <a:r>
              <a:rPr lang="en-US" sz="1200" dirty="0"/>
              <a:t>,</a:t>
            </a:r>
            <a:r>
              <a:rPr lang="en-US" sz="1200" b="1" dirty="0">
                <a:solidFill>
                  <a:schemeClr val="accent6">
                    <a:lumMod val="75000"/>
                  </a:schemeClr>
                </a:solidFill>
              </a:rPr>
              <a:t>400</a:t>
            </a:r>
            <a:r>
              <a:rPr lang="en-US" sz="1200" dirty="0"/>
              <a:t>)) #this command performs a Chi-squared test</a:t>
            </a:r>
          </a:p>
          <a:p>
            <a:r>
              <a:rPr lang="en-US" sz="1200" dirty="0"/>
              <a:t>#Note the p-value.  In many social sciences, a p-value less than 0.05 is considered significant and the difference unlikely to have been generated by chance.  What p-value do you see and what can you say about the difference between the websites? </a:t>
            </a:r>
          </a:p>
          <a:p>
            <a:r>
              <a:rPr lang="en-US" sz="1200" b="1" dirty="0"/>
              <a:t>#We can also use what we’ve learned to visualize the results.</a:t>
            </a:r>
          </a:p>
          <a:p>
            <a:r>
              <a:rPr lang="en-US" sz="1200" dirty="0"/>
              <a:t>Websites &lt;- </a:t>
            </a:r>
            <a:r>
              <a:rPr lang="en-US" sz="1200" dirty="0" err="1"/>
              <a:t>as.table</a:t>
            </a:r>
            <a:r>
              <a:rPr lang="en-US" sz="1200" dirty="0"/>
              <a:t>(</a:t>
            </a:r>
            <a:r>
              <a:rPr lang="en-US" sz="1200" dirty="0" err="1"/>
              <a:t>rbind</a:t>
            </a:r>
            <a:r>
              <a:rPr lang="en-US" sz="1200" dirty="0"/>
              <a:t>(c(</a:t>
            </a:r>
            <a:r>
              <a:rPr lang="en-US" sz="1200" b="1" dirty="0">
                <a:solidFill>
                  <a:srgbClr val="0000CC"/>
                </a:solidFill>
              </a:rPr>
              <a:t>32</a:t>
            </a:r>
            <a:r>
              <a:rPr lang="en-US" sz="1200" dirty="0"/>
              <a:t>,</a:t>
            </a:r>
            <a:r>
              <a:rPr lang="en-US" sz="1200" b="1" dirty="0">
                <a:solidFill>
                  <a:schemeClr val="accent6">
                    <a:lumMod val="75000"/>
                  </a:schemeClr>
                </a:solidFill>
              </a:rPr>
              <a:t>44</a:t>
            </a:r>
            <a:r>
              <a:rPr lang="en-US" sz="1200" dirty="0"/>
              <a:t>), c(</a:t>
            </a:r>
            <a:r>
              <a:rPr lang="en-US" sz="1200" b="1" dirty="0">
                <a:solidFill>
                  <a:srgbClr val="0000CC"/>
                </a:solidFill>
              </a:rPr>
              <a:t>600</a:t>
            </a:r>
            <a:r>
              <a:rPr lang="en-US" sz="1200" dirty="0"/>
              <a:t>,</a:t>
            </a:r>
            <a:r>
              <a:rPr lang="en-US" sz="1200" b="1" dirty="0">
                <a:solidFill>
                  <a:schemeClr val="accent6">
                    <a:lumMod val="75000"/>
                  </a:schemeClr>
                </a:solidFill>
              </a:rPr>
              <a:t>400</a:t>
            </a:r>
            <a:r>
              <a:rPr lang="en-US" sz="1200" dirty="0"/>
              <a:t>))) #create a data table</a:t>
            </a:r>
          </a:p>
          <a:p>
            <a:r>
              <a:rPr lang="en-US" sz="1200" dirty="0" err="1"/>
              <a:t>dimnames</a:t>
            </a:r>
            <a:r>
              <a:rPr lang="en-US" sz="1200" dirty="0"/>
              <a:t>(Websites) &lt;- list(Success = c("Conversions", "Views"),</a:t>
            </a:r>
          </a:p>
          <a:p>
            <a:r>
              <a:rPr lang="en-US" sz="1200" dirty="0"/>
              <a:t>                    Versions = c("Website </a:t>
            </a:r>
            <a:r>
              <a:rPr lang="en-US" sz="1200" dirty="0" err="1"/>
              <a:t>A","Website</a:t>
            </a:r>
            <a:r>
              <a:rPr lang="en-US" sz="1200" dirty="0"/>
              <a:t> B")) #provide labels</a:t>
            </a:r>
          </a:p>
          <a:p>
            <a:r>
              <a:rPr lang="en-US" sz="1200" dirty="0" err="1"/>
              <a:t>mosaicplot</a:t>
            </a:r>
            <a:r>
              <a:rPr lang="en-US" sz="1200" dirty="0"/>
              <a:t>(~Versions + Success, data = Websites)</a:t>
            </a:r>
          </a:p>
          <a:p>
            <a:r>
              <a:rPr lang="en-US" sz="1200" b="1" dirty="0"/>
              <a:t>#What would you communicate to the website team – which website is better? Consider model quality and potential sources of error in your evaluation.</a:t>
            </a:r>
          </a:p>
          <a:p>
            <a:pPr marL="0" indent="0">
              <a:buNone/>
            </a:pPr>
            <a:r>
              <a:rPr lang="en-US" sz="1200" dirty="0"/>
              <a:t>Note: If your screen shows + press escape (this happens when you missed a symbol).</a:t>
            </a:r>
          </a:p>
        </p:txBody>
      </p:sp>
    </p:spTree>
    <p:extLst>
      <p:ext uri="{BB962C8B-B14F-4D97-AF65-F5344CB8AC3E}">
        <p14:creationId xmlns:p14="http://schemas.microsoft.com/office/powerpoint/2010/main" val="176067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9854</TotalTime>
  <Words>3835</Words>
  <Application>Microsoft Office PowerPoint</Application>
  <PresentationFormat>Widescreen</PresentationFormat>
  <Paragraphs>246</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Black</vt:lpstr>
      <vt:lpstr>Arial Narrow</vt:lpstr>
      <vt:lpstr>Calibri</vt:lpstr>
      <vt:lpstr>Calibri  </vt:lpstr>
      <vt:lpstr>Calibri   </vt:lpstr>
      <vt:lpstr>Calibri Light</vt:lpstr>
      <vt:lpstr>Times New Roman</vt:lpstr>
      <vt:lpstr>Office Theme</vt:lpstr>
      <vt:lpstr>2.Module-in-a-Box: Data Ethics, Privacy and Data Modeling/Analysis.</vt:lpstr>
      <vt:lpstr>Data Ethics Competency: Privacy*</vt:lpstr>
      <vt:lpstr>Data Science Competency: Data Modeling/ Analysis*</vt:lpstr>
      <vt:lpstr>XSEDE Data Driven Competencies*</vt:lpstr>
      <vt:lpstr>A Different Type of R Training:  Out-of-the-box training that can quickly yield         R skill building &amp;                                             meaningful discussions around data ethics. </vt:lpstr>
      <vt:lpstr>Guide to Using this Module-in-the-Box in the Classroom</vt:lpstr>
      <vt:lpstr>Assignments to be Completed in this Module:</vt:lpstr>
      <vt:lpstr>The role of R in data science includes data modeling:</vt:lpstr>
      <vt:lpstr>PowerPoint Presentation</vt:lpstr>
      <vt:lpstr>PowerPoint Presentation</vt:lpstr>
      <vt:lpstr>Limitations</vt:lpstr>
      <vt:lpstr>Access and R </vt:lpstr>
      <vt:lpstr>How to install R and RStudio on your home computer</vt:lpstr>
      <vt:lpstr>Break</vt:lpstr>
      <vt:lpstr>Can website versions really be that impactful?</vt:lpstr>
      <vt:lpstr>R and RMarkdown</vt:lpstr>
      <vt:lpstr>Data and Privacy</vt:lpstr>
      <vt:lpstr>Immigration</vt:lpstr>
      <vt:lpstr>PowerPoint Presentation</vt:lpstr>
      <vt:lpstr>PowerPoint Presentation</vt:lpstr>
      <vt:lpstr>Homework Evaluation Rubric* </vt:lpstr>
      <vt:lpstr>Break</vt:lpstr>
      <vt:lpstr>Data Privacy</vt:lpstr>
      <vt:lpstr>Additional        Materials &amp; Data Sources</vt:lpstr>
      <vt:lpstr>Suggested as textbooks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1.Module-in-the-Box: Data Ethics, AI Blindspots and Data Preparation.</dc:title>
  <dc:creator>Unislawa Williams</dc:creator>
  <cp:lastModifiedBy>Unislawa Williams</cp:lastModifiedBy>
  <cp:revision>85</cp:revision>
  <dcterms:created xsi:type="dcterms:W3CDTF">2020-11-05T14:19:08Z</dcterms:created>
  <dcterms:modified xsi:type="dcterms:W3CDTF">2021-05-25T16:16:58Z</dcterms:modified>
</cp:coreProperties>
</file>