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6"/>
  </p:notesMasterIdLst>
  <p:sldIdLst>
    <p:sldId id="336" r:id="rId2"/>
    <p:sldId id="256" r:id="rId3"/>
    <p:sldId id="594" r:id="rId4"/>
    <p:sldId id="258" r:id="rId5"/>
    <p:sldId id="260" r:id="rId6"/>
    <p:sldId id="261" r:id="rId7"/>
    <p:sldId id="540" r:id="rId8"/>
    <p:sldId id="538" r:id="rId9"/>
    <p:sldId id="343" r:id="rId10"/>
    <p:sldId id="277" r:id="rId11"/>
    <p:sldId id="513" r:id="rId12"/>
    <p:sldId id="281" r:id="rId13"/>
    <p:sldId id="509" r:id="rId14"/>
    <p:sldId id="521" r:id="rId15"/>
    <p:sldId id="541" r:id="rId16"/>
    <p:sldId id="285" r:id="rId17"/>
    <p:sldId id="286" r:id="rId18"/>
    <p:sldId id="287" r:id="rId19"/>
    <p:sldId id="339" r:id="rId20"/>
    <p:sldId id="574" r:id="rId21"/>
    <p:sldId id="265" r:id="rId22"/>
    <p:sldId id="333" r:id="rId23"/>
    <p:sldId id="582" r:id="rId24"/>
    <p:sldId id="533" r:id="rId25"/>
    <p:sldId id="532" r:id="rId26"/>
    <p:sldId id="595" r:id="rId27"/>
    <p:sldId id="561" r:id="rId28"/>
    <p:sldId id="266" r:id="rId29"/>
    <p:sldId id="276" r:id="rId30"/>
    <p:sldId id="583" r:id="rId31"/>
    <p:sldId id="584" r:id="rId32"/>
    <p:sldId id="558" r:id="rId33"/>
    <p:sldId id="515" r:id="rId34"/>
    <p:sldId id="267" r:id="rId35"/>
    <p:sldId id="268" r:id="rId36"/>
    <p:sldId id="580" r:id="rId37"/>
    <p:sldId id="270" r:id="rId38"/>
    <p:sldId id="589" r:id="rId39"/>
    <p:sldId id="588" r:id="rId40"/>
    <p:sldId id="587" r:id="rId41"/>
    <p:sldId id="586" r:id="rId42"/>
    <p:sldId id="306" r:id="rId43"/>
    <p:sldId id="308" r:id="rId44"/>
    <p:sldId id="309" r:id="rId45"/>
    <p:sldId id="523" r:id="rId46"/>
    <p:sldId id="291" r:id="rId47"/>
    <p:sldId id="296" r:id="rId48"/>
    <p:sldId id="289" r:id="rId49"/>
    <p:sldId id="551" r:id="rId50"/>
    <p:sldId id="593" r:id="rId51"/>
    <p:sldId id="529" r:id="rId52"/>
    <p:sldId id="544" r:id="rId53"/>
    <p:sldId id="337" r:id="rId54"/>
    <p:sldId id="278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omko, Karen" initials="TK" lastIdx="1" clrIdx="0">
    <p:extLst>
      <p:ext uri="{19B8F6BF-5375-455C-9EA6-DF929625EA0E}">
        <p15:presenceInfo xmlns:p15="http://schemas.microsoft.com/office/powerpoint/2012/main" userId="8083790e-7f33-4039-a8cd-c33a966cf16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97"/>
    <p:restoredTop sz="94655"/>
  </p:normalViewPr>
  <p:slideViewPr>
    <p:cSldViewPr snapToGrid="0" snapToObjects="1">
      <p:cViewPr varScale="1">
        <p:scale>
          <a:sx n="103" d="100"/>
          <a:sy n="103" d="100"/>
        </p:scale>
        <p:origin x="192" y="5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commentAuthors" Target="commentAuthor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B6CB34-84A7-4D49-BE60-72F40909AEA2}" type="datetimeFigureOut">
              <a:rPr lang="en-US" smtClean="0"/>
              <a:t>3/21/19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D1176D-9216-3148-BFEC-4E05AE6D2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769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E69F90-08E4-CD44-A69C-C7795922E44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0607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E69F90-08E4-CD44-A69C-C7795922E440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79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2CC34E-BBC3-4AFB-BA1A-51E2F6887B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95350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2CC34E-BBC3-4AFB-BA1A-51E2F6887B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99280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2CC34E-BBC3-4AFB-BA1A-51E2F6887B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03600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5525" y="522288"/>
            <a:ext cx="4648200" cy="2616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44C999-8570-0E4A-BD65-9CAF06AE0D21}" type="slidenum">
              <a:rPr lang="en-US" sz="1800" kern="0">
                <a:solidFill>
                  <a:prstClr val="black"/>
                </a:solidFill>
                <a:latin typeface="Calibri"/>
              </a:rPr>
              <a:pPr>
                <a:defRPr/>
              </a:pPr>
              <a:t>20</a:t>
            </a:fld>
            <a:endParaRPr lang="en-US" sz="1800" kern="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16994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E69F90-08E4-CD44-A69C-C7795922E44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6050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2CC34E-BBC3-4AFB-BA1A-51E2F6887B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078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E69F90-08E4-CD44-A69C-C7795922E440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3087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</a:t>
            </a:r>
            <a:r>
              <a:rPr lang="en-US" baseline="0" dirty="0"/>
              <a:t> from: https://</a:t>
            </a:r>
            <a:r>
              <a:rPr lang="en-US" baseline="0" dirty="0" err="1"/>
              <a:t>www.aoc.gov</a:t>
            </a:r>
            <a:r>
              <a:rPr lang="en-US" baseline="0"/>
              <a:t>/image-gallery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44C999-8570-0E4A-BD65-9CAF06AE0D21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52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6677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pattFill prst="pct5">
          <a:fgClr>
            <a:srgbClr val="F9C800"/>
          </a:fgClr>
          <a:bgClr>
            <a:schemeClr val="accent1">
              <a:lumMod val="7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wdUpDiag">
            <a:fgClr>
              <a:srgbClr val="8BB8E3"/>
            </a:fgClr>
            <a:bgClr>
              <a:srgbClr val="6CACE4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OSC_icon_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3888" y="6151563"/>
            <a:ext cx="626235" cy="6262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>
          <a:xfrm>
            <a:off x="150651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20166A86-CEF1-4245-9BD7-44636C7B0A71}" type="datetimeFigureOut">
              <a:rPr lang="en-US" smtClean="0"/>
              <a:t>3/21/19</a:t>
            </a:fld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719552" y="6356350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 sz="1000"/>
            </a:lvl1pPr>
          </a:lstStyle>
          <a:p>
            <a:fld id="{F92DBB2A-5FFD-F94F-A92D-8FE87F698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583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6511" y="365125"/>
            <a:ext cx="9178978" cy="1325563"/>
          </a:xfrm>
        </p:spPr>
        <p:txBody>
          <a:bodyPr/>
          <a:lstStyle>
            <a:lvl1pPr>
              <a:defRPr b="1">
                <a:solidFill>
                  <a:srgbClr val="6CACE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06511" y="1825625"/>
            <a:ext cx="9178978" cy="43513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150651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20166A86-CEF1-4245-9BD7-44636C7B0A71}" type="datetimeFigureOut">
              <a:rPr lang="en-US" smtClean="0"/>
              <a:t>3/21/19</a:t>
            </a:fld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719552" y="6356350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 sz="1000"/>
            </a:lvl1pPr>
          </a:lstStyle>
          <a:p>
            <a:fld id="{F92DBB2A-5FFD-F94F-A92D-8FE87F698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540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1948097" cy="5811838"/>
          </a:xfrm>
        </p:spPr>
        <p:txBody>
          <a:bodyPr vert="eaVert"/>
          <a:lstStyle>
            <a:lvl1pPr>
              <a:defRPr b="1">
                <a:solidFill>
                  <a:srgbClr val="6CACE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06510" y="365125"/>
            <a:ext cx="706599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150651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20166A86-CEF1-4245-9BD7-44636C7B0A71}" type="datetimeFigureOut">
              <a:rPr lang="en-US" smtClean="0"/>
              <a:t>3/21/19</a:t>
            </a:fld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719552" y="6356350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 sz="1000"/>
            </a:lvl1pPr>
          </a:lstStyle>
          <a:p>
            <a:fld id="{F92DBB2A-5FFD-F94F-A92D-8FE87F698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9981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424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6511" y="365125"/>
            <a:ext cx="9178978" cy="1325563"/>
          </a:xfrm>
        </p:spPr>
        <p:txBody>
          <a:bodyPr/>
          <a:lstStyle>
            <a:lvl1pPr>
              <a:defRPr b="1">
                <a:solidFill>
                  <a:srgbClr val="6CACE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6511" y="1825625"/>
            <a:ext cx="9178978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11" descr="OSC_icon_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3888" y="6151563"/>
            <a:ext cx="626235" cy="626235"/>
          </a:xfrm>
          <a:prstGeom prst="rect">
            <a:avLst/>
          </a:prstGeom>
        </p:spPr>
      </p:pic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>
          <a:xfrm>
            <a:off x="150651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20166A86-CEF1-4245-9BD7-44636C7B0A71}" type="datetimeFigureOut">
              <a:rPr lang="en-US" smtClean="0"/>
              <a:t>3/21/19</a:t>
            </a:fld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719552" y="6356350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 sz="1000"/>
            </a:lvl1pPr>
          </a:lstStyle>
          <a:p>
            <a:fld id="{F92DBB2A-5FFD-F94F-A92D-8FE87F698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5985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424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6510" y="365125"/>
            <a:ext cx="9178980" cy="1325563"/>
          </a:xfrm>
        </p:spPr>
        <p:txBody>
          <a:bodyPr/>
          <a:lstStyle>
            <a:lvl1pPr>
              <a:defRPr b="1">
                <a:solidFill>
                  <a:srgbClr val="6CACE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1506510" y="1825625"/>
            <a:ext cx="4354644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325849" y="1825625"/>
            <a:ext cx="4359641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>
          <a:xfrm>
            <a:off x="150651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20166A86-CEF1-4245-9BD7-44636C7B0A71}" type="datetimeFigureOut">
              <a:rPr lang="en-US" smtClean="0"/>
              <a:t>3/21/19</a:t>
            </a:fld>
            <a:endParaRPr lang="en-US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719552" y="6356350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 sz="1000"/>
            </a:lvl1pPr>
          </a:lstStyle>
          <a:p>
            <a:fld id="{F92DBB2A-5FFD-F94F-A92D-8FE87F698318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 descr="OSC_icon_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3888" y="6151563"/>
            <a:ext cx="626235" cy="62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5373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424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6511" y="365125"/>
            <a:ext cx="9178978" cy="1325563"/>
          </a:xfrm>
        </p:spPr>
        <p:txBody>
          <a:bodyPr/>
          <a:lstStyle>
            <a:lvl1pPr>
              <a:defRPr b="1">
                <a:solidFill>
                  <a:srgbClr val="6CACE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>
          <a:xfrm>
            <a:off x="150651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20166A86-CEF1-4245-9BD7-44636C7B0A71}" type="datetimeFigureOut">
              <a:rPr lang="en-US" smtClean="0"/>
              <a:t>3/21/19</a:t>
            </a:fld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719552" y="6356350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 sz="1000"/>
            </a:lvl1pPr>
          </a:lstStyle>
          <a:p>
            <a:fld id="{F92DBB2A-5FFD-F94F-A92D-8FE87F698318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OSC_icon_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3888" y="6151563"/>
            <a:ext cx="626235" cy="62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231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350" y="0"/>
            <a:ext cx="12192000" cy="4404476"/>
          </a:xfrm>
          <a:prstGeom prst="rect">
            <a:avLst/>
          </a:prstGeom>
          <a:pattFill prst="wdUpDiag">
            <a:fgClr>
              <a:srgbClr val="8BB8E3"/>
            </a:fgClr>
            <a:bgClr>
              <a:srgbClr val="6CACE4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816887" y="1872899"/>
            <a:ext cx="6435119" cy="533968"/>
          </a:xfrm>
        </p:spPr>
        <p:txBody>
          <a:bodyPr>
            <a:no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0"/>
          </p:nvPr>
        </p:nvSpPr>
        <p:spPr>
          <a:xfrm>
            <a:off x="2121966" y="1353235"/>
            <a:ext cx="2286000" cy="228600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4816887" y="2403842"/>
            <a:ext cx="6435120" cy="53396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Title(s)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2" hasCustomPrompt="1"/>
          </p:nvPr>
        </p:nvSpPr>
        <p:spPr>
          <a:xfrm>
            <a:off x="2121966" y="5285154"/>
            <a:ext cx="9130040" cy="533968"/>
          </a:xfrm>
        </p:spPr>
        <p:txBody>
          <a:bodyPr>
            <a:noAutofit/>
          </a:bodyPr>
          <a:lstStyle>
            <a:lvl1pPr marL="0" indent="0">
              <a:buNone/>
              <a:defRPr sz="2400" baseline="0">
                <a:solidFill>
                  <a:srgbClr val="6C6C6C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“Quote or favorite quote…</a:t>
            </a:r>
          </a:p>
        </p:txBody>
      </p:sp>
      <p:sp>
        <p:nvSpPr>
          <p:cNvPr id="12" name="Rectangle 11"/>
          <p:cNvSpPr>
            <a:spLocks noChangeAspect="1"/>
          </p:cNvSpPr>
          <p:nvPr/>
        </p:nvSpPr>
        <p:spPr>
          <a:xfrm rot="2700000">
            <a:off x="2807766" y="3828614"/>
            <a:ext cx="914400" cy="914400"/>
          </a:xfrm>
          <a:prstGeom prst="rect">
            <a:avLst/>
          </a:prstGeom>
          <a:pattFill prst="wdUpDiag">
            <a:fgClr>
              <a:srgbClr val="8BB8E3"/>
            </a:fgClr>
            <a:bgClr>
              <a:srgbClr val="6CACE4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3"/>
          </p:nvPr>
        </p:nvSpPr>
        <p:spPr>
          <a:xfrm>
            <a:off x="150651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20166A86-CEF1-4245-9BD7-44636C7B0A71}" type="datetimeFigureOut">
              <a:rPr lang="en-US" smtClean="0"/>
              <a:t>3/21/19</a:t>
            </a:fld>
            <a:endParaRPr lang="en-US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4"/>
          </p:nvPr>
        </p:nvSpPr>
        <p:spPr>
          <a:xfrm>
            <a:off x="4719552" y="6356350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 sz="1000"/>
            </a:lvl1pPr>
          </a:lstStyle>
          <a:p>
            <a:fld id="{F92DBB2A-5FFD-F94F-A92D-8FE87F698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631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6511" y="365125"/>
            <a:ext cx="9178978" cy="1325563"/>
          </a:xfrm>
        </p:spPr>
        <p:txBody>
          <a:bodyPr/>
          <a:lstStyle>
            <a:lvl1pPr>
              <a:defRPr b="1">
                <a:solidFill>
                  <a:srgbClr val="6CACE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6511" y="1825625"/>
            <a:ext cx="9178978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150651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20166A86-CEF1-4245-9BD7-44636C7B0A71}" type="datetimeFigureOut">
              <a:rPr lang="en-US" smtClean="0"/>
              <a:t>3/21/19</a:t>
            </a:fld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719552" y="6356350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 sz="1000"/>
            </a:lvl1pPr>
          </a:lstStyle>
          <a:p>
            <a:fld id="{F92DBB2A-5FFD-F94F-A92D-8FE87F698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131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6511" y="365125"/>
            <a:ext cx="9178978" cy="1325563"/>
          </a:xfrm>
        </p:spPr>
        <p:txBody>
          <a:bodyPr/>
          <a:lstStyle>
            <a:lvl1pPr>
              <a:defRPr b="1">
                <a:solidFill>
                  <a:srgbClr val="6CACE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06510" y="1825625"/>
            <a:ext cx="4354643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5849" y="1825625"/>
            <a:ext cx="435964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0651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20166A86-CEF1-4245-9BD7-44636C7B0A71}" type="datetimeFigureOut">
              <a:rPr lang="en-US" smtClean="0"/>
              <a:t>3/21/19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719552" y="6356350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 sz="1000"/>
            </a:lvl1pPr>
          </a:lstStyle>
          <a:p>
            <a:fld id="{F92DBB2A-5FFD-F94F-A92D-8FE87F698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44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6510" y="365125"/>
            <a:ext cx="9182156" cy="1325563"/>
          </a:xfrm>
        </p:spPr>
        <p:txBody>
          <a:bodyPr/>
          <a:lstStyle>
            <a:lvl1pPr>
              <a:defRPr b="1">
                <a:solidFill>
                  <a:srgbClr val="6CACE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06510" y="1681163"/>
            <a:ext cx="435464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06511" y="2505075"/>
            <a:ext cx="4354642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25849" y="1681163"/>
            <a:ext cx="435953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25849" y="2505075"/>
            <a:ext cx="4359534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0"/>
          </p:nvPr>
        </p:nvSpPr>
        <p:spPr>
          <a:xfrm>
            <a:off x="150651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20166A86-CEF1-4245-9BD7-44636C7B0A71}" type="datetimeFigureOut">
              <a:rPr lang="en-US" smtClean="0"/>
              <a:t>3/21/19</a:t>
            </a:fld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719552" y="6356350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 sz="1000"/>
            </a:lvl1pPr>
          </a:lstStyle>
          <a:p>
            <a:fld id="{F92DBB2A-5FFD-F94F-A92D-8FE87F698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296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elogram 5"/>
          <p:cNvSpPr/>
          <p:nvPr/>
        </p:nvSpPr>
        <p:spPr>
          <a:xfrm>
            <a:off x="6411074" y="1"/>
            <a:ext cx="7495752" cy="6858000"/>
          </a:xfrm>
          <a:prstGeom prst="parallelogram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6510" y="365125"/>
            <a:ext cx="5708904" cy="1325563"/>
          </a:xfrm>
        </p:spPr>
        <p:txBody>
          <a:bodyPr/>
          <a:lstStyle>
            <a:lvl1pPr>
              <a:defRPr b="1">
                <a:solidFill>
                  <a:srgbClr val="6CACE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06510" y="1825625"/>
            <a:ext cx="5708904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>
            <a:off x="7462752" y="0"/>
            <a:ext cx="4729248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>
          <a:xfrm>
            <a:off x="150651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20166A86-CEF1-4245-9BD7-44636C7B0A71}" type="datetimeFigureOut">
              <a:rPr lang="en-US" smtClean="0"/>
              <a:t>3/21/19</a:t>
            </a:fld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719552" y="6356350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 sz="1000"/>
            </a:lvl1pPr>
          </a:lstStyle>
          <a:p>
            <a:fld id="{F92DBB2A-5FFD-F94F-A92D-8FE87F698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59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pattFill prst="wdUpDiag">
          <a:fgClr>
            <a:srgbClr val="F9F9F9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0651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20166A86-CEF1-4245-9BD7-44636C7B0A71}" type="datetimeFigureOut">
              <a:rPr lang="en-US" smtClean="0"/>
              <a:t>3/21/19</a:t>
            </a:fld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719552" y="6356350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 sz="1000"/>
            </a:lvl1pPr>
          </a:lstStyle>
          <a:p>
            <a:fld id="{F92DBB2A-5FFD-F94F-A92D-8FE87F698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640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8105"/>
            <a:ext cx="12192000" cy="1828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9016" y="4178105"/>
            <a:ext cx="9201418" cy="696351"/>
          </a:xfrm>
        </p:spPr>
        <p:txBody>
          <a:bodyPr anchor="b"/>
          <a:lstStyle>
            <a:lvl1pPr>
              <a:defRPr sz="3200" b="1">
                <a:solidFill>
                  <a:srgbClr val="6CACE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1499016" y="4874456"/>
            <a:ext cx="9201418" cy="1132449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    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1"/>
          </p:nvPr>
        </p:nvSpPr>
        <p:spPr>
          <a:xfrm>
            <a:off x="150651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20166A86-CEF1-4245-9BD7-44636C7B0A71}" type="datetimeFigureOut">
              <a:rPr lang="en-US" smtClean="0"/>
              <a:t>3/21/19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719552" y="6356350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 sz="1000"/>
            </a:lvl1pPr>
          </a:lstStyle>
          <a:p>
            <a:fld id="{F92DBB2A-5FFD-F94F-A92D-8FE87F698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268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6510" y="457200"/>
            <a:ext cx="3932237" cy="1600200"/>
          </a:xfrm>
        </p:spPr>
        <p:txBody>
          <a:bodyPr anchor="b"/>
          <a:lstStyle>
            <a:lvl1pPr>
              <a:defRPr sz="3200" b="1">
                <a:solidFill>
                  <a:srgbClr val="6CACE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49910" y="987425"/>
            <a:ext cx="4830582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0651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>
          <a:xfrm>
            <a:off x="150651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20166A86-CEF1-4245-9BD7-44636C7B0A71}" type="datetimeFigureOut">
              <a:rPr lang="en-US" smtClean="0"/>
              <a:t>3/21/19</a:t>
            </a:fld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719552" y="6356350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 sz="1000"/>
            </a:lvl1pPr>
          </a:lstStyle>
          <a:p>
            <a:fld id="{F92DBB2A-5FFD-F94F-A92D-8FE87F698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863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wdUpDiag">
          <a:fgClr>
            <a:srgbClr val="F9F9F9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06511" y="365125"/>
            <a:ext cx="917897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06511" y="1825625"/>
            <a:ext cx="917897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4" name="Picture 3" descr="OSC_icon_P.pdf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3888" y="6151563"/>
            <a:ext cx="626235" cy="626235"/>
          </a:xfrm>
          <a:prstGeom prst="rect">
            <a:avLst/>
          </a:prstGeom>
        </p:spPr>
      </p:pic>
      <p:sp>
        <p:nvSpPr>
          <p:cNvPr id="8" name="Date Placeholder 4"/>
          <p:cNvSpPr>
            <a:spLocks noGrp="1"/>
          </p:cNvSpPr>
          <p:nvPr>
            <p:ph type="dt" sz="half" idx="2"/>
          </p:nvPr>
        </p:nvSpPr>
        <p:spPr>
          <a:xfrm>
            <a:off x="150651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20166A86-CEF1-4245-9BD7-44636C7B0A71}" type="datetimeFigureOut">
              <a:rPr lang="en-US" smtClean="0"/>
              <a:t>3/21/19</a:t>
            </a:fld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719552" y="6356350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 sz="1000"/>
            </a:lvl1pPr>
          </a:lstStyle>
          <a:p>
            <a:fld id="{F92DBB2A-5FFD-F94F-A92D-8FE87F698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73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tif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www.osc.edu/supercomputing/knowledge-base/xdmod_tool" TargetMode="Externa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hyperlink" Target="osc.edu/ondemand" TargetMode="Externa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sc.edu/resources/getting_started/howto" TargetMode="External"/><Relationship Id="rId2" Type="http://schemas.openxmlformats.org/officeDocument/2006/relationships/hyperlink" Target="https://www.osc.edu/resources/getting_started/supercomputing_faq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mailto:oschelp@osc.edu" TargetMode="External"/><Relationship Id="rId5" Type="http://schemas.openxmlformats.org/officeDocument/2006/relationships/hyperlink" Target="http://go.osu.edu/rc-osc" TargetMode="External"/><Relationship Id="rId4" Type="http://schemas.openxmlformats.org/officeDocument/2006/relationships/hyperlink" Target="https://www.osc.edu/~kcahill/NewUser" TargetMode="Externa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emf"/><Relationship Id="rId3" Type="http://schemas.openxmlformats.org/officeDocument/2006/relationships/image" Target="../media/image67.jpg"/><Relationship Id="rId7" Type="http://schemas.openxmlformats.org/officeDocument/2006/relationships/image" Target="../media/image7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0.emf"/><Relationship Id="rId5" Type="http://schemas.openxmlformats.org/officeDocument/2006/relationships/image" Target="../media/image69.emf"/><Relationship Id="rId10" Type="http://schemas.openxmlformats.org/officeDocument/2006/relationships/image" Target="../media/image74.emf"/><Relationship Id="rId4" Type="http://schemas.openxmlformats.org/officeDocument/2006/relationships/image" Target="../media/image68.emf"/><Relationship Id="rId9" Type="http://schemas.openxmlformats.org/officeDocument/2006/relationships/image" Target="../media/image73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104FFF-0F1B-6F45-BF91-72FC5D7EC4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3199061"/>
            <a:ext cx="12192000" cy="1828800"/>
          </a:xfrm>
          <a:prstGeom prst="rect">
            <a:avLst/>
          </a:prstGeom>
          <a:solidFill>
            <a:srgbClr val="D5273B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OSC_OH-TECHtag_P_rev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920" y="3607298"/>
            <a:ext cx="6671391" cy="1009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4933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FDDAA7C-0EC4-0C49-BACB-83A473B8C9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Hardware Overview</a:t>
            </a: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A057EEBA-E28A-F443-BE04-CBB90A90677D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/>
          <a:srcRect l="21875" r="21875"/>
          <a:stretch>
            <a:fillRect/>
          </a:stretch>
        </p:blipFill>
        <p:spPr/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C57A9FC-A778-AD41-BD5F-CACEE778A6CD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50073DC-3C1C-1A4D-8170-2BD38444D8DA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en-US" dirty="0"/>
              <a:t>“To err is human, but to really foul things up you need a computer.” – Paul Ehrlich</a:t>
            </a:r>
          </a:p>
        </p:txBody>
      </p:sp>
    </p:spTree>
    <p:extLst>
      <p:ext uri="{BB962C8B-B14F-4D97-AF65-F5344CB8AC3E}">
        <p14:creationId xmlns:p14="http://schemas.microsoft.com/office/powerpoint/2010/main" val="405802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7E4AFCC-E99E-BA4B-9BC8-F02014111C7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82034" y="5012770"/>
          <a:ext cx="11021147" cy="1112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17050">
                  <a:extLst>
                    <a:ext uri="{9D8B030D-6E8A-4147-A177-3AD203B41FA5}">
                      <a16:colId xmlns:a16="http://schemas.microsoft.com/office/drawing/2014/main" val="2048379587"/>
                    </a:ext>
                  </a:extLst>
                </a:gridCol>
                <a:gridCol w="1431159">
                  <a:extLst>
                    <a:ext uri="{9D8B030D-6E8A-4147-A177-3AD203B41FA5}">
                      <a16:colId xmlns:a16="http://schemas.microsoft.com/office/drawing/2014/main" val="1613559953"/>
                    </a:ext>
                  </a:extLst>
                </a:gridCol>
                <a:gridCol w="1920444">
                  <a:extLst>
                    <a:ext uri="{9D8B030D-6E8A-4147-A177-3AD203B41FA5}">
                      <a16:colId xmlns:a16="http://schemas.microsoft.com/office/drawing/2014/main" val="3066349499"/>
                    </a:ext>
                  </a:extLst>
                </a:gridCol>
                <a:gridCol w="2030532">
                  <a:extLst>
                    <a:ext uri="{9D8B030D-6E8A-4147-A177-3AD203B41FA5}">
                      <a16:colId xmlns:a16="http://schemas.microsoft.com/office/drawing/2014/main" val="4011859936"/>
                    </a:ext>
                  </a:extLst>
                </a:gridCol>
                <a:gridCol w="2421962">
                  <a:extLst>
                    <a:ext uri="{9D8B030D-6E8A-4147-A177-3AD203B41FA5}">
                      <a16:colId xmlns:a16="http://schemas.microsoft.com/office/drawing/2014/main" val="3292541707"/>
                    </a:ext>
                  </a:extLst>
                </a:gridCol>
              </a:tblGrid>
              <a:tr h="384293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E87722"/>
                          </a:solidFill>
                        </a:rPr>
                        <a:t>STORAGE</a:t>
                      </a:r>
                    </a:p>
                  </a:txBody>
                  <a:tcPr marL="88683" marR="88683" marT="44341" marB="443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Home</a:t>
                      </a:r>
                    </a:p>
                  </a:txBody>
                  <a:tcPr marL="88683" marR="88683" marT="44341" marB="4434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CAC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Project</a:t>
                      </a:r>
                    </a:p>
                  </a:txBody>
                  <a:tcPr marL="88683" marR="88683" marT="44341" marB="4434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CAC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Scratch</a:t>
                      </a:r>
                    </a:p>
                  </a:txBody>
                  <a:tcPr marL="88683" marR="88683" marT="44341" marB="4434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CAC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Tape Library</a:t>
                      </a:r>
                    </a:p>
                  </a:txBody>
                  <a:tcPr marL="88683" marR="88683" marT="44341" marB="4434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CA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2232039"/>
                  </a:ext>
                </a:extLst>
              </a:tr>
              <a:tr h="359659">
                <a:tc>
                  <a:txBody>
                    <a:bodyPr/>
                    <a:lstStyle/>
                    <a:p>
                      <a:r>
                        <a:rPr lang="en-US" sz="1700" dirty="0"/>
                        <a:t>Capacity</a:t>
                      </a:r>
                    </a:p>
                  </a:txBody>
                  <a:tcPr marL="88683" marR="88683" marT="44341" marB="44341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0.8</a:t>
                      </a:r>
                      <a:r>
                        <a:rPr lang="en-US" sz="1700" baseline="0" dirty="0"/>
                        <a:t> PB</a:t>
                      </a:r>
                      <a:endParaRPr lang="en-US" sz="1700" dirty="0"/>
                    </a:p>
                  </a:txBody>
                  <a:tcPr marL="88683" marR="88683" marT="44341" marB="44341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3.4 PB</a:t>
                      </a:r>
                    </a:p>
                  </a:txBody>
                  <a:tcPr marL="88683" marR="88683" marT="44341" marB="44341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1.1 PB</a:t>
                      </a:r>
                    </a:p>
                  </a:txBody>
                  <a:tcPr marL="88683" marR="88683" marT="44341" marB="44341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700" dirty="0"/>
                        <a:t>7+ PB</a:t>
                      </a:r>
                    </a:p>
                  </a:txBody>
                  <a:tcPr marL="88683" marR="88683" marT="44341" marB="44341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0220377"/>
                  </a:ext>
                </a:extLst>
              </a:tr>
              <a:tr h="359659">
                <a:tc>
                  <a:txBody>
                    <a:bodyPr/>
                    <a:lstStyle/>
                    <a:p>
                      <a:r>
                        <a:rPr lang="en-US" sz="1700" dirty="0"/>
                        <a:t>Current</a:t>
                      </a:r>
                      <a:r>
                        <a:rPr lang="en-US" sz="1700" baseline="0" dirty="0"/>
                        <a:t> utilization Feb, 18</a:t>
                      </a:r>
                      <a:endParaRPr lang="en-US" sz="1700" dirty="0"/>
                    </a:p>
                  </a:txBody>
                  <a:tcPr marL="88683" marR="88683" marT="44341" marB="443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47%</a:t>
                      </a:r>
                    </a:p>
                  </a:txBody>
                  <a:tcPr marL="88683" marR="88683" marT="44341" marB="443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48%</a:t>
                      </a:r>
                    </a:p>
                  </a:txBody>
                  <a:tcPr marL="88683" marR="88683" marT="44341" marB="443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59%</a:t>
                      </a:r>
                    </a:p>
                  </a:txBody>
                  <a:tcPr marL="88683" marR="88683" marT="44341" marB="443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700" dirty="0"/>
                        <a:t>47%</a:t>
                      </a:r>
                    </a:p>
                  </a:txBody>
                  <a:tcPr marL="88683" marR="88683" marT="44341" marB="443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9295860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532" y="-51926"/>
            <a:ext cx="9178978" cy="1325563"/>
          </a:xfrm>
        </p:spPr>
        <p:txBody>
          <a:bodyPr/>
          <a:lstStyle/>
          <a:p>
            <a:r>
              <a:rPr lang="en-US" dirty="0"/>
              <a:t>System Status (2019)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4BD3BC30-8E5D-6E43-AE6C-86D2EA53F98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19690" y="1335706"/>
          <a:ext cx="11145836" cy="33043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7260">
                  <a:extLst>
                    <a:ext uri="{9D8B030D-6E8A-4147-A177-3AD203B41FA5}">
                      <a16:colId xmlns:a16="http://schemas.microsoft.com/office/drawing/2014/main" val="2048379587"/>
                    </a:ext>
                  </a:extLst>
                </a:gridCol>
                <a:gridCol w="2517400">
                  <a:extLst>
                    <a:ext uri="{9D8B030D-6E8A-4147-A177-3AD203B41FA5}">
                      <a16:colId xmlns:a16="http://schemas.microsoft.com/office/drawing/2014/main" val="1613559953"/>
                    </a:ext>
                  </a:extLst>
                </a:gridCol>
                <a:gridCol w="2662426">
                  <a:extLst>
                    <a:ext uri="{9D8B030D-6E8A-4147-A177-3AD203B41FA5}">
                      <a16:colId xmlns:a16="http://schemas.microsoft.com/office/drawing/2014/main" val="3066349499"/>
                    </a:ext>
                  </a:extLst>
                </a:gridCol>
                <a:gridCol w="2718750">
                  <a:extLst>
                    <a:ext uri="{9D8B030D-6E8A-4147-A177-3AD203B41FA5}">
                      <a16:colId xmlns:a16="http://schemas.microsoft.com/office/drawing/2014/main" val="4011859936"/>
                    </a:ext>
                  </a:extLst>
                </a:gridCol>
              </a:tblGrid>
              <a:tr h="38864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E87722"/>
                          </a:solidFill>
                        </a:rPr>
                        <a:t>SYSTEMS</a:t>
                      </a:r>
                    </a:p>
                  </a:txBody>
                  <a:tcPr marL="89686" marR="89686" marT="44843" marB="4484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Ruby</a:t>
                      </a:r>
                    </a:p>
                  </a:txBody>
                  <a:tcPr marL="89686" marR="89686" marT="44843" marB="4484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CAC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Owens</a:t>
                      </a:r>
                    </a:p>
                  </a:txBody>
                  <a:tcPr marL="89686" marR="89686" marT="44843" marB="4484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CAC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Pitzer</a:t>
                      </a:r>
                    </a:p>
                  </a:txBody>
                  <a:tcPr marL="89686" marR="89686" marT="44843" marB="4484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CA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2232039"/>
                  </a:ext>
                </a:extLst>
              </a:tr>
              <a:tr h="363728">
                <a:tc>
                  <a:txBody>
                    <a:bodyPr/>
                    <a:lstStyle/>
                    <a:p>
                      <a:r>
                        <a:rPr lang="en-US" sz="1600" dirty="0"/>
                        <a:t>Date</a:t>
                      </a:r>
                    </a:p>
                  </a:txBody>
                  <a:tcPr marL="89686" marR="89686" marT="44843" marB="44843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2014</a:t>
                      </a:r>
                    </a:p>
                  </a:txBody>
                  <a:tcPr marL="89686" marR="89686" marT="44843" marB="44843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2016</a:t>
                      </a:r>
                    </a:p>
                  </a:txBody>
                  <a:tcPr marL="89686" marR="89686" marT="44843" marB="44843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2018</a:t>
                      </a:r>
                    </a:p>
                  </a:txBody>
                  <a:tcPr marL="89686" marR="89686" marT="44843" marB="44843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0220377"/>
                  </a:ext>
                </a:extLst>
              </a:tr>
              <a:tr h="363728">
                <a:tc>
                  <a:txBody>
                    <a:bodyPr/>
                    <a:lstStyle/>
                    <a:p>
                      <a:r>
                        <a:rPr lang="en-US" sz="1600" dirty="0"/>
                        <a:t>Cost</a:t>
                      </a:r>
                    </a:p>
                  </a:txBody>
                  <a:tcPr marL="89686" marR="89686" marT="44843" marB="4484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$1.5 million</a:t>
                      </a:r>
                    </a:p>
                  </a:txBody>
                  <a:tcPr marL="89686" marR="89686" marT="44843" marB="4484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$7 million</a:t>
                      </a:r>
                    </a:p>
                  </a:txBody>
                  <a:tcPr marL="89686" marR="89686" marT="44843" marB="4484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$3.35 million</a:t>
                      </a:r>
                    </a:p>
                  </a:txBody>
                  <a:tcPr marL="89686" marR="89686" marT="44843" marB="4484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9295860"/>
                  </a:ext>
                </a:extLst>
              </a:tr>
              <a:tr h="363728">
                <a:tc>
                  <a:txBody>
                    <a:bodyPr/>
                    <a:lstStyle/>
                    <a:p>
                      <a:r>
                        <a:rPr lang="en-US" sz="1600" dirty="0"/>
                        <a:t>Theoretical Perf.</a:t>
                      </a:r>
                    </a:p>
                  </a:txBody>
                  <a:tcPr marL="89686" marR="89686" marT="44843" marB="4484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~144 TF</a:t>
                      </a:r>
                    </a:p>
                  </a:txBody>
                  <a:tcPr marL="89686" marR="89686" marT="44843" marB="4484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~1600 TF</a:t>
                      </a:r>
                    </a:p>
                  </a:txBody>
                  <a:tcPr marL="89686" marR="89686" marT="44843" marB="4484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~1300 TF</a:t>
                      </a:r>
                    </a:p>
                  </a:txBody>
                  <a:tcPr marL="89686" marR="89686" marT="44843" marB="4484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3444686"/>
                  </a:ext>
                </a:extLst>
              </a:tr>
              <a:tr h="363728">
                <a:tc>
                  <a:txBody>
                    <a:bodyPr/>
                    <a:lstStyle/>
                    <a:p>
                      <a:r>
                        <a:rPr lang="en-US" sz="1600" dirty="0"/>
                        <a:t>Nodes</a:t>
                      </a:r>
                    </a:p>
                  </a:txBody>
                  <a:tcPr marL="89686" marR="89686" marT="44843" marB="4484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240</a:t>
                      </a:r>
                    </a:p>
                  </a:txBody>
                  <a:tcPr marL="89686" marR="89686" marT="44843" marB="4484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824</a:t>
                      </a:r>
                    </a:p>
                  </a:txBody>
                  <a:tcPr marL="89686" marR="89686" marT="44843" marB="4484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260</a:t>
                      </a:r>
                    </a:p>
                  </a:txBody>
                  <a:tcPr marL="89686" marR="89686" marT="44843" marB="4484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2913403"/>
                  </a:ext>
                </a:extLst>
              </a:tr>
              <a:tr h="363728">
                <a:tc>
                  <a:txBody>
                    <a:bodyPr/>
                    <a:lstStyle/>
                    <a:p>
                      <a:r>
                        <a:rPr lang="en-US" sz="1600" dirty="0"/>
                        <a:t>CPU Cores</a:t>
                      </a:r>
                    </a:p>
                  </a:txBody>
                  <a:tcPr marL="89686" marR="89686" marT="44843" marB="4484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4800</a:t>
                      </a:r>
                    </a:p>
                  </a:txBody>
                  <a:tcPr marL="89686" marR="89686" marT="44843" marB="4484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23392</a:t>
                      </a:r>
                    </a:p>
                  </a:txBody>
                  <a:tcPr marL="89686" marR="89686" marT="44843" marB="4484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10560</a:t>
                      </a:r>
                    </a:p>
                  </a:txBody>
                  <a:tcPr marL="89686" marR="89686" marT="44843" marB="4484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082715"/>
                  </a:ext>
                </a:extLst>
              </a:tr>
              <a:tr h="363728">
                <a:tc>
                  <a:txBody>
                    <a:bodyPr/>
                    <a:lstStyle/>
                    <a:p>
                      <a:r>
                        <a:rPr lang="en-US" sz="1600" dirty="0"/>
                        <a:t>RAM</a:t>
                      </a:r>
                    </a:p>
                  </a:txBody>
                  <a:tcPr marL="89686" marR="89686" marT="44843" marB="4484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~15.3 TB</a:t>
                      </a:r>
                    </a:p>
                  </a:txBody>
                  <a:tcPr marL="89686" marR="89686" marT="44843" marB="4484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~120 TB</a:t>
                      </a:r>
                    </a:p>
                  </a:txBody>
                  <a:tcPr marL="89686" marR="89686" marT="44843" marB="4484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~ 70.6 TB</a:t>
                      </a:r>
                    </a:p>
                  </a:txBody>
                  <a:tcPr marL="89686" marR="89686" marT="44843" marB="4484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9902180"/>
                  </a:ext>
                </a:extLst>
              </a:tr>
              <a:tr h="363728">
                <a:tc>
                  <a:txBody>
                    <a:bodyPr/>
                    <a:lstStyle/>
                    <a:p>
                      <a:r>
                        <a:rPr lang="en-US" sz="1600" dirty="0"/>
                        <a:t>GPUs</a:t>
                      </a:r>
                    </a:p>
                  </a:txBody>
                  <a:tcPr marL="89686" marR="89686" marT="44843" marB="4484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 NVIDIA</a:t>
                      </a:r>
                      <a:r>
                        <a:rPr lang="en-US" sz="1600" baseline="0" dirty="0"/>
                        <a:t> Tesla K40</a:t>
                      </a:r>
                      <a:endParaRPr lang="en-US" sz="1600" dirty="0"/>
                    </a:p>
                  </a:txBody>
                  <a:tcPr marL="89686" marR="89686" marT="44843" marB="4484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160 NVIDIA</a:t>
                      </a:r>
                      <a:r>
                        <a:rPr lang="en-US" sz="1600" baseline="0" dirty="0"/>
                        <a:t> Pascal P100</a:t>
                      </a:r>
                      <a:endParaRPr lang="en-US" sz="1600" dirty="0"/>
                    </a:p>
                  </a:txBody>
                  <a:tcPr marL="89686" marR="89686" marT="44843" marB="4484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64 NVIDIA</a:t>
                      </a:r>
                      <a:r>
                        <a:rPr lang="en-US" sz="1600" baseline="0" dirty="0"/>
                        <a:t> Volta V100</a:t>
                      </a:r>
                      <a:endParaRPr lang="en-US" sz="1600" dirty="0"/>
                    </a:p>
                  </a:txBody>
                  <a:tcPr marL="89686" marR="89686" marT="44843" marB="4484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7691153"/>
                  </a:ext>
                </a:extLst>
              </a:tr>
              <a:tr h="363728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9686" marR="89686" marT="44843" marB="4484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Total compute: ~3,044 TF</a:t>
                      </a:r>
                    </a:p>
                  </a:txBody>
                  <a:tcPr marL="89686" marR="89686" marT="44843" marB="4484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CA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55497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42526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A8C48-FC13-C544-9356-F352D5C59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Owens Cluster Specifications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1D50070-A94D-0740-A269-C497E16CDD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372" y="1402466"/>
            <a:ext cx="7721256" cy="492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0706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17191" y="546742"/>
            <a:ext cx="6607475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New HPC Cluster “Pitzer”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idx="1"/>
          </p:nvPr>
        </p:nvSpPr>
        <p:spPr>
          <a:xfrm>
            <a:off x="547760" y="1253331"/>
            <a:ext cx="7072240" cy="4351338"/>
          </a:xfrm>
          <a:ln>
            <a:noFill/>
          </a:ln>
        </p:spPr>
        <p:txBody>
          <a:bodyPr>
            <a:noAutofit/>
          </a:bodyPr>
          <a:lstStyle/>
          <a:p>
            <a:pPr marL="566738" lvl="1" indent="-342900">
              <a:buFont typeface=".AppleSystemUIFont"/>
              <a:buChar char="-"/>
            </a:pPr>
            <a:r>
              <a:rPr lang="en-US" b="1" dirty="0">
                <a:solidFill>
                  <a:schemeClr val="tx1"/>
                </a:solidFill>
              </a:rPr>
              <a:t>Named </a:t>
            </a:r>
            <a:r>
              <a:rPr lang="en-US" b="1" dirty="0"/>
              <a:t>after Russell M. Pitzer</a:t>
            </a:r>
          </a:p>
          <a:p>
            <a:pPr marL="1069975" lvl="2" indent="-342900"/>
            <a:r>
              <a:rPr lang="en-US" sz="2400" dirty="0"/>
              <a:t>Emeritus professor of chemistry at The Ohio State University</a:t>
            </a:r>
          </a:p>
          <a:p>
            <a:pPr marL="1069975" lvl="2" indent="-342900"/>
            <a:r>
              <a:rPr lang="en-US" sz="2400" dirty="0"/>
              <a:t>Instrumental in founding both OSC and </a:t>
            </a:r>
            <a:r>
              <a:rPr lang="en-US" sz="2400" dirty="0" err="1"/>
              <a:t>OARnet</a:t>
            </a:r>
            <a:endParaRPr lang="en-US" sz="2400" dirty="0"/>
          </a:p>
          <a:p>
            <a:pPr marL="566738" lvl="1" indent="-342900">
              <a:buFont typeface=".AppleSystemUIFont"/>
              <a:buChar char="-"/>
            </a:pPr>
            <a:r>
              <a:rPr lang="en-US" b="1" dirty="0">
                <a:solidFill>
                  <a:schemeClr val="tx1"/>
                </a:solidFill>
              </a:rPr>
              <a:t>Goals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marL="1069975" lvl="2" indent="-342900"/>
            <a:r>
              <a:rPr lang="en-US" sz="2400" dirty="0">
                <a:solidFill>
                  <a:schemeClr val="tx1"/>
                </a:solidFill>
              </a:rPr>
              <a:t>Complement existing systems</a:t>
            </a:r>
          </a:p>
          <a:p>
            <a:pPr marL="1069975" lvl="2" indent="-342900"/>
            <a:r>
              <a:rPr lang="en-US" sz="2400" dirty="0">
                <a:solidFill>
                  <a:schemeClr val="tx1"/>
                </a:solidFill>
              </a:rPr>
              <a:t>Replace Oakley with a petaflop class system</a:t>
            </a:r>
            <a:endParaRPr lang="en-US" sz="2400" b="1" dirty="0">
              <a:solidFill>
                <a:schemeClr val="tx1"/>
              </a:solidFill>
            </a:endParaRPr>
          </a:p>
          <a:p>
            <a:pPr marL="566738" lvl="1" indent="-342900">
              <a:buFont typeface=".AppleSystemUIFont"/>
              <a:buChar char="-"/>
            </a:pPr>
            <a:r>
              <a:rPr lang="en-US" b="1" dirty="0"/>
              <a:t>Timeline</a:t>
            </a:r>
          </a:p>
          <a:p>
            <a:pPr marL="925513" lvl="2" indent="-238125"/>
            <a:r>
              <a:rPr lang="en-US" sz="2400" dirty="0">
                <a:solidFill>
                  <a:schemeClr val="tx1"/>
                </a:solidFill>
              </a:rPr>
              <a:t>System delivery August 15, 2018</a:t>
            </a:r>
          </a:p>
          <a:p>
            <a:pPr marL="925513" lvl="2" indent="-238125"/>
            <a:r>
              <a:rPr lang="en-US" sz="2400" dirty="0">
                <a:solidFill>
                  <a:schemeClr val="tx1"/>
                </a:solidFill>
              </a:rPr>
              <a:t>Full production November 2018</a:t>
            </a:r>
          </a:p>
          <a:p>
            <a:pPr marL="925513" lvl="2" indent="-238125"/>
            <a:r>
              <a:rPr lang="en-US" sz="2400" dirty="0">
                <a:solidFill>
                  <a:schemeClr val="tx1"/>
                </a:solidFill>
              </a:rPr>
              <a:t>Oakley decommissioning </a:t>
            </a:r>
            <a:r>
              <a:rPr lang="en-US" sz="2400" dirty="0"/>
              <a:t>Dec</a:t>
            </a:r>
            <a:r>
              <a:rPr lang="en-US" sz="2400" dirty="0">
                <a:solidFill>
                  <a:schemeClr val="tx1"/>
                </a:solidFill>
              </a:rPr>
              <a:t> 2018</a:t>
            </a:r>
          </a:p>
          <a:p>
            <a:pPr lvl="2"/>
            <a:endParaRPr lang="en-US" sz="2800" dirty="0">
              <a:solidFill>
                <a:schemeClr val="tx1"/>
              </a:solidFill>
            </a:endParaRPr>
          </a:p>
          <a:p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9"/>
          <a:stretch/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7114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80993" y="-180406"/>
            <a:ext cx="9178978" cy="1325563"/>
          </a:xfrm>
        </p:spPr>
        <p:txBody>
          <a:bodyPr/>
          <a:lstStyle/>
          <a:p>
            <a:r>
              <a:rPr lang="en-US" dirty="0"/>
              <a:t>Pitzer Cluster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idx="1"/>
          </p:nvPr>
        </p:nvSpPr>
        <p:spPr>
          <a:xfrm>
            <a:off x="980993" y="895460"/>
            <a:ext cx="9178978" cy="4351338"/>
          </a:xfr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E877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Characteristics relative to Oakley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ea typeface="Times New Roman" panose="02020603050405020304" pitchFamily="18" charset="0"/>
                <a:cs typeface="Times New Roman" panose="02020603050405020304" pitchFamily="18" charset="0"/>
              </a:rPr>
              <a:t>Delivers 8x the processing power (1,300 vs 154 TF)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ea typeface="Times New Roman" panose="02020603050405020304" pitchFamily="18" charset="0"/>
                <a:cs typeface="Times New Roman" panose="02020603050405020304" pitchFamily="18" charset="0"/>
              </a:rPr>
              <a:t>Costs 15% less  ($4M vs $3.35M)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ea typeface="Times New Roman" panose="02020603050405020304" pitchFamily="18" charset="0"/>
                <a:cs typeface="Times New Roman" panose="02020603050405020304" pitchFamily="18" charset="0"/>
              </a:rPr>
              <a:t>Provides 25% more cores (10,560 vs 8,304)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ea typeface="Times New Roman" panose="02020603050405020304" pitchFamily="18" charset="0"/>
                <a:cs typeface="Times New Roman" panose="02020603050405020304" pitchFamily="18" charset="0"/>
              </a:rPr>
              <a:t>Has 2X the memory (70.6Tb vs 33.4TB)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ea typeface="Times New Roman" panose="02020603050405020304" pitchFamily="18" charset="0"/>
                <a:cs typeface="Times New Roman" panose="02020603050405020304" pitchFamily="18" charset="0"/>
              </a:rPr>
              <a:t>Uses 20% less power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E87722"/>
                </a:solidFill>
                <a:cs typeface="Times New Roman" panose="02020603050405020304" pitchFamily="18" charset="0"/>
              </a:rPr>
              <a:t>Highlights</a:t>
            </a:r>
            <a:endParaRPr lang="en-US" sz="2400" b="1" dirty="0">
              <a:solidFill>
                <a:srgbClr val="E87722"/>
              </a:solidFill>
            </a:endParaRPr>
          </a:p>
          <a:p>
            <a:pPr lvl="1">
              <a:buFont typeface=".AppleSystemUIFont"/>
              <a:buChar char="-"/>
            </a:pPr>
            <a:r>
              <a:rPr lang="en-US" sz="2200" dirty="0"/>
              <a:t>10,560 processor cores, ~1.3 petaflop peak</a:t>
            </a:r>
          </a:p>
          <a:p>
            <a:pPr lvl="1">
              <a:buFont typeface=".AppleSystemUIFont"/>
              <a:buChar char="-"/>
            </a:pPr>
            <a:r>
              <a:rPr lang="en-US" sz="2200" dirty="0"/>
              <a:t>Latest generation: </a:t>
            </a:r>
            <a:r>
              <a:rPr lang="en-US" sz="2200" dirty="0" err="1"/>
              <a:t>SkyLake</a:t>
            </a:r>
            <a:r>
              <a:rPr lang="en-US" sz="2200" dirty="0"/>
              <a:t> processors, 100Gb InfiniBand</a:t>
            </a:r>
          </a:p>
          <a:p>
            <a:pPr lvl="1">
              <a:buFont typeface=".AppleSystemUIFont"/>
              <a:buChar char="-"/>
            </a:pPr>
            <a:r>
              <a:rPr lang="en-US" sz="2200" dirty="0"/>
              <a:t>Warm water cooling supports high density, increased  performance and efficiency</a:t>
            </a:r>
            <a:endParaRPr lang="en-US" sz="22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E87722"/>
                </a:solidFill>
              </a:rPr>
              <a:t>3 Types of Resources and Example Workload</a:t>
            </a:r>
          </a:p>
          <a:p>
            <a:pPr lvl="1">
              <a:buFont typeface=".AppleSystemUIFont"/>
              <a:buChar char="-"/>
            </a:pPr>
            <a:r>
              <a:rPr lang="en-US" sz="2200" b="1" dirty="0"/>
              <a:t>Standard compute </a:t>
            </a:r>
            <a:r>
              <a:rPr lang="en-US" sz="2200" dirty="0"/>
              <a:t>(224 nodes) / Modeling and simulation for industry</a:t>
            </a:r>
          </a:p>
          <a:p>
            <a:pPr lvl="1">
              <a:buFont typeface=".AppleSystemUIFont"/>
              <a:buChar char="-"/>
            </a:pPr>
            <a:r>
              <a:rPr lang="en-US" sz="2200" b="1" dirty="0"/>
              <a:t>GPU </a:t>
            </a:r>
            <a:r>
              <a:rPr lang="en-US" sz="2200" dirty="0"/>
              <a:t>(32 nodes) / Machine learning, artificial intelligence (AI) </a:t>
            </a:r>
          </a:p>
          <a:p>
            <a:pPr lvl="1">
              <a:buFont typeface=".AppleSystemUIFont"/>
              <a:buChar char="-"/>
            </a:pPr>
            <a:r>
              <a:rPr lang="en-US" sz="2200" b="1" dirty="0"/>
              <a:t>Large memory </a:t>
            </a:r>
            <a:r>
              <a:rPr lang="en-US" sz="2200" dirty="0"/>
              <a:t>(4 nodes) / Genomics Sequence Assembly</a:t>
            </a:r>
          </a:p>
          <a:p>
            <a:pPr lvl="1">
              <a:buFont typeface=".AppleSystemUIFont"/>
              <a:buChar char="-"/>
            </a:pPr>
            <a:endParaRPr lang="en-US" sz="2200" dirty="0"/>
          </a:p>
          <a:p>
            <a:pPr lvl="2"/>
            <a:endParaRPr lang="en-US" sz="2000" dirty="0">
              <a:solidFill>
                <a:schemeClr val="tx1"/>
              </a:solidFill>
            </a:endParaRPr>
          </a:p>
          <a:p>
            <a:pPr lvl="2"/>
            <a:endParaRPr lang="en-US" sz="20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B18EC63-86D9-8744-A8EB-9F7133D24356}"/>
              </a:ext>
            </a:extLst>
          </p:cNvPr>
          <p:cNvSpPr/>
          <p:nvPr/>
        </p:nvSpPr>
        <p:spPr>
          <a:xfrm>
            <a:off x="9903160" y="1709012"/>
            <a:ext cx="2405743" cy="2405743"/>
          </a:xfrm>
          <a:prstGeom prst="ellipse">
            <a:avLst/>
          </a:prstGeom>
          <a:solidFill>
            <a:srgbClr val="6CAC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Picture 7" descr="HPC_Storage_REV-01.pdf">
            <a:extLst>
              <a:ext uri="{FF2B5EF4-FFF2-40B4-BE49-F238E27FC236}">
                <a16:creationId xmlns:a16="http://schemas.microsoft.com/office/drawing/2014/main" id="{C13802A7-6EB2-7A4A-BB5B-3ADA80049F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3684" y="2084483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7980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153CE9F-3FA0-A947-AB31-733B133336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5361" y="1295400"/>
            <a:ext cx="8201278" cy="524986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2A8C48-FC13-C544-9356-F352D5C59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6511" y="365125"/>
            <a:ext cx="9178978" cy="1325563"/>
          </a:xfrm>
        </p:spPr>
        <p:txBody>
          <a:bodyPr/>
          <a:lstStyle/>
          <a:p>
            <a:r>
              <a:rPr lang="en-US" dirty="0"/>
              <a:t>Pitzer Cluster Specifications</a:t>
            </a:r>
          </a:p>
        </p:txBody>
      </p:sp>
    </p:spTree>
    <p:extLst>
      <p:ext uri="{BB962C8B-B14F-4D97-AF65-F5344CB8AC3E}">
        <p14:creationId xmlns:p14="http://schemas.microsoft.com/office/powerpoint/2010/main" val="11258495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3BFDB7-76E7-C242-BBC8-04CF7B81E8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Data Storage Systems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D4E246B-61FB-3C43-AB72-00F30648BCB2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CA26651-6B82-974A-BB9A-244237D18F67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en-US" dirty="0"/>
              <a:t>”War is ninety percent information.” – Napoleon Bonaparte</a:t>
            </a:r>
          </a:p>
        </p:txBody>
      </p:sp>
      <p:pic>
        <p:nvPicPr>
          <p:cNvPr id="8" name="Picture Placeholder 7" descr="OSC_Services_ResearchDataStorage_icon_RGB.pdf">
            <a:extLst>
              <a:ext uri="{FF2B5EF4-FFF2-40B4-BE49-F238E27FC236}">
                <a16:creationId xmlns:a16="http://schemas.microsoft.com/office/drawing/2014/main" id="{59E0719E-D819-894B-A2B7-37A2F839B0B3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995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B58CC28-19A4-844B-B5CB-070323A1D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 different file systems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B5D580E-1075-E74E-BC62-33F44F7F77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5699" y="1330699"/>
            <a:ext cx="7840601" cy="518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1812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38746-E926-E24B-B132-E525B8221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Filesystem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BC1489-B257-B84E-8D5C-77896A5A9C2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Home</a:t>
            </a:r>
          </a:p>
          <a:p>
            <a:pPr lvl="1"/>
            <a:r>
              <a:rPr lang="en-US" sz="2000" dirty="0"/>
              <a:t>Store files for individual users</a:t>
            </a:r>
          </a:p>
          <a:p>
            <a:pPr lvl="1"/>
            <a:r>
              <a:rPr lang="en-US" sz="2000" dirty="0"/>
              <a:t>Backed up daily</a:t>
            </a:r>
          </a:p>
          <a:p>
            <a:r>
              <a:rPr lang="en-US" sz="2000" dirty="0"/>
              <a:t>Project</a:t>
            </a:r>
          </a:p>
          <a:p>
            <a:pPr lvl="1"/>
            <a:r>
              <a:rPr lang="en-US" sz="2000" dirty="0"/>
              <a:t>Large scale persistent storage</a:t>
            </a:r>
          </a:p>
          <a:p>
            <a:pPr lvl="1"/>
            <a:r>
              <a:rPr lang="en-US" sz="2000" dirty="0"/>
              <a:t>Available to Project PIs by request</a:t>
            </a:r>
          </a:p>
          <a:p>
            <a:pPr lvl="1"/>
            <a:r>
              <a:rPr lang="en-US" sz="2000" dirty="0"/>
              <a:t>Shared by all users on a project, backed up daily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F6870F-3024-9344-836F-553E4CF4016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Scratch</a:t>
            </a:r>
          </a:p>
          <a:p>
            <a:pPr lvl="1"/>
            <a:r>
              <a:rPr lang="en-US" sz="2000" dirty="0"/>
              <a:t>Store large input or output files for HPC simulation or analysis</a:t>
            </a:r>
          </a:p>
          <a:p>
            <a:pPr lvl="1"/>
            <a:r>
              <a:rPr lang="en-US" sz="2000" dirty="0"/>
              <a:t>Faster I/O than Home or Project</a:t>
            </a:r>
          </a:p>
          <a:p>
            <a:pPr lvl="1"/>
            <a:r>
              <a:rPr lang="en-US" sz="2000" dirty="0"/>
              <a:t>Temporary storage, not backed up</a:t>
            </a:r>
          </a:p>
          <a:p>
            <a:r>
              <a:rPr lang="en-US" sz="2000" dirty="0"/>
              <a:t>$TMPDIR</a:t>
            </a:r>
          </a:p>
          <a:p>
            <a:pPr lvl="1"/>
            <a:r>
              <a:rPr lang="en-US" sz="2000" dirty="0"/>
              <a:t>Storage on compute nodes, for use during a job</a:t>
            </a:r>
          </a:p>
          <a:p>
            <a:pPr lvl="1"/>
            <a:r>
              <a:rPr lang="en-US" sz="2000" dirty="0"/>
              <a:t>Results must be copied to another location</a:t>
            </a:r>
          </a:p>
          <a:p>
            <a:pPr lvl="1"/>
            <a:r>
              <a:rPr lang="en-US" sz="2000" dirty="0"/>
              <a:t>All data purged when job quits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5727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F147637-09A7-AA45-A3F9-128C6E78A5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Software Overview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BD02DF-AA44-C64D-83AC-A147B40A6498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E54045-591E-964A-B8D2-D4EB464E1C19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2121966" y="4984213"/>
            <a:ext cx="9130040" cy="533968"/>
          </a:xfrm>
        </p:spPr>
        <p:txBody>
          <a:bodyPr/>
          <a:lstStyle/>
          <a:p>
            <a:r>
              <a:rPr lang="en-US" dirty="0"/>
              <a:t>“It works on my machine.” – unknown</a:t>
            </a:r>
          </a:p>
        </p:txBody>
      </p:sp>
      <p:pic>
        <p:nvPicPr>
          <p:cNvPr id="6" name="Picture Placeholder 5" descr="HPC_Storage_Gray11-19.pdf">
            <a:extLst>
              <a:ext uri="{FF2B5EF4-FFF2-40B4-BE49-F238E27FC236}">
                <a16:creationId xmlns:a16="http://schemas.microsoft.com/office/drawing/2014/main" id="{9B6284CC-2321-B048-AD10-9B03D73115A5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1512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B411B61-CC92-C44A-9720-76ECF0384E4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Computing Services to Accelerate Research and Innovation</a:t>
            </a: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A89993DE-8276-E04D-AAEE-2AC816D92BC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An introduction to OSC services</a:t>
            </a:r>
          </a:p>
        </p:txBody>
      </p:sp>
    </p:spTree>
    <p:extLst>
      <p:ext uri="{BB962C8B-B14F-4D97-AF65-F5344CB8AC3E}">
        <p14:creationId xmlns:p14="http://schemas.microsoft.com/office/powerpoint/2010/main" val="7871437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461" y="-27535"/>
            <a:ext cx="9178978" cy="1325563"/>
          </a:xfrm>
        </p:spPr>
        <p:txBody>
          <a:bodyPr/>
          <a:lstStyle/>
          <a:p>
            <a:r>
              <a:rPr lang="en-US" dirty="0"/>
              <a:t>Software Resources and Use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7987" y="4304872"/>
            <a:ext cx="10484552" cy="2553127"/>
          </a:xfrm>
        </p:spPr>
        <p:txBody>
          <a:bodyPr/>
          <a:lstStyle/>
          <a:p>
            <a:pPr marL="457189" indent="-457189" defTabSz="609585">
              <a:buFont typeface="Arial" panose="020B0604020202020204" pitchFamily="34" charset="0"/>
              <a:buChar char="•"/>
            </a:pPr>
            <a:r>
              <a:rPr lang="en-US" sz="1800" dirty="0"/>
              <a:t>Software installed and maintained for users</a:t>
            </a:r>
          </a:p>
          <a:p>
            <a:pPr marL="914389" lvl="1" indent="-457189" defTabSz="609585">
              <a:buFont typeface="Arial" panose="020B0604020202020204" pitchFamily="34" charset="0"/>
              <a:buChar char="•"/>
            </a:pPr>
            <a:r>
              <a:rPr lang="en-US" sz="1800" dirty="0"/>
              <a:t>~145 software packages overall, see https://www.osc.edu/resources/available_software</a:t>
            </a:r>
          </a:p>
          <a:p>
            <a:pPr marL="914389" lvl="1" indent="-457189" defTabSz="609585">
              <a:buFont typeface="Arial" panose="020B0604020202020204" pitchFamily="34" charset="0"/>
              <a:buChar char="•"/>
            </a:pPr>
            <a:r>
              <a:rPr lang="en-US" sz="1800" dirty="0"/>
              <a:t>Simulations, data analysis tools, numerical libraries, software development tools</a:t>
            </a:r>
          </a:p>
          <a:p>
            <a:pPr marL="914389" lvl="1" indent="-457189" defTabSz="609585">
              <a:buFont typeface="Arial" panose="020B0604020202020204" pitchFamily="34" charset="0"/>
              <a:buChar char="•"/>
            </a:pPr>
            <a:r>
              <a:rPr lang="en-US" sz="1800" dirty="0"/>
              <a:t>Support for containers (via singularity) on Pitzer and Owens</a:t>
            </a:r>
          </a:p>
          <a:p>
            <a:pPr marL="457189" indent="-457189" defTabSz="609585">
              <a:buFont typeface="Arial" panose="020B0604020202020204" pitchFamily="34" charset="0"/>
              <a:buChar char="•"/>
            </a:pPr>
            <a:r>
              <a:rPr lang="en-US" sz="1800" dirty="0"/>
              <a:t>Mix of ISV, free and open source packages</a:t>
            </a:r>
          </a:p>
          <a:p>
            <a:pPr marL="914389" lvl="1" indent="-457189" defTabSz="609585">
              <a:buFont typeface="Arial" panose="020B0604020202020204" pitchFamily="34" charset="0"/>
              <a:buChar char="•"/>
            </a:pPr>
            <a:r>
              <a:rPr lang="en-US" sz="1800" dirty="0"/>
              <a:t>19 purchased software packages currently supported</a:t>
            </a:r>
          </a:p>
          <a:p>
            <a:pPr marL="914389" lvl="1" indent="-457189" defTabSz="609585">
              <a:buFont typeface="Arial" panose="020B0604020202020204" pitchFamily="34" charset="0"/>
              <a:buChar char="•"/>
            </a:pPr>
            <a:r>
              <a:rPr lang="en-US" sz="1800" dirty="0"/>
              <a:t>More than $90K spent on license renewals/maintenance in 2018</a:t>
            </a:r>
          </a:p>
          <a:p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AD4403F-F53C-4E42-8ADE-D15AA9D81CCF}"/>
              </a:ext>
            </a:extLst>
          </p:cNvPr>
          <p:cNvGrpSpPr/>
          <p:nvPr/>
        </p:nvGrpSpPr>
        <p:grpSpPr>
          <a:xfrm>
            <a:off x="1943117" y="1005369"/>
            <a:ext cx="8267665" cy="3268681"/>
            <a:chOff x="2250039" y="1011434"/>
            <a:chExt cx="8267665" cy="326868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AA9BBE5-906B-9D4A-A8D6-88480B47B7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02539" y="1011434"/>
              <a:ext cx="4215165" cy="325174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0FF691F-6A56-0E4B-A32C-8DBF17AAB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50039" y="1011434"/>
              <a:ext cx="3734157" cy="32686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928478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Overview – software development tools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6511" y="1595336"/>
            <a:ext cx="9178978" cy="4664786"/>
          </a:xfrm>
        </p:spPr>
        <p:txBody>
          <a:bodyPr>
            <a:normAutofit/>
          </a:bodyPr>
          <a:lstStyle/>
          <a:p>
            <a:r>
              <a:rPr lang="en-US" b="1" dirty="0"/>
              <a:t>Compilers:  </a:t>
            </a:r>
            <a:r>
              <a:rPr lang="en-US" dirty="0"/>
              <a:t>Intel, gnu, PGI</a:t>
            </a:r>
          </a:p>
          <a:p>
            <a:r>
              <a:rPr lang="en-US" b="1" dirty="0"/>
              <a:t>MPI: </a:t>
            </a:r>
            <a:r>
              <a:rPr lang="en-US" dirty="0"/>
              <a:t>MVAPICH, </a:t>
            </a:r>
            <a:r>
              <a:rPr lang="en-US" dirty="0" err="1"/>
              <a:t>IntelMPI</a:t>
            </a:r>
            <a:r>
              <a:rPr lang="en-US" dirty="0"/>
              <a:t>, </a:t>
            </a:r>
            <a:r>
              <a:rPr lang="en-US" dirty="0" err="1"/>
              <a:t>OpenMPI</a:t>
            </a:r>
            <a:endParaRPr lang="en-US" dirty="0"/>
          </a:p>
          <a:p>
            <a:r>
              <a:rPr lang="en-US" b="1" dirty="0"/>
              <a:t>OpenMP: </a:t>
            </a:r>
            <a:r>
              <a:rPr lang="en-US" dirty="0"/>
              <a:t>supported by Intel, gnu and PGI compilers</a:t>
            </a:r>
          </a:p>
          <a:p>
            <a:r>
              <a:rPr lang="en-US" b="1" dirty="0"/>
              <a:t>GPU: </a:t>
            </a:r>
            <a:r>
              <a:rPr lang="en-US" dirty="0"/>
              <a:t>latest CUDA, </a:t>
            </a:r>
            <a:r>
              <a:rPr lang="en-US" dirty="0" err="1"/>
              <a:t>OpenACC</a:t>
            </a:r>
            <a:r>
              <a:rPr lang="en-US" dirty="0"/>
              <a:t> (PGI compilers)</a:t>
            </a:r>
          </a:p>
          <a:p>
            <a:r>
              <a:rPr lang="en-US" b="1" dirty="0"/>
              <a:t>Performance and debug tools: </a:t>
            </a:r>
            <a:r>
              <a:rPr lang="en-US" dirty="0"/>
              <a:t>Arm, Intel and opensource tools</a:t>
            </a:r>
          </a:p>
          <a:p>
            <a:r>
              <a:rPr lang="en-US" b="1" dirty="0"/>
              <a:t>Containers: </a:t>
            </a:r>
            <a:r>
              <a:rPr lang="en-US" dirty="0"/>
              <a:t>singularity to run docker containers, with support for GPU</a:t>
            </a:r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724400" y="6356350"/>
            <a:ext cx="2743200" cy="365125"/>
          </a:xfrm>
        </p:spPr>
        <p:txBody>
          <a:bodyPr/>
          <a:lstStyle/>
          <a:p>
            <a:fld id="{07C1FFC2-478D-7440-ACF4-8CF0E46027E5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6490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OSC doesn’t have the software you need?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ym typeface="Wingdings 2" pitchFamily="18" charset="2"/>
              </a:rPr>
              <a:t>List of applications can be found at Software page:</a:t>
            </a:r>
          </a:p>
          <a:p>
            <a:pPr algn="ctr">
              <a:buNone/>
            </a:pPr>
            <a:r>
              <a:rPr lang="en-US" dirty="0">
                <a:sym typeface="Wingdings 2" pitchFamily="18" charset="2"/>
              </a:rPr>
              <a:t>http://</a:t>
            </a:r>
            <a:r>
              <a:rPr lang="en-US" dirty="0" err="1">
                <a:sym typeface="Wingdings 2" pitchFamily="18" charset="2"/>
              </a:rPr>
              <a:t>www.osc.edu</a:t>
            </a:r>
            <a:r>
              <a:rPr lang="en-US" dirty="0">
                <a:sym typeface="Wingdings 2" pitchFamily="18" charset="2"/>
              </a:rPr>
              <a:t>/supercomputing/software/</a:t>
            </a:r>
          </a:p>
          <a:p>
            <a:r>
              <a:rPr lang="en-US" dirty="0"/>
              <a:t>Commercial/Licensed software</a:t>
            </a:r>
          </a:p>
          <a:p>
            <a:pPr lvl="1"/>
            <a:r>
              <a:rPr lang="en-US" dirty="0"/>
              <a:t>Fill out a request form (see our FAQ)</a:t>
            </a:r>
          </a:p>
          <a:p>
            <a:pPr lvl="1"/>
            <a:r>
              <a:rPr lang="en-US" dirty="0"/>
              <a:t>SUG will consider it</a:t>
            </a:r>
          </a:p>
          <a:p>
            <a:r>
              <a:rPr lang="en-US" dirty="0"/>
              <a:t>Open-source software</a:t>
            </a:r>
          </a:p>
          <a:p>
            <a:pPr lvl="1"/>
            <a:r>
              <a:rPr lang="en-US" dirty="0"/>
              <a:t>You can install it yourself in your home directory</a:t>
            </a:r>
          </a:p>
          <a:p>
            <a:pPr lvl="1"/>
            <a:r>
              <a:rPr lang="en-US" dirty="0"/>
              <a:t>If there’s enough demand, we can install it for shared use</a:t>
            </a:r>
          </a:p>
          <a:p>
            <a:r>
              <a:rPr lang="en-US" dirty="0"/>
              <a:t>Have your own license?</a:t>
            </a:r>
          </a:p>
          <a:p>
            <a:pPr lvl="1"/>
            <a:r>
              <a:rPr lang="en-US" dirty="0"/>
              <a:t>Contact OSC Help</a:t>
            </a:r>
          </a:p>
        </p:txBody>
      </p:sp>
    </p:spTree>
    <p:extLst>
      <p:ext uri="{BB962C8B-B14F-4D97-AF65-F5344CB8AC3E}">
        <p14:creationId xmlns:p14="http://schemas.microsoft.com/office/powerpoint/2010/main" val="7889298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FDDAA7C-0EC4-0C49-BACB-83A473B8C9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Upcoming Services</a:t>
            </a: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A057EEBA-E28A-F443-BE04-CBB90A90677D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 rotWithShape="1">
          <a:blip r:embed="rId2"/>
          <a:srcRect r="33250"/>
          <a:stretch/>
        </p:blipFill>
        <p:spPr>
          <a:xfrm>
            <a:off x="2121966" y="1260842"/>
            <a:ext cx="2288631" cy="2286000"/>
          </a:xfr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C57A9FC-A778-AD41-BD5F-CACEE778A6CD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50073DC-3C1C-1A4D-8170-2BD38444D8DA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en-US" dirty="0"/>
              <a:t>“In God we trust. All others must bring data.” – W. Edwards Deming</a:t>
            </a:r>
          </a:p>
        </p:txBody>
      </p:sp>
    </p:spTree>
    <p:extLst>
      <p:ext uri="{BB962C8B-B14F-4D97-AF65-F5344CB8AC3E}">
        <p14:creationId xmlns:p14="http://schemas.microsoft.com/office/powerpoint/2010/main" val="9573347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94360" y="1170149"/>
            <a:ext cx="3754675" cy="51316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 b="1" dirty="0">
                <a:solidFill>
                  <a:srgbClr val="E87722"/>
                </a:solidFill>
              </a:rPr>
              <a:t>Replacement for my.osc.edu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Friendly user testing started on August 17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Scheduled go-live for all clients on October 23</a:t>
            </a:r>
          </a:p>
          <a:p>
            <a:pPr lvl="1"/>
            <a:endParaRPr lang="en-US" sz="2000" dirty="0"/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sz="2400" b="1" dirty="0">
                <a:solidFill>
                  <a:srgbClr val="E87722"/>
                </a:solidFill>
              </a:rPr>
              <a:t>New reports.osc.edu</a:t>
            </a: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Provides OSC staff with robust client usage and billing reporting capabilities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94360" y="365125"/>
            <a:ext cx="10588647" cy="1325563"/>
          </a:xfrm>
        </p:spPr>
        <p:txBody>
          <a:bodyPr>
            <a:normAutofit/>
          </a:bodyPr>
          <a:lstStyle/>
          <a:p>
            <a:r>
              <a:rPr lang="en-US" dirty="0"/>
              <a:t>Client Portal Project</a:t>
            </a:r>
            <a:br>
              <a:rPr lang="en-US" dirty="0"/>
            </a:b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3618" y="1027906"/>
            <a:ext cx="7288058" cy="496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9712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94360" y="856637"/>
            <a:ext cx="10258096" cy="6491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endParaRPr lang="en-US" sz="2000" dirty="0"/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sz="2400" b="1" dirty="0">
                <a:solidFill>
                  <a:srgbClr val="E87722"/>
                </a:solidFill>
              </a:rPr>
              <a:t>Protected Data Environment</a:t>
            </a: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Unique resource supporting HIPAA, ITAR, or other sensitive data sets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Initial requirements gathering (OSU </a:t>
            </a:r>
            <a:r>
              <a:rPr lang="en-US" sz="2000" dirty="0" err="1"/>
              <a:t>Wexner</a:t>
            </a:r>
            <a:r>
              <a:rPr lang="en-US" sz="2000" dirty="0"/>
              <a:t> Medical Center, Nationwide Children’s Hospital)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/>
              <a:t>Provide standard OSC environment with security assurances, assistance with data management plans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/>
              <a:t>Collect requirements for different services for new communities</a:t>
            </a:r>
          </a:p>
          <a:p>
            <a:pPr lvl="2"/>
            <a:endParaRPr lang="en-US" sz="1600" dirty="0"/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 b="1" dirty="0">
                <a:solidFill>
                  <a:srgbClr val="E87722"/>
                </a:solidFill>
              </a:rPr>
              <a:t>Research Data Archive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Simplify data management plans for sponsored research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Provide publishing and other abstraction capabilities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Additional off-site copy of data for resiliency/availability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 b="1" dirty="0">
                <a:solidFill>
                  <a:srgbClr val="E87722"/>
                </a:solidFill>
              </a:rPr>
              <a:t>Project file system expansion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Increase space for metadata, 2-3B files/directories (1B today)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Slower tier of storage for infrequently accessed files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94360" y="365125"/>
            <a:ext cx="10588647" cy="1325563"/>
          </a:xfrm>
        </p:spPr>
        <p:txBody>
          <a:bodyPr>
            <a:normAutofit/>
          </a:bodyPr>
          <a:lstStyle/>
          <a:p>
            <a:r>
              <a:rPr lang="en-US" dirty="0"/>
              <a:t>Data Focused Projects 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7491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xdmod.osc.edu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478" y="1731963"/>
            <a:ext cx="3250841" cy="4351338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E87722"/>
                </a:solidFill>
              </a:rPr>
              <a:t>Report tool for job activity</a:t>
            </a:r>
          </a:p>
          <a:p>
            <a:pPr lvl="1"/>
            <a:r>
              <a:rPr lang="en-US" dirty="0"/>
              <a:t>Information and tutorials: </a:t>
            </a:r>
            <a:r>
              <a:rPr lang="en-US" dirty="0">
                <a:hlinkClick r:id="rId2"/>
              </a:rPr>
              <a:t>https://www.osc.edu/supercomputing/knowledge-base/xdmod_tool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1FFC2-478D-7440-ACF4-8CF0E46027E5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95C2F6-F8E6-2B48-BDF9-D0C28B97F3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3365" y="1870075"/>
            <a:ext cx="7848600" cy="330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8060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Capital Projects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E87722"/>
                </a:solidFill>
              </a:rPr>
              <a:t>Production infrastructure refresh</a:t>
            </a:r>
          </a:p>
          <a:p>
            <a:pPr lvl="1"/>
            <a:r>
              <a:rPr lang="en-US" dirty="0"/>
              <a:t>“C20” HPC cluster (replaces the Ruby cluster)</a:t>
            </a:r>
          </a:p>
          <a:p>
            <a:pPr lvl="1"/>
            <a:r>
              <a:rPr lang="en-US" dirty="0"/>
              <a:t>Storage upgrades</a:t>
            </a:r>
          </a:p>
          <a:p>
            <a:pPr lvl="2"/>
            <a:r>
              <a:rPr lang="en-US" dirty="0"/>
              <a:t>Additional fast tier storage</a:t>
            </a:r>
          </a:p>
          <a:p>
            <a:pPr lvl="2"/>
            <a:r>
              <a:rPr lang="en-US" dirty="0"/>
              <a:t>Other performance/capacity upgrades</a:t>
            </a:r>
          </a:p>
          <a:p>
            <a:pPr lvl="2"/>
            <a:r>
              <a:rPr lang="en-US" dirty="0"/>
              <a:t>Tape media capacity expansion</a:t>
            </a:r>
          </a:p>
          <a:p>
            <a:pPr lvl="1"/>
            <a:r>
              <a:rPr lang="en-US" dirty="0"/>
              <a:t>Hardware to support protected data environment and research data archive</a:t>
            </a:r>
          </a:p>
          <a:p>
            <a:pPr lvl="2"/>
            <a:r>
              <a:rPr lang="en-US" dirty="0"/>
              <a:t>May include “Cloud” resources</a:t>
            </a:r>
          </a:p>
          <a:p>
            <a:pPr lvl="1"/>
            <a:r>
              <a:rPr lang="en-US" dirty="0"/>
              <a:t>Other EOL hardware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1FFC2-478D-7440-ACF4-8CF0E46027E5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0056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CAB48A9-2812-4243-98E9-0893370183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HPC Usage and Case Studies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84F5F96-75CF-0F4E-AAF6-238C74A25BF8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en-US" dirty="0"/>
              <a:t>“The difference between us and a computer is that, the computer is blindingly stupid, but it is capable of being stupid many, many million times a second.” – Douglas Adams</a:t>
            </a:r>
          </a:p>
        </p:txBody>
      </p:sp>
      <p:pic>
        <p:nvPicPr>
          <p:cNvPr id="6" name="Picture Placeholder 5" descr="OSC_Services_ClusterComputing_icon_circle.pdf"/>
          <p:cNvPicPr>
            <a:picLocks noGrp="1" noChangeAspect="1"/>
          </p:cNvPicPr>
          <p:nvPr>
            <p:ph type="pic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6441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757" y="456066"/>
            <a:ext cx="9519202" cy="1325563"/>
          </a:xfrm>
        </p:spPr>
        <p:txBody>
          <a:bodyPr>
            <a:normAutofit fontScale="90000"/>
          </a:bodyPr>
          <a:lstStyle/>
          <a:p>
            <a:r>
              <a:rPr lang="en-US" sz="7500" dirty="0"/>
              <a:t>Client Services</a:t>
            </a:r>
            <a:br>
              <a:rPr lang="en-US" sz="7500" dirty="0"/>
            </a:br>
            <a:r>
              <a:rPr lang="en-US" sz="2200" dirty="0">
                <a:solidFill>
                  <a:srgbClr val="97999B"/>
                </a:solidFill>
              </a:rPr>
              <a:t>CY2017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87012" y="3077813"/>
            <a:ext cx="1948076" cy="10042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23 academic institutions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24400" y="6356350"/>
            <a:ext cx="2743200" cy="365125"/>
          </a:xfrm>
        </p:spPr>
        <p:txBody>
          <a:bodyPr/>
          <a:lstStyle/>
          <a:p>
            <a:fld id="{07C1FFC2-478D-7440-ACF4-8CF0E46027E5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489A9D1-6353-1B4B-BF1C-57B8991F881F}"/>
              </a:ext>
            </a:extLst>
          </p:cNvPr>
          <p:cNvSpPr txBox="1">
            <a:spLocks/>
          </p:cNvSpPr>
          <p:nvPr/>
        </p:nvSpPr>
        <p:spPr>
          <a:xfrm>
            <a:off x="3978171" y="3077812"/>
            <a:ext cx="1948076" cy="10042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800" dirty="0"/>
              <a:t>48 companies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57A7E73-2C21-6E40-ACC5-4E2B8D8F78B9}"/>
              </a:ext>
            </a:extLst>
          </p:cNvPr>
          <p:cNvSpPr txBox="1">
            <a:spLocks/>
          </p:cNvSpPr>
          <p:nvPr/>
        </p:nvSpPr>
        <p:spPr>
          <a:xfrm>
            <a:off x="5969556" y="3077811"/>
            <a:ext cx="1948076" cy="10042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800" dirty="0"/>
              <a:t>2,202 clients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9C5FBD6-FDC6-2D47-81B8-829C5E22C17C}"/>
              </a:ext>
            </a:extLst>
          </p:cNvPr>
          <p:cNvSpPr txBox="1">
            <a:spLocks/>
          </p:cNvSpPr>
          <p:nvPr/>
        </p:nvSpPr>
        <p:spPr>
          <a:xfrm>
            <a:off x="3984872" y="5184995"/>
            <a:ext cx="1948076" cy="10042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800" dirty="0"/>
              <a:t>461 trainees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3C69F54-E505-7147-A680-2DEB6A269121}"/>
              </a:ext>
            </a:extLst>
          </p:cNvPr>
          <p:cNvSpPr txBox="1">
            <a:spLocks/>
          </p:cNvSpPr>
          <p:nvPr/>
        </p:nvSpPr>
        <p:spPr>
          <a:xfrm>
            <a:off x="2107320" y="5184997"/>
            <a:ext cx="2034693" cy="136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800" dirty="0"/>
              <a:t>23 training opportunities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296810D-6D44-F248-AF1C-53DF046E3DB0}"/>
              </a:ext>
            </a:extLst>
          </p:cNvPr>
          <p:cNvSpPr txBox="1">
            <a:spLocks/>
          </p:cNvSpPr>
          <p:nvPr/>
        </p:nvSpPr>
        <p:spPr>
          <a:xfrm>
            <a:off x="5989864" y="5184995"/>
            <a:ext cx="2034693" cy="136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800" dirty="0"/>
              <a:t>604 projects served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548643FB-B9C4-DE41-96DD-626E1DE08FC1}"/>
              </a:ext>
            </a:extLst>
          </p:cNvPr>
          <p:cNvSpPr txBox="1">
            <a:spLocks/>
          </p:cNvSpPr>
          <p:nvPr/>
        </p:nvSpPr>
        <p:spPr>
          <a:xfrm>
            <a:off x="7893658" y="5184995"/>
            <a:ext cx="2048301" cy="8094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800" dirty="0"/>
              <a:t>33 courses </a:t>
            </a:r>
            <a:br>
              <a:rPr lang="en-US" sz="1800" dirty="0"/>
            </a:br>
            <a:r>
              <a:rPr lang="en-US" sz="1800" dirty="0"/>
              <a:t>used OSC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611B52EF-B511-E546-8BD9-EFD977690D91}"/>
              </a:ext>
            </a:extLst>
          </p:cNvPr>
          <p:cNvSpPr txBox="1">
            <a:spLocks/>
          </p:cNvSpPr>
          <p:nvPr/>
        </p:nvSpPr>
        <p:spPr>
          <a:xfrm>
            <a:off x="7907266" y="3080199"/>
            <a:ext cx="2034693" cy="136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800" dirty="0"/>
              <a:t>256 awards made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D750678-AD05-B340-BD02-32CE7E69D51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9863" y="4191426"/>
            <a:ext cx="821267" cy="9144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0C5928B-9CD7-1849-8415-3892B733A11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7992" y="2084612"/>
            <a:ext cx="850900" cy="9144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3987F9A-4889-6443-BF0D-17C6618F0DC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4111" y="2084612"/>
            <a:ext cx="965200" cy="9144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D3F84AC-373C-5847-8E02-EEF4E65CA1A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6459" y="4191426"/>
            <a:ext cx="922867" cy="9144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3C614EBE-C127-1948-8185-49958C438C0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7574" y="2084612"/>
            <a:ext cx="901700" cy="9144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943EB453-4612-0B4A-A76E-08831F305BC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9378" y="4191426"/>
            <a:ext cx="1248833" cy="91440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194054B-DFCE-FB4C-8810-0A13EA4C1DD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9863" y="2084612"/>
            <a:ext cx="935567" cy="9144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B784DCE9-B5D8-FE4A-B5D9-14C8E63BCFC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7574" y="4191426"/>
            <a:ext cx="9906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3295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62CC8B4-A1BF-784E-9C1D-72C14B097D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Kate Cahill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EBA958-4A5F-B249-9EF5-909F19733E76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en-US" dirty="0"/>
              <a:t>Education &amp; Training Specialist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B04247-430F-664A-A86F-1AB9EE2B5EDA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en-US" dirty="0"/>
              <a:t>“OSC is here to empower your research.”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07" b="1660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104828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4491F6-A660-EB4D-A548-081E7C42E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1FFC2-478D-7440-ACF4-8CF0E46027E5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82BA5B8-BA46-2F4D-ADBB-9F57FB750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7471" y="364387"/>
            <a:ext cx="6951206" cy="5943600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E745683B-7AB6-0748-8A73-592BA062C57A}"/>
              </a:ext>
            </a:extLst>
          </p:cNvPr>
          <p:cNvSpPr txBox="1">
            <a:spLocks/>
          </p:cNvSpPr>
          <p:nvPr/>
        </p:nvSpPr>
        <p:spPr>
          <a:xfrm>
            <a:off x="751562" y="681041"/>
            <a:ext cx="3720229" cy="415432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6CACE4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20000"/>
              </a:spcBef>
              <a:spcAft>
                <a:spcPts val="2000"/>
              </a:spcAft>
            </a:pPr>
            <a:r>
              <a:rPr lang="en-US" dirty="0"/>
              <a:t>Usage by Field of Science</a:t>
            </a:r>
            <a:br>
              <a:rPr lang="en-US" dirty="0"/>
            </a:br>
            <a:r>
              <a:rPr lang="en-US" sz="2000" dirty="0">
                <a:solidFill>
                  <a:srgbClr val="97999B"/>
                </a:solidFill>
              </a:rPr>
              <a:t>CY2017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451848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9A166F-DACC-914A-8830-829AFC375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1FFC2-478D-7440-ACF4-8CF0E46027E5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4260475-40A8-1842-8C92-2744BC326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347" y="694913"/>
            <a:ext cx="10893900" cy="975375"/>
          </a:xfrm>
        </p:spPr>
        <p:txBody>
          <a:bodyPr anchor="t" anchorCtr="0"/>
          <a:lstStyle/>
          <a:p>
            <a:pPr>
              <a:spcBef>
                <a:spcPts val="20000"/>
              </a:spcBef>
              <a:spcAft>
                <a:spcPts val="2000"/>
              </a:spcAft>
            </a:pPr>
            <a:r>
              <a:rPr lang="en-US" dirty="0"/>
              <a:t>Academic Course Enrollment</a:t>
            </a:r>
            <a:br>
              <a:rPr lang="en-US" dirty="0"/>
            </a:br>
            <a:r>
              <a:rPr lang="en-US" sz="2000" dirty="0">
                <a:solidFill>
                  <a:srgbClr val="97999B"/>
                </a:solidFill>
              </a:rPr>
              <a:t>CY2017</a:t>
            </a:r>
            <a:endParaRPr lang="en-US" sz="2000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9CB964C-BA2F-B447-84CC-150B49E4000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91347" y="1867694"/>
          <a:ext cx="5094446" cy="4072890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4421784">
                  <a:extLst>
                    <a:ext uri="{9D8B030D-6E8A-4147-A177-3AD203B41FA5}">
                      <a16:colId xmlns:a16="http://schemas.microsoft.com/office/drawing/2014/main" val="2506618157"/>
                    </a:ext>
                  </a:extLst>
                </a:gridCol>
                <a:gridCol w="672662">
                  <a:extLst>
                    <a:ext uri="{9D8B030D-6E8A-4147-A177-3AD203B41FA5}">
                      <a16:colId xmlns:a16="http://schemas.microsoft.com/office/drawing/2014/main" val="566732691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Department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779979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Bluffton Mathematics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192211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OU Chemical &amp; Biomolecular Engineering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25873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OU Chemistry &amp; Biochemistry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432755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OSU Materials Science &amp; Engineering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39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06891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OSU Chemical &amp; Biomolecular Engineering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23807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OSU Materials Science &amp; Engineering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130152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OSU Materials Science &amp; Engineering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800807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OSU Computer Science &amp; Engineering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30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13315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OSU Computer Science &amp; Engineering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789224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OSU Evolution, Ecology, &amp; Organismal Biology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009414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OSU Computer Science &amp; Engineering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028105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OSU Evolution, Ecology, &amp; Organismal Biology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400415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OSU Biostatistics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415433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OSU Chemistry &amp; Biochemistry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83856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OSU Computer Science &amp; Engineering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34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277455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OSU Computer Science &amp; Engineering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75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84343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OSU Geography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7075282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2A8B226-637B-494D-80E8-02645706C9D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307021" y="1867694"/>
          <a:ext cx="5083936" cy="3850005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4421784">
                  <a:extLst>
                    <a:ext uri="{9D8B030D-6E8A-4147-A177-3AD203B41FA5}">
                      <a16:colId xmlns:a16="http://schemas.microsoft.com/office/drawing/2014/main" val="474988725"/>
                    </a:ext>
                  </a:extLst>
                </a:gridCol>
                <a:gridCol w="662152">
                  <a:extLst>
                    <a:ext uri="{9D8B030D-6E8A-4147-A177-3AD203B41FA5}">
                      <a16:colId xmlns:a16="http://schemas.microsoft.com/office/drawing/2014/main" val="407893956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Department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847803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OSU Computer Science &amp; Engineering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49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350482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OSU Computer Science &amp; Engineering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948348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OSU Chemistry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400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461855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OSU Chemistry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567971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OSU Chemistry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063493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OSU Chemistry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129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30700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OSU Chemistry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105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559896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OSU Chemistry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812125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Akron Mechanical Engineering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395614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UC Electrical Engineering &amp; Computer Systems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797202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UC Physics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212599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UC Electrical Engineering &amp; Computer Systems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63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928833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UC Electrical Engineering &amp; Computer Systems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60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469874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UD Electrical &amp; Computer Engineering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746402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UD Electrical &amp; Computer Engineering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549860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Toledo Chemistry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048995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ED9CDB14-F711-AB41-86F3-24C992E741CE}"/>
              </a:ext>
            </a:extLst>
          </p:cNvPr>
          <p:cNvSpPr txBox="1"/>
          <p:nvPr/>
        </p:nvSpPr>
        <p:spPr>
          <a:xfrm>
            <a:off x="6238296" y="5775414"/>
            <a:ext cx="34651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E87722"/>
                </a:solidFill>
              </a:rPr>
              <a:t>1,279 total students </a:t>
            </a:r>
          </a:p>
        </p:txBody>
      </p:sp>
    </p:spTree>
    <p:extLst>
      <p:ext uri="{BB962C8B-B14F-4D97-AF65-F5344CB8AC3E}">
        <p14:creationId xmlns:p14="http://schemas.microsoft.com/office/powerpoint/2010/main" val="8524354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8705B6E-9EDF-094C-B4EE-300D04606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Unique Users</a:t>
            </a:r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06BF36E3-AD26-754C-94E5-470A17B992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8412" y="1825625"/>
            <a:ext cx="8235176" cy="4351338"/>
          </a:xfrm>
        </p:spPr>
      </p:pic>
    </p:spTree>
    <p:extLst>
      <p:ext uri="{BB962C8B-B14F-4D97-AF65-F5344CB8AC3E}">
        <p14:creationId xmlns:p14="http://schemas.microsoft.com/office/powerpoint/2010/main" val="9485388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12192000" cy="6096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9A166F-DACC-914A-8830-829AFC375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C1FFC2-478D-7440-ACF4-8CF0E46027E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6C6C6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6C6C6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5D8E9E8-37B9-FF4A-8915-5C7167190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562" y="681041"/>
            <a:ext cx="4251953" cy="2647786"/>
          </a:xfrm>
        </p:spPr>
        <p:txBody>
          <a:bodyPr anchor="t" anchorCtr="0">
            <a:normAutofit/>
          </a:bodyPr>
          <a:lstStyle/>
          <a:p>
            <a:pPr>
              <a:spcBef>
                <a:spcPts val="20000"/>
              </a:spcBef>
              <a:spcAft>
                <a:spcPts val="2000"/>
              </a:spcAft>
            </a:pPr>
            <a:r>
              <a:rPr lang="en-US" dirty="0"/>
              <a:t>OSC Systems Core Hours</a:t>
            </a:r>
            <a:br>
              <a:rPr lang="en-US" dirty="0"/>
            </a:br>
            <a:r>
              <a:rPr lang="en-US" sz="2000" dirty="0">
                <a:solidFill>
                  <a:srgbClr val="97999B"/>
                </a:solidFill>
              </a:rPr>
              <a:t>CY2017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923360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4B3EA-F24A-E448-92D0-A01CDA06D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would HPC be necessary for your work?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5FD831-FC45-174D-9F2D-5205134F20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Your simulations or analyses take too long on your personal computer</a:t>
            </a:r>
          </a:p>
          <a:p>
            <a:r>
              <a:rPr lang="en-US" dirty="0"/>
              <a:t>The size of your data is too large to be contained (storage) or accessed (memory) on your computer</a:t>
            </a:r>
          </a:p>
          <a:p>
            <a:r>
              <a:rPr lang="en-US" dirty="0"/>
              <a:t>You would like to free up your own system to do other tasks</a:t>
            </a:r>
          </a:p>
          <a:p>
            <a:r>
              <a:rPr lang="en-US" dirty="0"/>
              <a:t>You need particular software for your work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6827D1D-3558-484D-A529-CD45CC4B67DD}"/>
              </a:ext>
            </a:extLst>
          </p:cNvPr>
          <p:cNvSpPr/>
          <p:nvPr/>
        </p:nvSpPr>
        <p:spPr>
          <a:xfrm>
            <a:off x="-399787" y="4811345"/>
            <a:ext cx="2715474" cy="2731235"/>
          </a:xfrm>
          <a:prstGeom prst="ellipse">
            <a:avLst/>
          </a:prstGeom>
          <a:solidFill>
            <a:srgbClr val="00BE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OSC_Services_ClusterComputing_icon_REV.pdf">
            <a:extLst>
              <a:ext uri="{FF2B5EF4-FFF2-40B4-BE49-F238E27FC236}">
                <a16:creationId xmlns:a16="http://schemas.microsoft.com/office/drawing/2014/main" id="{A46991EE-B5C9-BD41-9331-7C23CB2865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82" y="5414594"/>
            <a:ext cx="1524735" cy="152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9114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mosaic_1_1_dem_shade.psd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41" b="16441"/>
          <a:stretch/>
        </p:blipFill>
        <p:spPr>
          <a:xfrm>
            <a:off x="0" y="0"/>
            <a:ext cx="12192000" cy="417810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F43841A-DF24-074D-9B3A-CCEDA78F6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Mapping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8C7285C-F30C-3640-8155-B7F1760DE2F6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>
            <a:normAutofit lnSpcReduction="10000"/>
          </a:bodyPr>
          <a:lstStyle/>
          <a:p>
            <a:r>
              <a:rPr lang="en-US" sz="1800" dirty="0"/>
              <a:t>Researchers who normally use OSC systems to enhance satellite images of glaciers turned their technology to disaster relief assistance following Nepal’s April 2015 earthquake</a:t>
            </a:r>
          </a:p>
          <a:p>
            <a:pPr lvl="0">
              <a:spcBef>
                <a:spcPts val="0"/>
              </a:spcBef>
            </a:pPr>
            <a:endParaRPr lang="en-US" sz="1100" dirty="0"/>
          </a:p>
          <a:p>
            <a:pPr lvl="0">
              <a:spcBef>
                <a:spcPts val="0"/>
              </a:spcBef>
            </a:pPr>
            <a:r>
              <a:rPr lang="en-US" sz="1100" dirty="0"/>
              <a:t>PI: Ian Howat, Ohio State University		Source: NSF Office of Polar Programs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072131" y="462988"/>
            <a:ext cx="3724959" cy="3255808"/>
            <a:chOff x="5924550" y="924754"/>
            <a:chExt cx="3035300" cy="1869246"/>
          </a:xfrm>
        </p:grpSpPr>
        <p:sp>
          <p:nvSpPr>
            <p:cNvPr id="9" name="Rectangle 8"/>
            <p:cNvSpPr/>
            <p:nvPr/>
          </p:nvSpPr>
          <p:spPr>
            <a:xfrm>
              <a:off x="5924550" y="927100"/>
              <a:ext cx="3035300" cy="1866900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Nepal_Earthquake_(62).psd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06" t="48024" r="34157"/>
            <a:stretch/>
          </p:blipFill>
          <p:spPr>
            <a:xfrm>
              <a:off x="5924550" y="924754"/>
              <a:ext cx="2965450" cy="18015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492188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F43841A-DF24-074D-9B3A-CCEDA78F6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Renewable Energy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8C7285C-F30C-3640-8155-B7F1760DE2F6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Researchers using computational fluid dynamics studies to design new hydropower turbines</a:t>
            </a:r>
          </a:p>
          <a:p>
            <a:pPr lvl="0">
              <a:spcBef>
                <a:spcPts val="0"/>
              </a:spcBef>
            </a:pPr>
            <a:endParaRPr lang="en-US" sz="1100" dirty="0"/>
          </a:p>
          <a:p>
            <a:pPr lvl="0">
              <a:spcBef>
                <a:spcPts val="0"/>
              </a:spcBef>
            </a:pPr>
            <a:r>
              <a:rPr lang="en-US" sz="1100" dirty="0"/>
              <a:t>PI: </a:t>
            </a:r>
            <a:r>
              <a:rPr lang="en-US" sz="1200" dirty="0" err="1"/>
              <a:t>Subramania</a:t>
            </a:r>
            <a:r>
              <a:rPr lang="en-US" sz="1200" dirty="0"/>
              <a:t> </a:t>
            </a:r>
            <a:r>
              <a:rPr lang="en-US" sz="1200" dirty="0" err="1"/>
              <a:t>Sritharan</a:t>
            </a:r>
            <a:r>
              <a:rPr lang="en-US" sz="1200" dirty="0"/>
              <a:t>, Ph.D., Associate Director for research, Land-Grant Program, Central State University  </a:t>
            </a:r>
            <a:r>
              <a:rPr lang="en-US" sz="1050" dirty="0"/>
              <a:t>Credit: WKMS</a:t>
            </a:r>
            <a:r>
              <a:rPr lang="en-US" sz="1100" dirty="0"/>
              <a:t>		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5CABD222-E19F-ED45-86D9-784CED5BF6D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1240" r="11240"/>
          <a:stretch>
            <a:fillRect/>
          </a:stretch>
        </p:blipFill>
        <p:spPr>
          <a:xfrm>
            <a:off x="1" y="0"/>
            <a:ext cx="7431110" cy="4179999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13426C-1964-294E-BC33-063E650F99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1111" y="1"/>
            <a:ext cx="4760889" cy="317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226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9F9F9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89" t="17236" r="16071" b="4526"/>
          <a:stretch>
            <a:fillRect/>
          </a:stretch>
        </p:blipFill>
        <p:spPr bwMode="auto">
          <a:xfrm>
            <a:off x="7907586" y="466951"/>
            <a:ext cx="4108724" cy="3272673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14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8897D47-F381-5A4C-9EF1-F813141B7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Treating Nerve Agent Exposure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73FCB0-35E1-4F47-B3BA-2C0CF4D02910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400" dirty="0"/>
              <a:t>With the power of OSC computing services, a team studies how to capture and destroy organophosphorus nerve agents using modified proteins.</a:t>
            </a:r>
            <a:endParaRPr lang="en-US" sz="1400" dirty="0"/>
          </a:p>
          <a:p>
            <a:r>
              <a:rPr lang="en-US" sz="1400" dirty="0"/>
              <a:t>PI: Christopher </a:t>
            </a:r>
            <a:r>
              <a:rPr lang="en-US" sz="1400" dirty="0" err="1"/>
              <a:t>Hadad</a:t>
            </a:r>
            <a:r>
              <a:rPr lang="en-US" sz="1400" dirty="0"/>
              <a:t>, Ohio State University</a:t>
            </a:r>
            <a:endParaRPr lang="en-US" sz="2400" dirty="0"/>
          </a:p>
        </p:txBody>
      </p:sp>
      <p:grpSp>
        <p:nvGrpSpPr>
          <p:cNvPr id="5" name="Group 4"/>
          <p:cNvGrpSpPr/>
          <p:nvPr/>
        </p:nvGrpSpPr>
        <p:grpSpPr>
          <a:xfrm>
            <a:off x="647218" y="1467867"/>
            <a:ext cx="5116974" cy="2398077"/>
            <a:chOff x="32682966" y="4065927"/>
            <a:chExt cx="9480510" cy="364115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115" r="29118" b="3178"/>
            <a:stretch>
              <a:fillRect/>
            </a:stretch>
          </p:blipFill>
          <p:spPr bwMode="auto">
            <a:xfrm>
              <a:off x="32682966" y="4065927"/>
              <a:ext cx="9480510" cy="36411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35905395" y="6911500"/>
              <a:ext cx="2872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*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 flipV="1">
              <a:off x="38739071" y="6529674"/>
              <a:ext cx="3101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*</a:t>
              </a:r>
            </a:p>
          </p:txBody>
        </p:sp>
      </p:grpSp>
      <p:sp>
        <p:nvSpPr>
          <p:cNvPr id="10" name="Title 1"/>
          <p:cNvSpPr txBox="1">
            <a:spLocks/>
          </p:cNvSpPr>
          <p:nvPr/>
        </p:nvSpPr>
        <p:spPr bwMode="auto">
          <a:xfrm>
            <a:off x="0" y="457202"/>
            <a:ext cx="12192000" cy="65563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236538" defTabSz="4572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CACE4"/>
                </a:solidFill>
                <a:latin typeface="+mj-lt"/>
                <a:ea typeface="+mj-ea"/>
                <a:cs typeface="+mj-cs"/>
              </a:defRPr>
            </a:lvl1pPr>
            <a:lvl2pPr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defTabSz="4572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defTabSz="4572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defTabSz="4572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defTabSz="4572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/>
              <a:t>Treating Nerve Agent Exposure</a:t>
            </a:r>
          </a:p>
        </p:txBody>
      </p:sp>
    </p:spTree>
    <p:extLst>
      <p:ext uri="{BB962C8B-B14F-4D97-AF65-F5344CB8AC3E}">
        <p14:creationId xmlns:p14="http://schemas.microsoft.com/office/powerpoint/2010/main" val="38260020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FDDAA7C-0EC4-0C49-BACB-83A473B8C9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Research Partnership</a:t>
            </a: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A057EEBA-E28A-F443-BE04-CBB90A90677D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 rotWithShape="1">
          <a:blip r:embed="rId2"/>
          <a:srcRect l="18621" r="11592"/>
          <a:stretch/>
        </p:blipFill>
        <p:spPr>
          <a:xfrm>
            <a:off x="2548126" y="1603731"/>
            <a:ext cx="2281620" cy="2286000"/>
          </a:xfr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C57A9FC-A778-AD41-BD5F-CACEE778A6CD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50073DC-3C1C-1A4D-8170-2BD38444D8DA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en-US" dirty="0"/>
              <a:t>"Alone we can do so little; together we can do so much." – Helen Keller</a:t>
            </a:r>
          </a:p>
        </p:txBody>
      </p:sp>
    </p:spTree>
    <p:extLst>
      <p:ext uri="{BB962C8B-B14F-4D97-AF65-F5344CB8AC3E}">
        <p14:creationId xmlns:p14="http://schemas.microsoft.com/office/powerpoint/2010/main" val="14212300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9A7B0-D9E9-7848-A637-1548AD2E2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6511" y="365125"/>
            <a:ext cx="9178978" cy="1325563"/>
          </a:xfrm>
        </p:spPr>
        <p:txBody>
          <a:bodyPr>
            <a:normAutofit/>
          </a:bodyPr>
          <a:lstStyle/>
          <a:p>
            <a:r>
              <a:rPr lang="en-US" sz="4000" dirty="0"/>
              <a:t>Research Partnership Opportunities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A3F672-F11C-4E4F-BECC-EC09297FE1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1936" y="1825625"/>
            <a:ext cx="10168127" cy="5032375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  <a:spcBef>
                <a:spcPts val="1600"/>
              </a:spcBef>
            </a:pPr>
            <a:r>
              <a:rPr lang="en-US" sz="3200" b="1" dirty="0">
                <a:solidFill>
                  <a:srgbClr val="E87722"/>
                </a:solidFill>
              </a:rPr>
              <a:t>Letters of commitment </a:t>
            </a:r>
            <a:r>
              <a:rPr lang="en-US" sz="3200" dirty="0"/>
              <a:t>- sufficient resources needed for your project</a:t>
            </a:r>
          </a:p>
          <a:p>
            <a:pPr>
              <a:lnSpc>
                <a:spcPct val="120000"/>
              </a:lnSpc>
              <a:spcBef>
                <a:spcPts val="1600"/>
              </a:spcBef>
            </a:pPr>
            <a:r>
              <a:rPr lang="en-US" sz="3200" b="1" dirty="0">
                <a:solidFill>
                  <a:srgbClr val="E87722"/>
                </a:solidFill>
              </a:rPr>
              <a:t>Boilerplate</a:t>
            </a:r>
            <a:r>
              <a:rPr lang="en-US" sz="3200" dirty="0"/>
              <a:t> text regarding computing and storage </a:t>
            </a:r>
            <a:r>
              <a:rPr lang="en-US" sz="3200" b="1" dirty="0">
                <a:solidFill>
                  <a:srgbClr val="E87722"/>
                </a:solidFill>
              </a:rPr>
              <a:t>facilities</a:t>
            </a:r>
            <a:r>
              <a:rPr lang="en-US" sz="3200" dirty="0"/>
              <a:t> and </a:t>
            </a:r>
            <a:r>
              <a:rPr lang="en-US" sz="3200" b="1" dirty="0">
                <a:solidFill>
                  <a:srgbClr val="E87722"/>
                </a:solidFill>
              </a:rPr>
              <a:t>data retention </a:t>
            </a:r>
            <a:r>
              <a:rPr lang="en-US" sz="3200" dirty="0"/>
              <a:t>policy</a:t>
            </a:r>
          </a:p>
          <a:p>
            <a:pPr>
              <a:lnSpc>
                <a:spcPct val="120000"/>
              </a:lnSpc>
              <a:spcBef>
                <a:spcPts val="1600"/>
              </a:spcBef>
            </a:pPr>
            <a:r>
              <a:rPr lang="en-US" sz="3200" b="1" dirty="0">
                <a:solidFill>
                  <a:srgbClr val="E87722"/>
                </a:solidFill>
              </a:rPr>
              <a:t>Quotes for specialized services </a:t>
            </a:r>
            <a:r>
              <a:rPr lang="en-US" sz="3200" dirty="0"/>
              <a:t>such as: dedicated computing resources, large amounts of storage, HPC consulting</a:t>
            </a:r>
          </a:p>
          <a:p>
            <a:pPr>
              <a:lnSpc>
                <a:spcPct val="120000"/>
              </a:lnSpc>
              <a:spcBef>
                <a:spcPts val="1600"/>
              </a:spcBef>
            </a:pPr>
            <a:r>
              <a:rPr lang="en-US" sz="3200" b="1" dirty="0">
                <a:solidFill>
                  <a:srgbClr val="E87722"/>
                </a:solidFill>
              </a:rPr>
              <a:t>Expertise</a:t>
            </a:r>
            <a:r>
              <a:rPr lang="en-US" sz="3200" dirty="0"/>
              <a:t> in areas such as: scientific software development, web software development and virtual environments by collaborating as co-investigators or senior personnel.</a:t>
            </a:r>
          </a:p>
          <a:p>
            <a:pPr>
              <a:lnSpc>
                <a:spcPct val="120000"/>
              </a:lnSpc>
              <a:spcBef>
                <a:spcPts val="1600"/>
              </a:spcBef>
            </a:pPr>
            <a:r>
              <a:rPr lang="en-US" sz="3200" dirty="0"/>
              <a:t>Opportunities for </a:t>
            </a:r>
            <a:r>
              <a:rPr lang="en-US" sz="3200" b="1" dirty="0">
                <a:solidFill>
                  <a:srgbClr val="E87722"/>
                </a:solidFill>
              </a:rPr>
              <a:t>Outreach/Broader Impact </a:t>
            </a:r>
            <a:r>
              <a:rPr lang="en-US" sz="3200" dirty="0"/>
              <a:t>activities with OSC’s K12 summer educational programs</a:t>
            </a:r>
          </a:p>
          <a:p>
            <a:pPr>
              <a:lnSpc>
                <a:spcPct val="120000"/>
              </a:lnSpc>
              <a:spcBef>
                <a:spcPts val="1600"/>
              </a:spcBef>
            </a:pPr>
            <a:r>
              <a:rPr lang="en-US" sz="3200" b="1" dirty="0">
                <a:solidFill>
                  <a:srgbClr val="E87722"/>
                </a:solidFill>
              </a:rPr>
              <a:t>Review of proposals</a:t>
            </a:r>
            <a:r>
              <a:rPr lang="en-US" sz="3200" b="1" dirty="0"/>
              <a:t> </a:t>
            </a:r>
            <a:r>
              <a:rPr lang="en-US" sz="3200" dirty="0"/>
              <a:t>for research computing infrastructure or research software development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7211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D482FB5-7680-954F-A838-A02E5D790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C444FF1-EF7C-274B-B004-C31C01FC0E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6511" y="1825624"/>
            <a:ext cx="9178978" cy="475297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What is OSC?</a:t>
            </a:r>
          </a:p>
          <a:p>
            <a:r>
              <a:rPr lang="en-US" dirty="0"/>
              <a:t>Overview of Services</a:t>
            </a:r>
          </a:p>
          <a:p>
            <a:pPr lvl="1"/>
            <a:r>
              <a:rPr lang="en-US" dirty="0"/>
              <a:t>Hardware Overview</a:t>
            </a:r>
          </a:p>
          <a:p>
            <a:pPr lvl="1"/>
            <a:r>
              <a:rPr lang="en-US" dirty="0"/>
              <a:t>Data Storage Systems</a:t>
            </a:r>
          </a:p>
          <a:p>
            <a:pPr lvl="1"/>
            <a:r>
              <a:rPr lang="en-US" dirty="0"/>
              <a:t>Software Overview</a:t>
            </a:r>
          </a:p>
          <a:p>
            <a:pPr lvl="1"/>
            <a:r>
              <a:rPr lang="en-US" dirty="0"/>
              <a:t>Upcoming services</a:t>
            </a:r>
          </a:p>
          <a:p>
            <a:r>
              <a:rPr lang="en-US" dirty="0"/>
              <a:t>OSC Usage and Case Studies</a:t>
            </a:r>
          </a:p>
          <a:p>
            <a:r>
              <a:rPr lang="en-US" dirty="0"/>
              <a:t>Research Partnership</a:t>
            </a:r>
          </a:p>
          <a:p>
            <a:r>
              <a:rPr lang="en-US" dirty="0"/>
              <a:t>Getting Started at OSC</a:t>
            </a:r>
          </a:p>
          <a:p>
            <a:pPr lvl="1"/>
            <a:r>
              <a:rPr lang="en-US" dirty="0"/>
              <a:t>Getting access</a:t>
            </a:r>
          </a:p>
          <a:p>
            <a:pPr lvl="1"/>
            <a:r>
              <a:rPr lang="en-US" dirty="0"/>
              <a:t>Learning how to use OSC resources</a:t>
            </a:r>
          </a:p>
        </p:txBody>
      </p:sp>
    </p:spTree>
    <p:extLst>
      <p:ext uri="{BB962C8B-B14F-4D97-AF65-F5344CB8AC3E}">
        <p14:creationId xmlns:p14="http://schemas.microsoft.com/office/powerpoint/2010/main" val="34244277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396264" y="12970"/>
            <a:ext cx="9182156" cy="1325563"/>
          </a:xfrm>
        </p:spPr>
        <p:txBody>
          <a:bodyPr/>
          <a:lstStyle/>
          <a:p>
            <a:r>
              <a:rPr lang="en-US" dirty="0"/>
              <a:t>Summer Institute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1138648" y="1082053"/>
            <a:ext cx="5349701" cy="1933273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/>
              <a:t>Two-week residential program for high school students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/>
              <a:t>16-20 participants each year since 1989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/>
              <a:t>Students solve complex problems under mentorship of OSC faculty clients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81958" y="-187926"/>
            <a:ext cx="2533299" cy="202115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863" b="36877"/>
          <a:stretch/>
        </p:blipFill>
        <p:spPr>
          <a:xfrm>
            <a:off x="6745965" y="12970"/>
            <a:ext cx="5513614" cy="3375498"/>
          </a:xfrm>
          <a:prstGeom prst="rect">
            <a:avLst/>
          </a:prstGeom>
        </p:spPr>
      </p:pic>
      <p:sp>
        <p:nvSpPr>
          <p:cNvPr id="8" name="Title 5">
            <a:extLst>
              <a:ext uri="{FF2B5EF4-FFF2-40B4-BE49-F238E27FC236}">
                <a16:creationId xmlns:a16="http://schemas.microsoft.com/office/drawing/2014/main" id="{280DE8FE-38AF-D046-B91F-BD34764EF38E}"/>
              </a:ext>
            </a:extLst>
          </p:cNvPr>
          <p:cNvSpPr txBox="1">
            <a:spLocks/>
          </p:cNvSpPr>
          <p:nvPr/>
        </p:nvSpPr>
        <p:spPr>
          <a:xfrm>
            <a:off x="1396264" y="3325274"/>
            <a:ext cx="918215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6CACE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Young Women’s</a:t>
            </a:r>
            <a:br>
              <a:rPr lang="en-US" dirty="0"/>
            </a:br>
            <a:r>
              <a:rPr lang="en-US" dirty="0"/>
              <a:t>Summer Institute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B016CE68-2268-5B4E-A41D-BD375979A4EF}"/>
              </a:ext>
            </a:extLst>
          </p:cNvPr>
          <p:cNvSpPr txBox="1">
            <a:spLocks/>
          </p:cNvSpPr>
          <p:nvPr/>
        </p:nvSpPr>
        <p:spPr>
          <a:xfrm>
            <a:off x="1138648" y="4650837"/>
            <a:ext cx="5271881" cy="188579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/>
              <a:t>One-week residential program for middle school girls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/>
              <a:t>16 participants each year since 2000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/>
              <a:t>Promotes STEM skills under mentorship of middle school teachers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2402C7B-4533-614E-9E6D-FD2F271224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7316" y="3106006"/>
            <a:ext cx="1815515" cy="18155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E52409E-52C4-C045-93BA-6DAB62F6A15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32" t="12104" r="-3432" b="37305"/>
          <a:stretch/>
        </p:blipFill>
        <p:spPr>
          <a:xfrm>
            <a:off x="6745965" y="3388468"/>
            <a:ext cx="5709557" cy="346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3750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D6F17B-C15C-AD4E-9D30-69F2A4C277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Getting Started at OSC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98A6DE-0514-F247-94C8-6B7D78CBEDF2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465BF6-BF9E-0F40-9D0F-EA5FD21DC5A9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br>
              <a:rPr lang="en-US" dirty="0"/>
            </a:br>
            <a:endParaRPr lang="en-US" dirty="0"/>
          </a:p>
        </p:txBody>
      </p:sp>
      <p:pic>
        <p:nvPicPr>
          <p:cNvPr id="8" name="Picture Placeholder 7" descr="OSC_Services_WebSoftwareDevelopment_icon_RGB.pdf">
            <a:extLst>
              <a:ext uri="{FF2B5EF4-FFF2-40B4-BE49-F238E27FC236}">
                <a16:creationId xmlns:a16="http://schemas.microsoft.com/office/drawing/2014/main" id="{8410EF51-36C5-1841-B2BE-EC8961516CE9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85012" y="5228972"/>
            <a:ext cx="86669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6C6C6C"/>
                </a:solidFill>
              </a:rPr>
              <a:t>“If you were plowing a field, which would you rather use? Two strong oxen or 1024 chickens?”  - Seymour Cray</a:t>
            </a:r>
          </a:p>
        </p:txBody>
      </p:sp>
    </p:spTree>
    <p:extLst>
      <p:ext uri="{BB962C8B-B14F-4D97-AF65-F5344CB8AC3E}">
        <p14:creationId xmlns:p14="http://schemas.microsoft.com/office/powerpoint/2010/main" val="38531287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B420B-4C75-B44E-A0DC-00C350828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can get an OSC project?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CF474-A807-AC4C-93A3-4C35AA34C1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Academic project</a:t>
            </a:r>
          </a:p>
          <a:p>
            <a:pPr lvl="1"/>
            <a:r>
              <a:rPr lang="en-US" dirty="0"/>
              <a:t>Principal investigator (PI) must be a full-time faculty member or research scientist at an Ohio academic institution</a:t>
            </a:r>
          </a:p>
          <a:p>
            <a:pPr lvl="1"/>
            <a:r>
              <a:rPr lang="en-US" dirty="0"/>
              <a:t>PI may authorize accounts for students, post-docs, collaborators, etc.</a:t>
            </a:r>
          </a:p>
          <a:p>
            <a:pPr lvl="1"/>
            <a:r>
              <a:rPr lang="en-US" dirty="0"/>
              <a:t>Classroom projects are also available</a:t>
            </a:r>
          </a:p>
          <a:p>
            <a:pPr lvl="1"/>
            <a:r>
              <a:rPr lang="en-US" dirty="0"/>
              <a:t>No cost</a:t>
            </a:r>
            <a:r>
              <a:rPr lang="en-US" baseline="30000" dirty="0"/>
              <a:t>**</a:t>
            </a:r>
            <a:r>
              <a:rPr lang="en-US" dirty="0"/>
              <a:t> to Ohio academic users</a:t>
            </a:r>
          </a:p>
          <a:p>
            <a:r>
              <a:rPr lang="en-US" dirty="0"/>
              <a:t>Commercial projects</a:t>
            </a:r>
          </a:p>
          <a:p>
            <a:pPr lvl="1"/>
            <a:r>
              <a:rPr lang="en-US" dirty="0"/>
              <a:t>Commercial organizations may purchase time on OSC systems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B65110-3677-8A4B-8612-286E38A72D90}"/>
              </a:ext>
            </a:extLst>
          </p:cNvPr>
          <p:cNvSpPr txBox="1"/>
          <p:nvPr/>
        </p:nvSpPr>
        <p:spPr>
          <a:xfrm>
            <a:off x="1506511" y="6176963"/>
            <a:ext cx="4224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** See slide on Fee Structure Transition</a:t>
            </a:r>
          </a:p>
        </p:txBody>
      </p:sp>
    </p:spTree>
    <p:extLst>
      <p:ext uri="{BB962C8B-B14F-4D97-AF65-F5344CB8AC3E}">
        <p14:creationId xmlns:p14="http://schemas.microsoft.com/office/powerpoint/2010/main" val="8511478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B420B-4C75-B44E-A0DC-00C350828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Allocations and Charges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CF474-A807-AC4C-93A3-4C35AA34C1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Charges are in terms of resource units</a:t>
            </a:r>
          </a:p>
          <a:p>
            <a:r>
              <a:rPr lang="en-US" dirty="0"/>
              <a:t>Resource units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OWENS</a:t>
            </a:r>
            <a:r>
              <a:rPr lang="en-US" dirty="0"/>
              <a:t> 1 resource unit (RU) = </a:t>
            </a:r>
            <a:r>
              <a:rPr lang="en-US" dirty="0">
                <a:solidFill>
                  <a:srgbClr val="0000FF"/>
                </a:solidFill>
              </a:rPr>
              <a:t>10</a:t>
            </a:r>
            <a:r>
              <a:rPr lang="en-US" dirty="0"/>
              <a:t> CPU hours</a:t>
            </a:r>
          </a:p>
          <a:p>
            <a:pPr lvl="1"/>
            <a:r>
              <a:rPr lang="en-US" dirty="0">
                <a:solidFill>
                  <a:srgbClr val="BB0000"/>
                </a:solidFill>
              </a:rPr>
              <a:t>RUBY </a:t>
            </a:r>
            <a:r>
              <a:rPr lang="en-US" dirty="0"/>
              <a:t>1 resource unit (RU) = </a:t>
            </a:r>
            <a:r>
              <a:rPr lang="en-US" dirty="0">
                <a:solidFill>
                  <a:srgbClr val="BB0000"/>
                </a:solidFill>
              </a:rPr>
              <a:t>20</a:t>
            </a:r>
            <a:r>
              <a:rPr lang="en-US" dirty="0"/>
              <a:t> CPU hours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Pitzer </a:t>
            </a:r>
            <a:r>
              <a:rPr lang="en-US" dirty="0"/>
              <a:t>1 resource unit (RU) = </a:t>
            </a:r>
            <a:r>
              <a:rPr lang="en-US" dirty="0">
                <a:solidFill>
                  <a:srgbClr val="00B050"/>
                </a:solidFill>
              </a:rPr>
              <a:t>TBD</a:t>
            </a:r>
          </a:p>
          <a:p>
            <a:pPr lvl="1"/>
            <a:r>
              <a:rPr lang="en-US" dirty="0"/>
              <a:t>CPU hour = </a:t>
            </a:r>
            <a:r>
              <a:rPr lang="en-US" dirty="0" err="1"/>
              <a:t>walltime</a:t>
            </a:r>
            <a:r>
              <a:rPr lang="en-US" dirty="0"/>
              <a:t> x (total # of cores requested)</a:t>
            </a:r>
          </a:p>
          <a:p>
            <a:r>
              <a:rPr lang="en-US" dirty="0"/>
              <a:t>Project receives an allocation of RUs</a:t>
            </a:r>
          </a:p>
          <a:p>
            <a:r>
              <a:rPr lang="en-US" dirty="0"/>
              <a:t>Jobs are charged to a project</a:t>
            </a:r>
          </a:p>
        </p:txBody>
      </p:sp>
    </p:spTree>
    <p:extLst>
      <p:ext uri="{BB962C8B-B14F-4D97-AF65-F5344CB8AC3E}">
        <p14:creationId xmlns:p14="http://schemas.microsoft.com/office/powerpoint/2010/main" val="7208437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B420B-4C75-B44E-A0DC-00C350828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Requesting a New Project- </a:t>
            </a:r>
            <a:r>
              <a:rPr lang="en-US" sz="2700" dirty="0" err="1"/>
              <a:t>my.osc.edu</a:t>
            </a:r>
            <a:endParaRPr lang="en-US" sz="27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CF474-A807-AC4C-93A3-4C35AA34C1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Startup grant</a:t>
            </a:r>
          </a:p>
          <a:p>
            <a:pPr lvl="1"/>
            <a:r>
              <a:rPr lang="en-US" dirty="0"/>
              <a:t>One per PI per lifetime</a:t>
            </a:r>
          </a:p>
          <a:p>
            <a:pPr lvl="1"/>
            <a:r>
              <a:rPr lang="en-US" dirty="0"/>
              <a:t>Provide contact info, institution, department</a:t>
            </a:r>
          </a:p>
          <a:p>
            <a:pPr lvl="1"/>
            <a:r>
              <a:rPr lang="en-US" dirty="0"/>
              <a:t>5000 RUs</a:t>
            </a:r>
          </a:p>
          <a:p>
            <a:r>
              <a:rPr lang="en-US" dirty="0"/>
              <a:t>Additional allocations for a project</a:t>
            </a:r>
          </a:p>
          <a:p>
            <a:pPr lvl="1"/>
            <a:r>
              <a:rPr lang="en-US" dirty="0"/>
              <a:t>Submit a proposal for more RUs</a:t>
            </a:r>
          </a:p>
          <a:p>
            <a:pPr lvl="2"/>
            <a:r>
              <a:rPr lang="en-US" dirty="0"/>
              <a:t>Standard:  10,000</a:t>
            </a:r>
          </a:p>
          <a:p>
            <a:pPr lvl="2"/>
            <a:r>
              <a:rPr lang="en-US" dirty="0"/>
              <a:t>Major:  30,000</a:t>
            </a:r>
          </a:p>
          <a:p>
            <a:pPr lvl="2"/>
            <a:r>
              <a:rPr lang="en-US" dirty="0"/>
              <a:t>Discovery:  &gt;30,000</a:t>
            </a:r>
          </a:p>
          <a:p>
            <a:pPr lvl="1"/>
            <a:r>
              <a:rPr lang="en-US" dirty="0"/>
              <a:t>Peer-reviewed</a:t>
            </a:r>
          </a:p>
          <a:p>
            <a:pPr lvl="1"/>
            <a:r>
              <a:rPr lang="en-US" dirty="0"/>
              <a:t>Grants awarded by Statewide Users Group (SUG)</a:t>
            </a:r>
          </a:p>
          <a:p>
            <a:r>
              <a:rPr lang="en-US" dirty="0"/>
              <a:t>Classroom accounts</a:t>
            </a:r>
          </a:p>
        </p:txBody>
      </p:sp>
    </p:spTree>
    <p:extLst>
      <p:ext uri="{BB962C8B-B14F-4D97-AF65-F5344CB8AC3E}">
        <p14:creationId xmlns:p14="http://schemas.microsoft.com/office/powerpoint/2010/main" val="12660905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94360" y="1463040"/>
            <a:ext cx="10259568" cy="5304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ts val="2400"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E8772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FY19 Plan details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6C6C6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FY19 rate of $0.075 / RU for cycles &gt; 10K RUs per project; no storage charges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6C6C6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Projected to provide the $1M needed to cover the OSC budget gap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6C6C6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FY19 MOUs signed by the 6 biggest universities (OSU, BGSU, OU, UA, CWRU, UC: signing in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6C6C6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process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6C6C6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6C6C6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OSC will be reaching out to other schools (</a:t>
            </a:r>
            <a:r>
              <a:rPr lang="en-US" sz="2000" noProof="0" dirty="0">
                <a:solidFill>
                  <a:srgbClr val="6C6C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e.g.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6C6C6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Cleveland State) that have low expenses projected ($5K or more for the year).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ts val="2400"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E87722"/>
                </a:solidFill>
                <a:effectLst/>
                <a:uLnTx/>
                <a:uFillTx/>
                <a:latin typeface="Arial"/>
                <a:ea typeface="+mn-ea"/>
              </a:rPr>
              <a:t>Implementation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E8772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6C6C6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Initial OSC Pricing Committee meeting March 12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6C6C6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6C6C6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recent meeting on June 1st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6C6C6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Implementation issues are being worked out, including an updated allocations process, regular institutional usage reporting, and refund policies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6C6C6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Discussions are beginning with the OSC pricing committee regarding a revised model for FY20 that will likely include other charges / services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310" y="365125"/>
            <a:ext cx="11655973" cy="1325563"/>
          </a:xfrm>
        </p:spPr>
        <p:txBody>
          <a:bodyPr>
            <a:normAutofit/>
          </a:bodyPr>
          <a:lstStyle/>
          <a:p>
            <a:r>
              <a:rPr lang="en-US" dirty="0"/>
              <a:t>Fee Structure Transition</a:t>
            </a:r>
          </a:p>
        </p:txBody>
      </p:sp>
    </p:spTree>
    <p:extLst>
      <p:ext uri="{BB962C8B-B14F-4D97-AF65-F5344CB8AC3E}">
        <p14:creationId xmlns:p14="http://schemas.microsoft.com/office/powerpoint/2010/main" val="2308002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D6F17B-C15C-AD4E-9D30-69F2A4C277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Onboarding new users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98A6DE-0514-F247-94C8-6B7D78CBEDF2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465BF6-BF9E-0F40-9D0F-EA5FD21DC5A9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en-US" dirty="0"/>
              <a:t>“After growing wildly for years, the field of computing appears to be reaching its infancy.” – John Pierce</a:t>
            </a:r>
            <a:br>
              <a:rPr lang="en-US" dirty="0"/>
            </a:br>
            <a:endParaRPr lang="en-US" dirty="0"/>
          </a:p>
        </p:txBody>
      </p:sp>
      <p:pic>
        <p:nvPicPr>
          <p:cNvPr id="8" name="Picture Placeholder 7" descr="OSC_Services_WebSoftwareDevelopment_icon_RGB.pdf">
            <a:extLst>
              <a:ext uri="{FF2B5EF4-FFF2-40B4-BE49-F238E27FC236}">
                <a16:creationId xmlns:a16="http://schemas.microsoft.com/office/drawing/2014/main" id="{8410EF51-36C5-1841-B2BE-EC8961516CE9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5949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557032A-41D4-D74D-A613-A3CE4B03C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Beyond Command Line Access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4686946-8A25-B74D-8537-55D7FE1AEF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08067" y="2273098"/>
            <a:ext cx="435464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1:  User Interface</a:t>
            </a:r>
          </a:p>
          <a:p>
            <a:pPr lvl="1"/>
            <a:r>
              <a:rPr lang="en-US" sz="2000" b="1" dirty="0"/>
              <a:t>Web based</a:t>
            </a:r>
          </a:p>
          <a:p>
            <a:pPr lvl="2"/>
            <a:r>
              <a:rPr lang="en-US" dirty="0"/>
              <a:t>Usable from computers, tablets, smartphones</a:t>
            </a:r>
          </a:p>
          <a:p>
            <a:pPr lvl="2"/>
            <a:r>
              <a:rPr lang="en-US" dirty="0"/>
              <a:t>Zero installation</a:t>
            </a:r>
          </a:p>
          <a:p>
            <a:pPr lvl="1"/>
            <a:r>
              <a:rPr lang="en-US" sz="2000" b="1" dirty="0"/>
              <a:t>Single point of entry</a:t>
            </a:r>
            <a:r>
              <a:rPr lang="en-US" sz="2000" dirty="0"/>
              <a:t> </a:t>
            </a:r>
          </a:p>
          <a:p>
            <a:pPr lvl="2"/>
            <a:r>
              <a:rPr lang="en-US" dirty="0"/>
              <a:t>User needs three things</a:t>
            </a:r>
          </a:p>
          <a:p>
            <a:pPr lvl="3"/>
            <a:r>
              <a:rPr lang="en-US" sz="2000" dirty="0" err="1"/>
              <a:t>ondemand.osc.edu</a:t>
            </a:r>
            <a:r>
              <a:rPr lang="en-US" sz="2000" dirty="0"/>
              <a:t> </a:t>
            </a:r>
          </a:p>
          <a:p>
            <a:pPr lvl="3"/>
            <a:r>
              <a:rPr lang="en-US" sz="2000" dirty="0"/>
              <a:t>OSC Username </a:t>
            </a:r>
          </a:p>
          <a:p>
            <a:pPr lvl="3"/>
            <a:r>
              <a:rPr lang="en-US" sz="2000" dirty="0"/>
              <a:t>OSC Password </a:t>
            </a:r>
          </a:p>
          <a:p>
            <a:pPr lvl="2"/>
            <a:r>
              <a:rPr lang="en-US" dirty="0"/>
              <a:t>Connected to all resources at OSC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C46E53-58A4-0648-85B1-1FB8868B4C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27406" y="2273098"/>
            <a:ext cx="435964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2:  Interactive Services</a:t>
            </a:r>
          </a:p>
          <a:p>
            <a:pPr lvl="1"/>
            <a:r>
              <a:rPr lang="en-US" sz="2000" dirty="0"/>
              <a:t>File Access</a:t>
            </a:r>
          </a:p>
          <a:p>
            <a:pPr lvl="1"/>
            <a:r>
              <a:rPr lang="en-US" sz="2000" dirty="0"/>
              <a:t>Job Management</a:t>
            </a:r>
          </a:p>
          <a:p>
            <a:pPr lvl="1"/>
            <a:r>
              <a:rPr lang="en-US" sz="2000" b="1" dirty="0"/>
              <a:t>Visualization </a:t>
            </a:r>
            <a:r>
              <a:rPr lang="en-US" sz="2000" dirty="0"/>
              <a:t>Apps</a:t>
            </a:r>
          </a:p>
          <a:p>
            <a:pPr lvl="2"/>
            <a:r>
              <a:rPr lang="en-US" dirty="0"/>
              <a:t>Desktop access</a:t>
            </a:r>
          </a:p>
          <a:p>
            <a:pPr lvl="2"/>
            <a:r>
              <a:rPr lang="en-US" dirty="0"/>
              <a:t>Single-click apps (</a:t>
            </a:r>
            <a:r>
              <a:rPr lang="en-US" b="1" dirty="0" err="1"/>
              <a:t>RStudio</a:t>
            </a:r>
            <a:r>
              <a:rPr lang="en-US" b="1" dirty="0"/>
              <a:t>, </a:t>
            </a:r>
            <a:r>
              <a:rPr lang="en-US" b="1" dirty="0" err="1"/>
              <a:t>Jupyter</a:t>
            </a:r>
            <a:r>
              <a:rPr lang="en-US" b="1" dirty="0"/>
              <a:t>, </a:t>
            </a:r>
            <a:r>
              <a:rPr lang="en-US" b="1" dirty="0" err="1"/>
              <a:t>Matlab</a:t>
            </a:r>
            <a:r>
              <a:rPr lang="en-US" dirty="0"/>
              <a:t>, Abaqus, Ansys, </a:t>
            </a:r>
            <a:r>
              <a:rPr lang="en-US" dirty="0" err="1"/>
              <a:t>Comsol</a:t>
            </a:r>
            <a:r>
              <a:rPr lang="en-US" dirty="0"/>
              <a:t>, </a:t>
            </a:r>
            <a:r>
              <a:rPr lang="en-US" dirty="0" err="1"/>
              <a:t>Paraview</a:t>
            </a:r>
            <a:r>
              <a:rPr lang="en-US" dirty="0"/>
              <a:t>)</a:t>
            </a:r>
          </a:p>
          <a:p>
            <a:pPr lvl="1"/>
            <a:r>
              <a:rPr lang="en-US" sz="2000" dirty="0"/>
              <a:t>Terminal Access</a:t>
            </a:r>
          </a:p>
          <a:p>
            <a:pPr marL="457085" lvl="1" indent="0">
              <a:buNone/>
            </a:pPr>
            <a:r>
              <a:rPr lang="en-US" sz="2000" b="1" dirty="0"/>
              <a:t>Tutorial available at </a:t>
            </a:r>
          </a:p>
          <a:p>
            <a:pPr marL="457085" lvl="1" indent="0">
              <a:buNone/>
            </a:pPr>
            <a:r>
              <a:rPr lang="en-US" sz="2000" b="1" dirty="0">
                <a:hlinkClick r:id="rId2" action="ppaction://hlinkfile"/>
              </a:rPr>
              <a:t>osc.edu/ondemand</a:t>
            </a:r>
            <a:endParaRPr lang="en-US" sz="2000" b="1" dirty="0"/>
          </a:p>
        </p:txBody>
      </p:sp>
      <p:pic>
        <p:nvPicPr>
          <p:cNvPr id="7" name="Picture 6" descr="OSC_ClientResources_AvailableSoftware_icon_circl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345" y="4126758"/>
            <a:ext cx="2967852" cy="29678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8451478-2DF4-6C49-A574-6FE888A31887}"/>
              </a:ext>
            </a:extLst>
          </p:cNvPr>
          <p:cNvSpPr txBox="1"/>
          <p:nvPr/>
        </p:nvSpPr>
        <p:spPr>
          <a:xfrm>
            <a:off x="1808067" y="1612561"/>
            <a:ext cx="8365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OSC OnDemand  </a:t>
            </a:r>
            <a:r>
              <a:rPr lang="en-US" sz="2400" u="sng" dirty="0" err="1">
                <a:solidFill>
                  <a:srgbClr val="0000FF"/>
                </a:solidFill>
              </a:rPr>
              <a:t>ondemand.osc.edu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789056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0741C-3E87-384C-BF9F-208EBA5C9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562" y="231098"/>
            <a:ext cx="6554013" cy="4154323"/>
          </a:xfrm>
        </p:spPr>
        <p:txBody>
          <a:bodyPr anchor="t" anchorCtr="0"/>
          <a:lstStyle/>
          <a:p>
            <a:pPr>
              <a:spcBef>
                <a:spcPts val="20000"/>
              </a:spcBef>
              <a:spcAft>
                <a:spcPts val="2000"/>
              </a:spcAft>
            </a:pPr>
            <a:r>
              <a:rPr lang="en-US" dirty="0"/>
              <a:t>Web-based US Logins</a:t>
            </a:r>
            <a:br>
              <a:rPr lang="en-US" dirty="0"/>
            </a:br>
            <a:r>
              <a:rPr lang="en-US" sz="2000" dirty="0">
                <a:solidFill>
                  <a:srgbClr val="97999B"/>
                </a:solidFill>
              </a:rPr>
              <a:t>CY2017</a:t>
            </a: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9A166F-DACC-914A-8830-829AFC375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C1FFC2-478D-7440-ACF4-8CF0E46027E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6C6C6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6C6C6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532" y="1209524"/>
            <a:ext cx="9861960" cy="5511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3174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774" y="2297153"/>
            <a:ext cx="8074388" cy="29930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</a:t>
            </a:r>
            <a:r>
              <a:rPr lang="en-US" dirty="0" err="1"/>
              <a:t>OnDemand</a:t>
            </a:r>
            <a:r>
              <a:rPr lang="en-US" dirty="0"/>
              <a:t> Project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551793" y="1629103"/>
            <a:ext cx="11172497" cy="495562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New OSC </a:t>
            </a:r>
            <a:r>
              <a:rPr lang="en-US" dirty="0" err="1"/>
              <a:t>OnDemand</a:t>
            </a:r>
            <a:r>
              <a:rPr lang="en-US" dirty="0"/>
              <a:t> users start faster than </a:t>
            </a:r>
            <a:r>
              <a:rPr lang="en-US" dirty="0" err="1"/>
              <a:t>ssh</a:t>
            </a:r>
            <a:r>
              <a:rPr lang="en-US" dirty="0"/>
              <a:t> users:  first login &amp; job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Open </a:t>
            </a:r>
            <a:r>
              <a:rPr lang="en-US" dirty="0" err="1"/>
              <a:t>OnDemand</a:t>
            </a:r>
            <a:r>
              <a:rPr lang="en-US" dirty="0"/>
              <a:t> currently in use / evaluation at 30+ organizations</a:t>
            </a:r>
          </a:p>
          <a:p>
            <a:r>
              <a:rPr lang="en-US" dirty="0"/>
              <a:t>Open </a:t>
            </a:r>
            <a:r>
              <a:rPr lang="en-US" dirty="0" err="1"/>
              <a:t>OnDemand</a:t>
            </a:r>
            <a:r>
              <a:rPr lang="en-US" dirty="0"/>
              <a:t> 2.0: NSF CSSI award, Jan’19 – Dec’22, $3.5M</a:t>
            </a:r>
          </a:p>
        </p:txBody>
      </p:sp>
    </p:spTree>
    <p:extLst>
      <p:ext uri="{BB962C8B-B14F-4D97-AF65-F5344CB8AC3E}">
        <p14:creationId xmlns:p14="http://schemas.microsoft.com/office/powerpoint/2010/main" val="31098653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9B4126A-F910-DB4D-8385-A258CF8485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 the Ohio Supercomputer Center?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CD0F671-6BF6-B14D-B4DE-B2802CDC99A1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BF7C495-AAE1-884B-BA0E-570DFE527606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en-US" dirty="0"/>
              <a:t>"640K ought to be enough for anybody.” – Not Bill Gates</a:t>
            </a:r>
          </a:p>
        </p:txBody>
      </p:sp>
      <p:pic>
        <p:nvPicPr>
          <p:cNvPr id="6" name="Picture Placeholder 5" descr="HPC_Storage_Gray11-10.pdf"/>
          <p:cNvPicPr>
            <a:picLocks noGrp="1" noChangeAspect="1"/>
          </p:cNvPicPr>
          <p:nvPr>
            <p:ph type="pic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78338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B6BE1-9FD2-E54C-8073-47B875F12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Intro to OSC materials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58DAEA-0781-754B-9C1F-E5FB30E075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6511" y="1447362"/>
            <a:ext cx="9178978" cy="48665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https://khill42.github.io/</a:t>
            </a:r>
            <a:r>
              <a:rPr lang="en-US" dirty="0" err="1"/>
              <a:t>OSC_IntroHPC</a:t>
            </a:r>
            <a:r>
              <a:rPr lang="en-US" dirty="0"/>
              <a:t>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797EF9-5924-BB4F-968B-4FCF8B4B33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7832" y="2060137"/>
            <a:ext cx="5948085" cy="41471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C4B296-20EC-C846-9E6B-27BB05400127}"/>
              </a:ext>
            </a:extLst>
          </p:cNvPr>
          <p:cNvSpPr txBox="1"/>
          <p:nvPr/>
        </p:nvSpPr>
        <p:spPr>
          <a:xfrm>
            <a:off x="462918" y="1653285"/>
            <a:ext cx="4865826" cy="44278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endParaRPr lang="en-US" sz="3600" dirty="0"/>
          </a:p>
          <a:p>
            <a:pPr lvl="1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Highlights OnDemand for OSC access</a:t>
            </a:r>
          </a:p>
          <a:p>
            <a:pPr lvl="1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Always available training</a:t>
            </a:r>
          </a:p>
          <a:p>
            <a:pPr lvl="1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Continually being updated and improved</a:t>
            </a:r>
          </a:p>
          <a:p>
            <a:pPr lvl="1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Based on HPC/Data carpentry materials</a:t>
            </a:r>
          </a:p>
          <a:p>
            <a:pPr marL="742950" lvl="1" indent="-285750">
              <a:buFont typeface="Arial" charset="0"/>
              <a:buChar char="•"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13595831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28279" y="250068"/>
            <a:ext cx="5708904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Academic Community Engagement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1693" y="1524981"/>
            <a:ext cx="642344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endParaRPr lang="en-US" sz="3600" dirty="0"/>
          </a:p>
          <a:p>
            <a:pPr marL="742950" lvl="1" indent="-285750">
              <a:buFont typeface="Arial" charset="0"/>
              <a:buChar char="•"/>
            </a:pPr>
            <a:r>
              <a:rPr lang="en-US" sz="3600" dirty="0"/>
              <a:t>Deepen outreach to Ohio universities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3600" dirty="0"/>
              <a:t>Empowers local support staff to work directly with clients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3600" dirty="0"/>
              <a:t>Projects created at UC, OSU, Miami, and CWRU</a:t>
            </a:r>
          </a:p>
          <a:p>
            <a:pPr marL="742950" lvl="1" indent="-285750">
              <a:buFont typeface="Arial" charset="0"/>
              <a:buChar char="•"/>
            </a:pP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2686" y="0"/>
            <a:ext cx="53993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3027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5706" y="693737"/>
            <a:ext cx="5652169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Statewide Users Group (SUG)</a:t>
            </a:r>
            <a:br>
              <a:rPr lang="en-US" dirty="0"/>
            </a:b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8" b="-160"/>
          <a:stretch/>
        </p:blipFill>
        <p:spPr>
          <a:xfrm>
            <a:off x="6678386" y="0"/>
            <a:ext cx="5513614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DACCDB8-F202-8946-B646-1FA2D372FB03}"/>
              </a:ext>
            </a:extLst>
          </p:cNvPr>
          <p:cNvSpPr/>
          <p:nvPr/>
        </p:nvSpPr>
        <p:spPr>
          <a:xfrm>
            <a:off x="395706" y="2127564"/>
            <a:ext cx="6096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 Statewide Users Group (SUG) is made up of OSC users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Provides program and policy advice to OSC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Meets twice a 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Standing committees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Allocations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Software and Activities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Hardware and Operations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Get involved!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Next meeting will be in March/April</a:t>
            </a:r>
          </a:p>
        </p:txBody>
      </p:sp>
    </p:spTree>
    <p:extLst>
      <p:ext uri="{BB962C8B-B14F-4D97-AF65-F5344CB8AC3E}">
        <p14:creationId xmlns:p14="http://schemas.microsoft.com/office/powerpoint/2010/main" val="332924188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 your questions answered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06511" y="1650524"/>
            <a:ext cx="9178978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/>
              <a:t>FAQs: </a:t>
            </a:r>
            <a:r>
              <a:rPr lang="en-US" sz="1800" dirty="0">
                <a:hlinkClick r:id="rId2"/>
              </a:rPr>
              <a:t>https://www.osc.edu/resources/getting_started/supercomputing_faq</a:t>
            </a:r>
            <a:endParaRPr lang="en-US" sz="1800" dirty="0"/>
          </a:p>
          <a:p>
            <a:pPr marL="0" indent="0">
              <a:buNone/>
            </a:pPr>
            <a:r>
              <a:rPr lang="en-US" sz="1800" dirty="0"/>
              <a:t>HOW TOs: </a:t>
            </a:r>
            <a:r>
              <a:rPr lang="en-US" sz="1800" dirty="0">
                <a:hlinkClick r:id="rId3"/>
              </a:rPr>
              <a:t>https://www.osc.edu/resources/getting_started/howto</a:t>
            </a:r>
            <a:endParaRPr lang="en-US" sz="1800" dirty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1800" dirty="0"/>
              <a:t>New User Guide: </a:t>
            </a:r>
            <a:r>
              <a:rPr lang="en-US" sz="1800" dirty="0">
                <a:hlinkClick r:id="rId4"/>
              </a:rPr>
              <a:t>https://www.osc.edu/resources/getting_started/new_user_resource_guide</a:t>
            </a:r>
          </a:p>
          <a:p>
            <a:pPr marL="0" indent="0">
              <a:buNone/>
            </a:pPr>
            <a:r>
              <a:rPr lang="en-US" sz="1800" dirty="0"/>
              <a:t>Updated presentations: </a:t>
            </a:r>
            <a:r>
              <a:rPr lang="en-US" sz="1800" u="sng" dirty="0">
                <a:hlinkClick r:id="rId4"/>
              </a:rPr>
              <a:t>https://www.osc.edu/~kcahill/NewUser</a:t>
            </a:r>
            <a:endParaRPr lang="en-US" sz="1800" dirty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1800" dirty="0"/>
              <a:t>Office Hours and contacting OSC support staff:  </a:t>
            </a:r>
          </a:p>
          <a:p>
            <a:pPr marL="0" indent="0">
              <a:buNone/>
            </a:pPr>
            <a:r>
              <a:rPr lang="en-US" sz="18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go.osu.edu/rc-osc</a:t>
            </a:r>
            <a:r>
              <a:rPr lang="en-US" sz="1800" dirty="0"/>
              <a:t> Tuesdays 1-3 p.m. or Weekdays 4-5 p.m. at OSU Pomerene Hall</a:t>
            </a:r>
          </a:p>
          <a:p>
            <a:pPr marL="0" indent="0">
              <a:buNone/>
            </a:pPr>
            <a:r>
              <a:rPr lang="en-US" sz="1800" dirty="0"/>
              <a:t>Email help: </a:t>
            </a:r>
            <a:r>
              <a:rPr lang="en-US" sz="1800" dirty="0">
                <a:hlinkClick r:id="rId6"/>
              </a:rPr>
              <a:t>oschelp@osc.edu</a:t>
            </a:r>
            <a:endParaRPr lang="en-US" sz="1800" dirty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1800" dirty="0"/>
              <a:t>System updates</a:t>
            </a:r>
          </a:p>
          <a:p>
            <a:pPr lvl="1"/>
            <a:r>
              <a:rPr lang="en-US" sz="1800" dirty="0"/>
              <a:t>Read Message of the Day on login </a:t>
            </a:r>
          </a:p>
          <a:p>
            <a:pPr lvl="1"/>
            <a:r>
              <a:rPr lang="en-US" sz="1800" dirty="0"/>
              <a:t>Follow @</a:t>
            </a:r>
            <a:r>
              <a:rPr lang="en-US" sz="1800" dirty="0" err="1"/>
              <a:t>HPCNotices</a:t>
            </a:r>
            <a:r>
              <a:rPr lang="en-US" sz="1800" dirty="0"/>
              <a:t> on Twitter</a:t>
            </a:r>
          </a:p>
        </p:txBody>
      </p:sp>
    </p:spTree>
    <p:extLst>
      <p:ext uri="{BB962C8B-B14F-4D97-AF65-F5344CB8AC3E}">
        <p14:creationId xmlns:p14="http://schemas.microsoft.com/office/powerpoint/2010/main" val="55608473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24EA89CA-F9FB-8B4A-84AF-07ED4D854A5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10" r="10"/>
          <a:stretch>
            <a:fillRect/>
          </a:stretch>
        </p:blipFill>
        <p:spPr/>
      </p:pic>
      <p:sp>
        <p:nvSpPr>
          <p:cNvPr id="31" name="Rectangle 30"/>
          <p:cNvSpPr/>
          <p:nvPr/>
        </p:nvSpPr>
        <p:spPr>
          <a:xfrm>
            <a:off x="0" y="3908096"/>
            <a:ext cx="12192000" cy="2457980"/>
          </a:xfrm>
          <a:prstGeom prst="rect">
            <a:avLst/>
          </a:prstGeom>
          <a:solidFill>
            <a:srgbClr val="D5273B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563731" y="4277721"/>
            <a:ext cx="3628269" cy="1436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400"/>
              </a:spcAft>
            </a:pPr>
            <a:r>
              <a:rPr lang="en-US" sz="1600" dirty="0" err="1">
                <a:solidFill>
                  <a:schemeClr val="bg1"/>
                </a:solidFill>
              </a:rPr>
              <a:t>osc.edu</a:t>
            </a:r>
            <a:endParaRPr lang="en-US" sz="1600" dirty="0">
              <a:solidFill>
                <a:schemeClr val="bg1"/>
              </a:solidFill>
            </a:endParaRPr>
          </a:p>
          <a:p>
            <a:pPr>
              <a:spcAft>
                <a:spcPts val="1400"/>
              </a:spcAft>
            </a:pPr>
            <a:r>
              <a:rPr lang="en-US" sz="1600" dirty="0">
                <a:solidFill>
                  <a:schemeClr val="bg1"/>
                </a:solidFill>
              </a:rPr>
              <a:t>oh-</a:t>
            </a:r>
            <a:r>
              <a:rPr lang="en-US" sz="1600" dirty="0" err="1">
                <a:solidFill>
                  <a:schemeClr val="bg1"/>
                </a:solidFill>
              </a:rPr>
              <a:t>tech.org</a:t>
            </a:r>
            <a:r>
              <a:rPr lang="en-US" sz="1600" dirty="0">
                <a:solidFill>
                  <a:schemeClr val="bg1"/>
                </a:solidFill>
              </a:rPr>
              <a:t>/blog</a:t>
            </a:r>
          </a:p>
          <a:p>
            <a:pPr>
              <a:spcAft>
                <a:spcPts val="1400"/>
              </a:spcAft>
            </a:pPr>
            <a:r>
              <a:rPr lang="en-US" sz="1600" dirty="0" err="1">
                <a:solidFill>
                  <a:schemeClr val="bg1"/>
                </a:solidFill>
              </a:rPr>
              <a:t>linkedin.com</a:t>
            </a:r>
            <a:r>
              <a:rPr lang="en-US" sz="1600" dirty="0">
                <a:solidFill>
                  <a:schemeClr val="bg1"/>
                </a:solidFill>
              </a:rPr>
              <a:t>/company/</a:t>
            </a:r>
            <a:r>
              <a:rPr lang="en-US" sz="1600" dirty="0" err="1">
                <a:solidFill>
                  <a:schemeClr val="bg1"/>
                </a:solidFill>
              </a:rPr>
              <a:t>ohio</a:t>
            </a:r>
            <a:r>
              <a:rPr lang="en-US" sz="1600" dirty="0">
                <a:solidFill>
                  <a:schemeClr val="bg1"/>
                </a:solidFill>
              </a:rPr>
              <a:t>-supercomputer-center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880" y="4333132"/>
            <a:ext cx="274320" cy="27432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880" y="4747419"/>
            <a:ext cx="274320" cy="27432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5312200" y="4277721"/>
            <a:ext cx="2770443" cy="1436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400"/>
              </a:spcAft>
            </a:pPr>
            <a:r>
              <a:rPr lang="en-US" sz="1600" dirty="0" err="1">
                <a:solidFill>
                  <a:schemeClr val="bg1"/>
                </a:solidFill>
              </a:rPr>
              <a:t>info@osc.edu</a:t>
            </a:r>
            <a:endParaRPr lang="en-US" sz="1600" dirty="0">
              <a:solidFill>
                <a:schemeClr val="bg1"/>
              </a:solidFill>
            </a:endParaRPr>
          </a:p>
          <a:p>
            <a:pPr>
              <a:spcAft>
                <a:spcPts val="1400"/>
              </a:spcAft>
            </a:pPr>
            <a:r>
              <a:rPr lang="en-US" sz="1600" dirty="0" err="1">
                <a:solidFill>
                  <a:schemeClr val="bg1"/>
                </a:solidFill>
              </a:rPr>
              <a:t>twitter.com</a:t>
            </a:r>
            <a:r>
              <a:rPr lang="en-US" sz="1600" dirty="0">
                <a:solidFill>
                  <a:schemeClr val="bg1"/>
                </a:solidFill>
              </a:rPr>
              <a:t>/</a:t>
            </a:r>
            <a:r>
              <a:rPr lang="en-US" sz="1600" dirty="0" err="1">
                <a:solidFill>
                  <a:schemeClr val="bg1"/>
                </a:solidFill>
              </a:rPr>
              <a:t>osc</a:t>
            </a:r>
            <a:endParaRPr lang="en-US" sz="1600" dirty="0">
              <a:solidFill>
                <a:schemeClr val="bg1"/>
              </a:solidFill>
            </a:endParaRPr>
          </a:p>
          <a:p>
            <a:pPr>
              <a:spcAft>
                <a:spcPts val="1400"/>
              </a:spcAft>
            </a:pPr>
            <a:r>
              <a:rPr lang="en-US" sz="1600" dirty="0" err="1">
                <a:solidFill>
                  <a:schemeClr val="bg1"/>
                </a:solidFill>
              </a:rPr>
              <a:t>facebook.com</a:t>
            </a:r>
            <a:r>
              <a:rPr lang="en-US" sz="1600" dirty="0">
                <a:solidFill>
                  <a:schemeClr val="bg1"/>
                </a:solidFill>
              </a:rPr>
              <a:t>/</a:t>
            </a:r>
            <a:r>
              <a:rPr lang="en-US" sz="1600" dirty="0" err="1">
                <a:solidFill>
                  <a:schemeClr val="bg1"/>
                </a:solidFill>
              </a:rPr>
              <a:t>ohiosupercomputercenter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270" y="4597408"/>
            <a:ext cx="2247340" cy="85865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9412" y="5161706"/>
            <a:ext cx="274320" cy="27432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9412" y="4335939"/>
            <a:ext cx="274320" cy="27432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880" y="5161706"/>
            <a:ext cx="274320" cy="274320"/>
          </a:xfrm>
          <a:prstGeom prst="rect">
            <a:avLst/>
          </a:prstGeom>
        </p:spPr>
      </p:pic>
      <p:pic>
        <p:nvPicPr>
          <p:cNvPr id="2" name="Picture 1" descr="Blog_SocialMediaIcon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9411" y="4747419"/>
            <a:ext cx="27432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5375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B1629FC-7FD3-434A-AA76-FE360C46C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OSC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27FF7F-C025-6C43-8D5C-60EDF5BD9F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Founded in 1987</a:t>
            </a:r>
          </a:p>
          <a:p>
            <a:r>
              <a:rPr lang="en-US" dirty="0"/>
              <a:t>Statewide resource for all universities in Ohio</a:t>
            </a:r>
          </a:p>
          <a:p>
            <a:pPr lvl="1"/>
            <a:r>
              <a:rPr lang="en-US" dirty="0"/>
              <a:t>high performance computing services</a:t>
            </a:r>
          </a:p>
          <a:p>
            <a:pPr lvl="1"/>
            <a:r>
              <a:rPr lang="en-US" dirty="0"/>
              <a:t>computational science expertise</a:t>
            </a:r>
          </a:p>
          <a:p>
            <a:pPr lvl="1"/>
            <a:r>
              <a:rPr lang="en-US" dirty="0"/>
              <a:t>“ … propel Ohio's research universities and private industry to the forefront of computational based research.”</a:t>
            </a:r>
          </a:p>
          <a:p>
            <a:r>
              <a:rPr lang="en-US" dirty="0"/>
              <a:t>Funded through the Ohio Department of Higher Education</a:t>
            </a:r>
          </a:p>
          <a:p>
            <a:r>
              <a:rPr lang="en-US" dirty="0"/>
              <a:t>Reports to the Chancellor</a:t>
            </a:r>
          </a:p>
          <a:p>
            <a:r>
              <a:rPr lang="en-US" dirty="0"/>
              <a:t>Located on OSU’s west campus</a:t>
            </a:r>
          </a:p>
          <a:p>
            <a:r>
              <a:rPr lang="en-US" dirty="0"/>
              <a:t>Fiscal agent is OSU</a:t>
            </a:r>
          </a:p>
          <a:p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330B813-05A9-E543-9135-7CBB79B9A6C9}"/>
              </a:ext>
            </a:extLst>
          </p:cNvPr>
          <p:cNvSpPr/>
          <p:nvPr/>
        </p:nvSpPr>
        <p:spPr>
          <a:xfrm>
            <a:off x="9225556" y="-213755"/>
            <a:ext cx="3136657" cy="3115728"/>
          </a:xfrm>
          <a:prstGeom prst="ellipse">
            <a:avLst/>
          </a:prstGeom>
          <a:solidFill>
            <a:srgbClr val="D527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387EA4-435E-9740-9E57-21126F866A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2060" y="512285"/>
            <a:ext cx="1663648" cy="166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4249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1450481" y="4325767"/>
            <a:ext cx="9144000" cy="1019175"/>
            <a:chOff x="0" y="867295"/>
            <a:chExt cx="9144000" cy="1019175"/>
          </a:xfrm>
        </p:grpSpPr>
        <p:sp>
          <p:nvSpPr>
            <p:cNvPr id="20" name="Rectangle 19"/>
            <p:cNvSpPr/>
            <p:nvPr/>
          </p:nvSpPr>
          <p:spPr>
            <a:xfrm>
              <a:off x="0" y="867295"/>
              <a:ext cx="9144000" cy="101917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1" name="Picture 3" descr="Lined-Box-Pale-Brow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749"/>
            <a:stretch>
              <a:fillRect/>
            </a:stretch>
          </p:blipFill>
          <p:spPr bwMode="auto">
            <a:xfrm>
              <a:off x="0" y="867295"/>
              <a:ext cx="9144000" cy="1019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1450481" y="1614246"/>
            <a:ext cx="9144000" cy="1019175"/>
            <a:chOff x="0" y="867295"/>
            <a:chExt cx="9144000" cy="1019175"/>
          </a:xfrm>
        </p:grpSpPr>
        <p:sp>
          <p:nvSpPr>
            <p:cNvPr id="6" name="Rectangle 5"/>
            <p:cNvSpPr/>
            <p:nvPr/>
          </p:nvSpPr>
          <p:spPr>
            <a:xfrm>
              <a:off x="0" y="867295"/>
              <a:ext cx="9144000" cy="101917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9" name="Picture 3" descr="Lined-Box-Pale-Brow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749"/>
            <a:stretch>
              <a:fillRect/>
            </a:stretch>
          </p:blipFill>
          <p:spPr bwMode="auto">
            <a:xfrm>
              <a:off x="0" y="867295"/>
              <a:ext cx="9144000" cy="1019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69478" name="Rectangle 6"/>
          <p:cNvSpPr>
            <a:spLocks noGrp="1" noChangeArrowheads="1"/>
          </p:cNvSpPr>
          <p:nvPr>
            <p:ph type="title"/>
          </p:nvPr>
        </p:nvSpPr>
        <p:spPr>
          <a:xfrm>
            <a:off x="1981200" y="192288"/>
            <a:ext cx="8229600" cy="655638"/>
          </a:xfrm>
        </p:spPr>
        <p:txBody>
          <a:bodyPr>
            <a:normAutofit fontScale="90000"/>
          </a:bodyPr>
          <a:lstStyle/>
          <a:p>
            <a:r>
              <a:rPr lang="en-US" dirty="0"/>
              <a:t>The OH-TECH Consortium</a:t>
            </a:r>
          </a:p>
        </p:txBody>
      </p:sp>
      <p:sp>
        <p:nvSpPr>
          <p:cNvPr id="1769483" name="Text Box 11"/>
          <p:cNvSpPr txBox="1">
            <a:spLocks noChangeArrowheads="1"/>
          </p:cNvSpPr>
          <p:nvPr/>
        </p:nvSpPr>
        <p:spPr bwMode="auto">
          <a:xfrm>
            <a:off x="2847481" y="1670873"/>
            <a:ext cx="7175500" cy="89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17" tIns="45709" rIns="91417" bIns="4570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800000"/>
                </a:solidFill>
              </a:rPr>
              <a:t>Ohio Supercomputer Center</a:t>
            </a:r>
            <a:r>
              <a:rPr lang="en-US" sz="1600" dirty="0">
                <a:solidFill>
                  <a:srgbClr val="800000"/>
                </a:solidFill>
              </a:rPr>
              <a:t> </a:t>
            </a:r>
            <a:r>
              <a:rPr lang="en-US" sz="1600" dirty="0">
                <a:solidFill>
                  <a:srgbClr val="3D3D41"/>
                </a:solidFill>
              </a:rPr>
              <a:t>provides high performance computing, software, storage and support services for Ohio's scientists, faculty, students, businesses and their research partners.</a:t>
            </a:r>
          </a:p>
        </p:txBody>
      </p:sp>
      <p:sp>
        <p:nvSpPr>
          <p:cNvPr id="1769484" name="Text Box 12"/>
          <p:cNvSpPr txBox="1">
            <a:spLocks noChangeArrowheads="1"/>
          </p:cNvSpPr>
          <p:nvPr/>
        </p:nvSpPr>
        <p:spPr bwMode="auto">
          <a:xfrm>
            <a:off x="2847483" y="3036011"/>
            <a:ext cx="7381875" cy="89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17" tIns="45709" rIns="91417" bIns="4570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800000"/>
                </a:solidFill>
              </a:rPr>
              <a:t>OARnet</a:t>
            </a:r>
            <a:r>
              <a:rPr lang="en-US" sz="1600" dirty="0">
                <a:solidFill>
                  <a:srgbClr val="800000"/>
                </a:solidFill>
              </a:rPr>
              <a:t> </a:t>
            </a:r>
            <a:r>
              <a:rPr lang="en-US" sz="1600" dirty="0">
                <a:solidFill>
                  <a:srgbClr val="3D3D41"/>
                </a:solidFill>
              </a:rPr>
              <a:t>connects Ohio’s universities, colleges, K-12, health care and state and local governments to its high-speed fiber optic network backbone. OARnet services include co-location, support desk, federated identity and virtualization.</a:t>
            </a:r>
            <a:endParaRPr lang="en-US" sz="1600" dirty="0"/>
          </a:p>
        </p:txBody>
      </p:sp>
      <p:pic>
        <p:nvPicPr>
          <p:cNvPr id="4" name="Picture 3" descr="OSC_Ic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406" y="1737674"/>
            <a:ext cx="776634" cy="791862"/>
          </a:xfrm>
          <a:prstGeom prst="rect">
            <a:avLst/>
          </a:prstGeom>
        </p:spPr>
      </p:pic>
      <p:pic>
        <p:nvPicPr>
          <p:cNvPr id="5" name="Picture 4" descr="OARnet_Ic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406" y="3083663"/>
            <a:ext cx="776634" cy="791862"/>
          </a:xfrm>
          <a:prstGeom prst="rect">
            <a:avLst/>
          </a:prstGeom>
        </p:spPr>
      </p:pic>
      <p:pic>
        <p:nvPicPr>
          <p:cNvPr id="2" name="Picture 1" descr="OhioLINKIco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406" y="4439526"/>
            <a:ext cx="776634" cy="791862"/>
          </a:xfrm>
          <a:prstGeom prst="rect">
            <a:avLst/>
          </a:prstGeom>
        </p:spPr>
      </p:pic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2847481" y="4378130"/>
            <a:ext cx="7175500" cy="89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17" tIns="45709" rIns="91417" bIns="4570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800000"/>
                </a:solidFill>
              </a:rPr>
              <a:t>OhioLINK </a:t>
            </a:r>
            <a:r>
              <a:rPr lang="en-US" sz="1600" dirty="0">
                <a:solidFill>
                  <a:srgbClr val="3D3D41"/>
                </a:solidFill>
              </a:rPr>
              <a:t>serves nearly 600,000 higher education students and faculty by providing a statewide system for sharing 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50 million books and library materials, while </a:t>
            </a:r>
            <a:r>
              <a:rPr lang="en-US" sz="1600" dirty="0">
                <a:solidFill>
                  <a:srgbClr val="3D3D41"/>
                </a:solidFill>
              </a:rPr>
              <a:t>aggregating costs among its 90 member institutions. </a:t>
            </a:r>
          </a:p>
        </p:txBody>
      </p:sp>
    </p:spTree>
    <p:extLst>
      <p:ext uri="{BB962C8B-B14F-4D97-AF65-F5344CB8AC3E}">
        <p14:creationId xmlns:p14="http://schemas.microsoft.com/office/powerpoint/2010/main" val="420835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0741C-3E87-384C-BF9F-208EBA5C9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562" y="231098"/>
            <a:ext cx="6554013" cy="4154323"/>
          </a:xfrm>
        </p:spPr>
        <p:txBody>
          <a:bodyPr anchor="t" anchorCtr="0"/>
          <a:lstStyle/>
          <a:p>
            <a:pPr>
              <a:spcBef>
                <a:spcPts val="20000"/>
              </a:spcBef>
              <a:spcAft>
                <a:spcPts val="2000"/>
              </a:spcAft>
            </a:pPr>
            <a:r>
              <a:rPr lang="en-US" dirty="0"/>
              <a:t>Service Catalog</a:t>
            </a:r>
            <a:br>
              <a:rPr lang="en-US" dirty="0"/>
            </a:b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9A166F-DACC-914A-8830-829AFC375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C1FFC2-478D-7440-ACF4-8CF0E46027E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6C6C6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6C6C6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1150" y="1246134"/>
            <a:ext cx="6205325" cy="26463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7516" y="3892523"/>
            <a:ext cx="4312595" cy="26463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399A1F-2998-E74F-8C04-E1636534B9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6887" y="1556425"/>
            <a:ext cx="5133453" cy="3336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4181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757" y="456066"/>
            <a:ext cx="9519202" cy="1325563"/>
          </a:xfrm>
        </p:spPr>
        <p:txBody>
          <a:bodyPr>
            <a:normAutofit fontScale="90000"/>
          </a:bodyPr>
          <a:lstStyle/>
          <a:p>
            <a:r>
              <a:rPr lang="en-US" sz="7500" dirty="0"/>
              <a:t>Production Capacity</a:t>
            </a:r>
            <a:br>
              <a:rPr lang="en-US" sz="7500" dirty="0"/>
            </a:br>
            <a:r>
              <a:rPr lang="en-US" sz="2200" dirty="0">
                <a:solidFill>
                  <a:srgbClr val="97999B"/>
                </a:solidFill>
              </a:rPr>
              <a:t>CY2017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07320" y="3069998"/>
            <a:ext cx="1948076" cy="1004204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1800" dirty="0"/>
              <a:t>221,400,000+ core-hours consumed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24400" y="6356350"/>
            <a:ext cx="2743200" cy="365125"/>
          </a:xfrm>
        </p:spPr>
        <p:txBody>
          <a:bodyPr/>
          <a:lstStyle/>
          <a:p>
            <a:fld id="{07C1FFC2-478D-7440-ACF4-8CF0E46027E5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489A9D1-6353-1B4B-BF1C-57B8991F881F}"/>
              </a:ext>
            </a:extLst>
          </p:cNvPr>
          <p:cNvSpPr txBox="1">
            <a:spLocks/>
          </p:cNvSpPr>
          <p:nvPr/>
        </p:nvSpPr>
        <p:spPr>
          <a:xfrm>
            <a:off x="3998479" y="3069997"/>
            <a:ext cx="1948076" cy="10042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78% average HPC system utilization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57A7E73-2C21-6E40-ACC5-4E2B8D8F78B9}"/>
              </a:ext>
            </a:extLst>
          </p:cNvPr>
          <p:cNvSpPr txBox="1">
            <a:spLocks/>
          </p:cNvSpPr>
          <p:nvPr/>
        </p:nvSpPr>
        <p:spPr>
          <a:xfrm>
            <a:off x="5989864" y="3069996"/>
            <a:ext cx="1948076" cy="10042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800" dirty="0"/>
              <a:t>4,400,000+ computational jobs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9C5FBD6-FDC6-2D47-81B8-829C5E22C17C}"/>
              </a:ext>
            </a:extLst>
          </p:cNvPr>
          <p:cNvSpPr txBox="1">
            <a:spLocks/>
          </p:cNvSpPr>
          <p:nvPr/>
        </p:nvSpPr>
        <p:spPr>
          <a:xfrm>
            <a:off x="4003742" y="5152839"/>
            <a:ext cx="1948076" cy="10042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800" dirty="0"/>
              <a:t>1.5 PB </a:t>
            </a:r>
            <a:br>
              <a:rPr lang="en-US" sz="1800" dirty="0"/>
            </a:br>
            <a:r>
              <a:rPr lang="en-US" sz="1800" dirty="0"/>
              <a:t>data stored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3C69F54-E505-7147-A680-2DEB6A269121}"/>
              </a:ext>
            </a:extLst>
          </p:cNvPr>
          <p:cNvSpPr txBox="1">
            <a:spLocks/>
          </p:cNvSpPr>
          <p:nvPr/>
        </p:nvSpPr>
        <p:spPr>
          <a:xfrm>
            <a:off x="2107320" y="5184997"/>
            <a:ext cx="2034693" cy="136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44% average storage system utilization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AF65CCC-F782-BB4E-9A72-1782D89306E8}"/>
              </a:ext>
            </a:extLst>
          </p:cNvPr>
          <p:cNvSpPr txBox="1">
            <a:spLocks/>
          </p:cNvSpPr>
          <p:nvPr/>
        </p:nvSpPr>
        <p:spPr>
          <a:xfrm>
            <a:off x="7937940" y="3027303"/>
            <a:ext cx="2034693" cy="136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800" dirty="0"/>
              <a:t>98% up-time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296810D-6D44-F248-AF1C-53DF046E3DB0}"/>
              </a:ext>
            </a:extLst>
          </p:cNvPr>
          <p:cNvSpPr txBox="1">
            <a:spLocks/>
          </p:cNvSpPr>
          <p:nvPr/>
        </p:nvSpPr>
        <p:spPr>
          <a:xfrm>
            <a:off x="5989864" y="5184995"/>
            <a:ext cx="2034693" cy="136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800" dirty="0"/>
              <a:t>2 PB data transferred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0AF382FB-EB41-0340-B402-E4C02D7E0236}"/>
              </a:ext>
            </a:extLst>
          </p:cNvPr>
          <p:cNvSpPr txBox="1">
            <a:spLocks/>
          </p:cNvSpPr>
          <p:nvPr/>
        </p:nvSpPr>
        <p:spPr>
          <a:xfrm>
            <a:off x="7891207" y="5184995"/>
            <a:ext cx="2034693" cy="136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800" dirty="0"/>
              <a:t>79% jobs started within one hour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5700D25-81AF-8C49-9A77-C76474465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8536" y="2027119"/>
            <a:ext cx="914400" cy="9144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6169C6C-0C28-3044-BADE-DD6D9FA1A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6634" y="2027119"/>
            <a:ext cx="1270000" cy="9144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2A4F083-23FF-4D49-BF91-F6E082462C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1332" y="2027119"/>
            <a:ext cx="914400" cy="9144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ACE83C1-4539-BD4A-9D4A-3E41F91B32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7633" y="2027119"/>
            <a:ext cx="927100" cy="9144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8F0A98E-C829-B444-BC4E-EEF2782EA1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4889" y="4178840"/>
            <a:ext cx="817033" cy="9144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2C14ABD-D9DA-0644-AB4A-EFBAAB4CB6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8536" y="4178840"/>
            <a:ext cx="829733" cy="9144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781CC0D-ADAE-5940-BB7A-FA6E1F424B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01332" y="4178840"/>
            <a:ext cx="1223433" cy="9144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51E1E16-668C-2B4E-BA4C-E390725279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42046" y="4186095"/>
            <a:ext cx="986367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033837"/>
      </p:ext>
    </p:extLst>
  </p:cSld>
  <p:clrMapOvr>
    <a:masterClrMapping/>
  </p:clrMapOvr>
</p:sld>
</file>

<file path=ppt/theme/theme1.xml><?xml version="1.0" encoding="utf-8"?>
<a:theme xmlns:a="http://schemas.openxmlformats.org/drawingml/2006/main" name="OSC2018">
  <a:themeElements>
    <a:clrScheme name="OhioLINK2017">
      <a:dk1>
        <a:srgbClr val="6C6C6C"/>
      </a:dk1>
      <a:lt1>
        <a:srgbClr val="FFFFFF"/>
      </a:lt1>
      <a:dk2>
        <a:srgbClr val="6C6C6C"/>
      </a:dk2>
      <a:lt2>
        <a:srgbClr val="FFFFFF"/>
      </a:lt2>
      <a:accent1>
        <a:srgbClr val="F8C700"/>
      </a:accent1>
      <a:accent2>
        <a:srgbClr val="8C4151"/>
      </a:accent2>
      <a:accent3>
        <a:srgbClr val="00BDB7"/>
      </a:accent3>
      <a:accent4>
        <a:srgbClr val="EE8A2B"/>
      </a:accent4>
      <a:accent5>
        <a:srgbClr val="CEDA00"/>
      </a:accent5>
      <a:accent6>
        <a:srgbClr val="00857D"/>
      </a:accent6>
      <a:hlink>
        <a:srgbClr val="004B87"/>
      </a:hlink>
      <a:folHlink>
        <a:srgbClr val="004B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SC2018" id="{5448FC9C-6319-DB4B-8DBD-7229DC80F02E}" vid="{97BC5448-6089-6D4E-AE27-C3196689F30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OSC2018</Template>
  <TotalTime>10086</TotalTime>
  <Words>2584</Words>
  <Application>Microsoft Macintosh PowerPoint</Application>
  <PresentationFormat>Widescreen</PresentationFormat>
  <Paragraphs>474</Paragraphs>
  <Slides>54</Slides>
  <Notes>10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0" baseType="lpstr">
      <vt:lpstr>.AppleSystemUIFont</vt:lpstr>
      <vt:lpstr>Arial</vt:lpstr>
      <vt:lpstr>Calibri</vt:lpstr>
      <vt:lpstr>Times New Roman</vt:lpstr>
      <vt:lpstr>Wingdings 2</vt:lpstr>
      <vt:lpstr>OSC2018</vt:lpstr>
      <vt:lpstr>PowerPoint Presentation</vt:lpstr>
      <vt:lpstr>Computing Services to Accelerate Research and Innovation</vt:lpstr>
      <vt:lpstr>PowerPoint Presentation</vt:lpstr>
      <vt:lpstr>Outline</vt:lpstr>
      <vt:lpstr>PowerPoint Presentation</vt:lpstr>
      <vt:lpstr>About OSC</vt:lpstr>
      <vt:lpstr>The OH-TECH Consortium</vt:lpstr>
      <vt:lpstr>Service Catalog </vt:lpstr>
      <vt:lpstr>Production Capacity CY2017</vt:lpstr>
      <vt:lpstr>PowerPoint Presentation</vt:lpstr>
      <vt:lpstr>System Status (2019)</vt:lpstr>
      <vt:lpstr>Owens Cluster Specifications</vt:lpstr>
      <vt:lpstr>New HPC Cluster “Pitzer”  </vt:lpstr>
      <vt:lpstr>Pitzer Cluster</vt:lpstr>
      <vt:lpstr>Pitzer Cluster Specifications</vt:lpstr>
      <vt:lpstr>PowerPoint Presentation</vt:lpstr>
      <vt:lpstr>Four different file systems</vt:lpstr>
      <vt:lpstr>Filesystem Overview</vt:lpstr>
      <vt:lpstr>PowerPoint Presentation</vt:lpstr>
      <vt:lpstr>Software Resources and Use</vt:lpstr>
      <vt:lpstr>Overview – software development tools</vt:lpstr>
      <vt:lpstr>If OSC doesn’t have the software you need?</vt:lpstr>
      <vt:lpstr>PowerPoint Presentation</vt:lpstr>
      <vt:lpstr>Client Portal Project </vt:lpstr>
      <vt:lpstr>Data Focused Projects  </vt:lpstr>
      <vt:lpstr>xdmod.osc.edu</vt:lpstr>
      <vt:lpstr>Other Capital Projects</vt:lpstr>
      <vt:lpstr>PowerPoint Presentation</vt:lpstr>
      <vt:lpstr>Client Services CY2017</vt:lpstr>
      <vt:lpstr>PowerPoint Presentation</vt:lpstr>
      <vt:lpstr>Academic Course Enrollment CY2017</vt:lpstr>
      <vt:lpstr>Unique Users</vt:lpstr>
      <vt:lpstr>OSC Systems Core Hours CY2017</vt:lpstr>
      <vt:lpstr>Why would HPC be necessary for your work?</vt:lpstr>
      <vt:lpstr>Mapping</vt:lpstr>
      <vt:lpstr>Renewable Energy</vt:lpstr>
      <vt:lpstr>Treating Nerve Agent Exposure</vt:lpstr>
      <vt:lpstr>PowerPoint Presentation</vt:lpstr>
      <vt:lpstr>Research Partnership Opportunities</vt:lpstr>
      <vt:lpstr>Summer Institute</vt:lpstr>
      <vt:lpstr>PowerPoint Presentation</vt:lpstr>
      <vt:lpstr>Who can get an OSC project?</vt:lpstr>
      <vt:lpstr>Allocations and Charges</vt:lpstr>
      <vt:lpstr>Requesting a New Project- my.osc.edu</vt:lpstr>
      <vt:lpstr>Fee Structure Transition</vt:lpstr>
      <vt:lpstr>PowerPoint Presentation</vt:lpstr>
      <vt:lpstr>Beyond Command Line Access</vt:lpstr>
      <vt:lpstr>Web-based US Logins CY2017</vt:lpstr>
      <vt:lpstr>Open OnDemand Project</vt:lpstr>
      <vt:lpstr>New Intro to OSC materials</vt:lpstr>
      <vt:lpstr>Academic Community Engagement</vt:lpstr>
      <vt:lpstr>Statewide Users Group (SUG) </vt:lpstr>
      <vt:lpstr>Get your questions answered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Computing Services to Accelerate Research and Innovation</dc:title>
  <dc:creator>Brian Guilfoos</dc:creator>
  <cp:lastModifiedBy>Cahill, Kate</cp:lastModifiedBy>
  <cp:revision>95</cp:revision>
  <cp:lastPrinted>2018-10-17T21:48:28Z</cp:lastPrinted>
  <dcterms:created xsi:type="dcterms:W3CDTF">2018-03-06T18:17:03Z</dcterms:created>
  <dcterms:modified xsi:type="dcterms:W3CDTF">2019-03-21T19:59:04Z</dcterms:modified>
</cp:coreProperties>
</file>