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3" r:id="rId2"/>
    <p:sldId id="256" r:id="rId3"/>
    <p:sldId id="257" r:id="rId4"/>
    <p:sldId id="264" r:id="rId5"/>
    <p:sldId id="265" r:id="rId6"/>
    <p:sldId id="261" r:id="rId7"/>
    <p:sldId id="262" r:id="rId8"/>
    <p:sldId id="258" r:id="rId9"/>
    <p:sldId id="259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>
        <p:scale>
          <a:sx n="100" d="100"/>
          <a:sy n="100" d="100"/>
        </p:scale>
        <p:origin x="-131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ale-storage.ovl.osc.edu\SI\YWSI2012\Students\Dalal\Line%20Graph%20for%20IBI%20and%20Forest,%20Agricultur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/>
              <a:t>Percent</a:t>
            </a:r>
            <a:r>
              <a:rPr lang="en-US" sz="1800" baseline="0"/>
              <a:t> of Land Use and IBI Comparison</a:t>
            </a:r>
            <a:endParaRPr lang="en-US" sz="1800"/>
          </a:p>
        </c:rich>
      </c:tx>
      <c:layout>
        <c:manualLayout>
          <c:xMode val="edge"/>
          <c:yMode val="edge"/>
          <c:x val="0.26351198610694038"/>
          <c:y val="1.41166659071085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63790939176081"/>
          <c:y val="8.6083797452147753E-2"/>
          <c:w val="0.68515320464308538"/>
          <c:h val="0.765806100527493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'[Line Graph for IBI and Forest, Agriculture.xls]UPAINT'!$L$77</c:f>
              <c:strCache>
                <c:ptCount val="1"/>
                <c:pt idx="0">
                  <c:v>AvIBI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C000"/>
              </a:solidFill>
            </c:spPr>
          </c:marker>
          <c:trendline>
            <c:trendlineType val="linear"/>
            <c:dispRSqr val="0"/>
            <c:dispEq val="0"/>
          </c:trendline>
          <c:trendline>
            <c:spPr>
              <a:ln w="19050"/>
            </c:spPr>
            <c:trendlineType val="linear"/>
            <c:dispRSqr val="0"/>
            <c:dispEq val="0"/>
          </c:trendline>
          <c:xVal>
            <c:numRef>
              <c:f>'[Line Graph for IBI and Forest, Agriculture.xls]UPAINT'!$K$78:$K$123</c:f>
              <c:numCache>
                <c:formatCode>0.0%</c:formatCode>
                <c:ptCount val="46"/>
                <c:pt idx="0">
                  <c:v>0.85518884235601489</c:v>
                </c:pt>
                <c:pt idx="1">
                  <c:v>0.85518884235601489</c:v>
                </c:pt>
                <c:pt idx="2">
                  <c:v>0.85518884235601489</c:v>
                </c:pt>
                <c:pt idx="3">
                  <c:v>0.85518884235601489</c:v>
                </c:pt>
                <c:pt idx="4">
                  <c:v>0.93529765484064942</c:v>
                </c:pt>
                <c:pt idx="5">
                  <c:v>0.93529765484064942</c:v>
                </c:pt>
                <c:pt idx="6">
                  <c:v>0.88423091340747217</c:v>
                </c:pt>
                <c:pt idx="7">
                  <c:v>0.88423091340747217</c:v>
                </c:pt>
                <c:pt idx="8">
                  <c:v>0.88423091340747217</c:v>
                </c:pt>
                <c:pt idx="9">
                  <c:v>0.88423091340747217</c:v>
                </c:pt>
                <c:pt idx="10">
                  <c:v>0.88423091340747217</c:v>
                </c:pt>
                <c:pt idx="11">
                  <c:v>0.87926939143254979</c:v>
                </c:pt>
                <c:pt idx="12">
                  <c:v>0.87926939143254979</c:v>
                </c:pt>
                <c:pt idx="13">
                  <c:v>0.95409711684370258</c:v>
                </c:pt>
                <c:pt idx="14">
                  <c:v>0.95409711684370258</c:v>
                </c:pt>
                <c:pt idx="15">
                  <c:v>0.95409711684370258</c:v>
                </c:pt>
                <c:pt idx="16">
                  <c:v>0.95409711684370258</c:v>
                </c:pt>
                <c:pt idx="17">
                  <c:v>0.90229589210336658</c:v>
                </c:pt>
                <c:pt idx="18">
                  <c:v>0.90229589210336658</c:v>
                </c:pt>
                <c:pt idx="20">
                  <c:v>0.75321490519767931</c:v>
                </c:pt>
                <c:pt idx="21">
                  <c:v>0.75321490519767931</c:v>
                </c:pt>
                <c:pt idx="22">
                  <c:v>0.75321490519767931</c:v>
                </c:pt>
                <c:pt idx="23">
                  <c:v>0.89728130408083517</c:v>
                </c:pt>
                <c:pt idx="24">
                  <c:v>0.89728130408083517</c:v>
                </c:pt>
                <c:pt idx="25">
                  <c:v>0.85829611817244933</c:v>
                </c:pt>
                <c:pt idx="26">
                  <c:v>0.85829611817244933</c:v>
                </c:pt>
                <c:pt idx="28">
                  <c:v>0.74771185528157635</c:v>
                </c:pt>
                <c:pt idx="29">
                  <c:v>0.74771185528157635</c:v>
                </c:pt>
                <c:pt idx="30">
                  <c:v>0.70686123911930365</c:v>
                </c:pt>
                <c:pt idx="31">
                  <c:v>0.70686123911930365</c:v>
                </c:pt>
                <c:pt idx="32">
                  <c:v>0.80417303475313973</c:v>
                </c:pt>
                <c:pt idx="33">
                  <c:v>0.80417303475313973</c:v>
                </c:pt>
                <c:pt idx="34">
                  <c:v>0.76384742951907136</c:v>
                </c:pt>
                <c:pt idx="35">
                  <c:v>0.76384742951907136</c:v>
                </c:pt>
                <c:pt idx="37">
                  <c:v>0.81167512690355337</c:v>
                </c:pt>
                <c:pt idx="38">
                  <c:v>0.81167512690355337</c:v>
                </c:pt>
                <c:pt idx="39">
                  <c:v>0.81167512690355337</c:v>
                </c:pt>
                <c:pt idx="40">
                  <c:v>0.8372328666175386</c:v>
                </c:pt>
                <c:pt idx="41">
                  <c:v>0.8372328666175386</c:v>
                </c:pt>
                <c:pt idx="42">
                  <c:v>0.8372328666175386</c:v>
                </c:pt>
                <c:pt idx="43">
                  <c:v>0.72045494313210856</c:v>
                </c:pt>
                <c:pt idx="44">
                  <c:v>0.72045494313210856</c:v>
                </c:pt>
                <c:pt idx="45">
                  <c:v>0.72045494313210856</c:v>
                </c:pt>
              </c:numCache>
            </c:numRef>
          </c:xVal>
          <c:yVal>
            <c:numRef>
              <c:f>'[Line Graph for IBI and Forest, Agriculture.xls]UPAINT'!$L$78:$L$123</c:f>
              <c:numCache>
                <c:formatCode>0.0</c:formatCode>
                <c:ptCount val="46"/>
                <c:pt idx="0">
                  <c:v>43.333333333333336</c:v>
                </c:pt>
                <c:pt idx="1">
                  <c:v>40</c:v>
                </c:pt>
                <c:pt idx="2">
                  <c:v>39.714285714285715</c:v>
                </c:pt>
                <c:pt idx="3">
                  <c:v>39.333333333333336</c:v>
                </c:pt>
                <c:pt idx="4">
                  <c:v>38.799999999999997</c:v>
                </c:pt>
                <c:pt idx="5">
                  <c:v>35.111111111111114</c:v>
                </c:pt>
                <c:pt idx="6">
                  <c:v>34.666666666666664</c:v>
                </c:pt>
                <c:pt idx="7">
                  <c:v>46.666666666666664</c:v>
                </c:pt>
                <c:pt idx="8">
                  <c:v>36</c:v>
                </c:pt>
                <c:pt idx="9">
                  <c:v>34</c:v>
                </c:pt>
                <c:pt idx="10">
                  <c:v>44</c:v>
                </c:pt>
                <c:pt idx="11">
                  <c:v>33.5</c:v>
                </c:pt>
                <c:pt idx="12">
                  <c:v>30.444444444444443</c:v>
                </c:pt>
                <c:pt idx="13">
                  <c:v>24</c:v>
                </c:pt>
                <c:pt idx="14">
                  <c:v>24</c:v>
                </c:pt>
                <c:pt idx="15">
                  <c:v>31</c:v>
                </c:pt>
                <c:pt idx="16">
                  <c:v>34.5</c:v>
                </c:pt>
                <c:pt idx="17">
                  <c:v>12</c:v>
                </c:pt>
                <c:pt idx="18">
                  <c:v>30.5</c:v>
                </c:pt>
                <c:pt idx="19">
                  <c:v>28</c:v>
                </c:pt>
                <c:pt idx="20">
                  <c:v>33.333333333333336</c:v>
                </c:pt>
                <c:pt idx="21">
                  <c:v>30.857142857142858</c:v>
                </c:pt>
                <c:pt idx="22">
                  <c:v>40.571428571428569</c:v>
                </c:pt>
                <c:pt idx="23">
                  <c:v>50</c:v>
                </c:pt>
                <c:pt idx="24">
                  <c:v>49.333333333333336</c:v>
                </c:pt>
                <c:pt idx="25">
                  <c:v>42</c:v>
                </c:pt>
                <c:pt idx="26">
                  <c:v>52.8</c:v>
                </c:pt>
                <c:pt idx="27">
                  <c:v>44</c:v>
                </c:pt>
                <c:pt idx="28">
                  <c:v>42</c:v>
                </c:pt>
                <c:pt idx="29">
                  <c:v>46</c:v>
                </c:pt>
                <c:pt idx="30">
                  <c:v>44</c:v>
                </c:pt>
                <c:pt idx="31">
                  <c:v>52</c:v>
                </c:pt>
                <c:pt idx="32">
                  <c:v>50</c:v>
                </c:pt>
                <c:pt idx="33">
                  <c:v>47</c:v>
                </c:pt>
                <c:pt idx="34">
                  <c:v>42</c:v>
                </c:pt>
                <c:pt idx="35">
                  <c:v>48.666666666666664</c:v>
                </c:pt>
                <c:pt idx="36">
                  <c:v>36.666666666666664</c:v>
                </c:pt>
                <c:pt idx="37">
                  <c:v>42</c:v>
                </c:pt>
                <c:pt idx="38">
                  <c:v>42</c:v>
                </c:pt>
                <c:pt idx="39">
                  <c:v>42.8</c:v>
                </c:pt>
                <c:pt idx="40">
                  <c:v>53.5</c:v>
                </c:pt>
                <c:pt idx="41">
                  <c:v>45.5</c:v>
                </c:pt>
                <c:pt idx="42">
                  <c:v>48.333333333333336</c:v>
                </c:pt>
                <c:pt idx="43">
                  <c:v>52</c:v>
                </c:pt>
                <c:pt idx="44">
                  <c:v>44</c:v>
                </c:pt>
                <c:pt idx="45">
                  <c:v>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49184"/>
        <c:axId val="31951104"/>
      </c:scatterChart>
      <c:valAx>
        <c:axId val="3194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Percent</a:t>
                </a:r>
                <a:r>
                  <a:rPr lang="en-US" sz="1600" baseline="0"/>
                  <a:t> of Land Use</a:t>
                </a:r>
                <a:endParaRPr lang="en-US" sz="1600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1951104"/>
        <c:crosses val="autoZero"/>
        <c:crossBetween val="midCat"/>
      </c:valAx>
      <c:valAx>
        <c:axId val="31951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Measure</a:t>
                </a:r>
                <a:r>
                  <a:rPr lang="en-US" sz="1600" baseline="0"/>
                  <a:t> of IBI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0215064609298044E-2"/>
              <c:y val="0.3309437157891176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194918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</a:t>
            </a:r>
            <a:r>
              <a:rPr lang="en-US" baseline="0"/>
              <a:t> Substrate and IBI Levels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4867162172254091E-2"/>
          <c:y val="7.0914181181897712E-2"/>
          <c:w val="0.7485824902762811"/>
          <c:h val="0.79216241151674227"/>
        </c:manualLayout>
      </c:layout>
      <c:lineChart>
        <c:grouping val="standard"/>
        <c:varyColors val="0"/>
        <c:ser>
          <c:idx val="0"/>
          <c:order val="0"/>
          <c:tx>
            <c:strRef>
              <c:f>UPAINT!$U$88</c:f>
              <c:strCache>
                <c:ptCount val="1"/>
                <c:pt idx="0">
                  <c:v>AvSUBSTRATE</c:v>
                </c:pt>
              </c:strCache>
            </c:strRef>
          </c:tx>
          <c:marker>
            <c:symbol val="none"/>
          </c:marker>
          <c:cat>
            <c:strRef>
              <c:f>UPAINT!$F$141:$F$188</c:f>
              <c:strCache>
                <c:ptCount val="48"/>
                <c:pt idx="0">
                  <c:v>1001084</c:v>
                </c:pt>
                <c:pt idx="1">
                  <c:v>1001089</c:v>
                </c:pt>
                <c:pt idx="2">
                  <c:v>1001097</c:v>
                </c:pt>
                <c:pt idx="3">
                  <c:v>1001006</c:v>
                </c:pt>
                <c:pt idx="4">
                  <c:v>1002097</c:v>
                </c:pt>
                <c:pt idx="5">
                  <c:v>1002006</c:v>
                </c:pt>
                <c:pt idx="6">
                  <c:v>2001086</c:v>
                </c:pt>
                <c:pt idx="7">
                  <c:v>2001095</c:v>
                </c:pt>
                <c:pt idx="8">
                  <c:v>2001097</c:v>
                </c:pt>
                <c:pt idx="9">
                  <c:v>2001099</c:v>
                </c:pt>
                <c:pt idx="10">
                  <c:v>2001006</c:v>
                </c:pt>
                <c:pt idx="11">
                  <c:v>3001097</c:v>
                </c:pt>
                <c:pt idx="12">
                  <c:v>3001006</c:v>
                </c:pt>
                <c:pt idx="13">
                  <c:v>3002083</c:v>
                </c:pt>
                <c:pt idx="14">
                  <c:v>3002087</c:v>
                </c:pt>
                <c:pt idx="15">
                  <c:v>3002097</c:v>
                </c:pt>
                <c:pt idx="16">
                  <c:v>3002006</c:v>
                </c:pt>
                <c:pt idx="17">
                  <c:v>3003087</c:v>
                </c:pt>
                <c:pt idx="18">
                  <c:v>3003006</c:v>
                </c:pt>
                <c:pt idx="19">
                  <c:v>3004006</c:v>
                </c:pt>
                <c:pt idx="20">
                  <c:v>3005084</c:v>
                </c:pt>
                <c:pt idx="21">
                  <c:v>3005097</c:v>
                </c:pt>
                <c:pt idx="22">
                  <c:v>3005006</c:v>
                </c:pt>
                <c:pt idx="23">
                  <c:v>4001097</c:v>
                </c:pt>
                <c:pt idx="24">
                  <c:v>4001006</c:v>
                </c:pt>
                <c:pt idx="25">
                  <c:v>4002097</c:v>
                </c:pt>
                <c:pt idx="26">
                  <c:v>4002006</c:v>
                </c:pt>
                <c:pt idx="27">
                  <c:v>4003006</c:v>
                </c:pt>
                <c:pt idx="28">
                  <c:v>4004097</c:v>
                </c:pt>
                <c:pt idx="29">
                  <c:v>4004006</c:v>
                </c:pt>
                <c:pt idx="30">
                  <c:v>4005097</c:v>
                </c:pt>
                <c:pt idx="31">
                  <c:v>4005006</c:v>
                </c:pt>
                <c:pt idx="32">
                  <c:v>4006096</c:v>
                </c:pt>
                <c:pt idx="33">
                  <c:v>4006006</c:v>
                </c:pt>
                <c:pt idx="34">
                  <c:v>4007097</c:v>
                </c:pt>
                <c:pt idx="35">
                  <c:v>4007006</c:v>
                </c:pt>
                <c:pt idx="36">
                  <c:v>4008006</c:v>
                </c:pt>
                <c:pt idx="37">
                  <c:v>5001089</c:v>
                </c:pt>
                <c:pt idx="38">
                  <c:v>5001097</c:v>
                </c:pt>
                <c:pt idx="39">
                  <c:v>5001006</c:v>
                </c:pt>
                <c:pt idx="40">
                  <c:v>5002089</c:v>
                </c:pt>
                <c:pt idx="41">
                  <c:v>5002097</c:v>
                </c:pt>
                <c:pt idx="42">
                  <c:v>5002006</c:v>
                </c:pt>
                <c:pt idx="43">
                  <c:v>5003089</c:v>
                </c:pt>
                <c:pt idx="44">
                  <c:v>5003097</c:v>
                </c:pt>
                <c:pt idx="45">
                  <c:v>5003006</c:v>
                </c:pt>
                <c:pt idx="46">
                  <c:v>5004097</c:v>
                </c:pt>
                <c:pt idx="47">
                  <c:v>5004006</c:v>
                </c:pt>
              </c:strCache>
            </c:strRef>
          </c:cat>
          <c:val>
            <c:numRef>
              <c:f>UPAINT!$U$89:$U$136</c:f>
              <c:numCache>
                <c:formatCode>0.0</c:formatCode>
                <c:ptCount val="48"/>
                <c:pt idx="0">
                  <c:v>17</c:v>
                </c:pt>
                <c:pt idx="1">
                  <c:v>11.75</c:v>
                </c:pt>
                <c:pt idx="2">
                  <c:v>12.5</c:v>
                </c:pt>
                <c:pt idx="3">
                  <c:v>12.857142857142858</c:v>
                </c:pt>
                <c:pt idx="4">
                  <c:v>8.1666666666666661</c:v>
                </c:pt>
                <c:pt idx="5">
                  <c:v>10.5</c:v>
                </c:pt>
                <c:pt idx="6">
                  <c:v>2</c:v>
                </c:pt>
                <c:pt idx="7">
                  <c:v>12.5</c:v>
                </c:pt>
                <c:pt idx="8">
                  <c:v>13.083333333333334</c:v>
                </c:pt>
                <c:pt idx="9">
                  <c:v>1</c:v>
                </c:pt>
                <c:pt idx="10">
                  <c:v>13.8125</c:v>
                </c:pt>
                <c:pt idx="11">
                  <c:v>10.666666666666666</c:v>
                </c:pt>
                <c:pt idx="12">
                  <c:v>12.333333333333334</c:v>
                </c:pt>
                <c:pt idx="13">
                  <c:v>16</c:v>
                </c:pt>
                <c:pt idx="14">
                  <c:v>8.5</c:v>
                </c:pt>
                <c:pt idx="15">
                  <c:v>11.5</c:v>
                </c:pt>
                <c:pt idx="16">
                  <c:v>7.833333333333333</c:v>
                </c:pt>
                <c:pt idx="18">
                  <c:v>10.125</c:v>
                </c:pt>
                <c:pt idx="19">
                  <c:v>9</c:v>
                </c:pt>
                <c:pt idx="20">
                  <c:v>20</c:v>
                </c:pt>
                <c:pt idx="21">
                  <c:v>16.25</c:v>
                </c:pt>
                <c:pt idx="22">
                  <c:v>15</c:v>
                </c:pt>
                <c:pt idx="23">
                  <c:v>14.5</c:v>
                </c:pt>
                <c:pt idx="24">
                  <c:v>12</c:v>
                </c:pt>
                <c:pt idx="25">
                  <c:v>16</c:v>
                </c:pt>
                <c:pt idx="26">
                  <c:v>11.25</c:v>
                </c:pt>
                <c:pt idx="27">
                  <c:v>8</c:v>
                </c:pt>
                <c:pt idx="28">
                  <c:v>16.5</c:v>
                </c:pt>
                <c:pt idx="29">
                  <c:v>17</c:v>
                </c:pt>
                <c:pt idx="30">
                  <c:v>17.5</c:v>
                </c:pt>
                <c:pt idx="31">
                  <c:v>12.5</c:v>
                </c:pt>
                <c:pt idx="32">
                  <c:v>14</c:v>
                </c:pt>
                <c:pt idx="33">
                  <c:v>15.5</c:v>
                </c:pt>
                <c:pt idx="34">
                  <c:v>11.5</c:v>
                </c:pt>
                <c:pt idx="35">
                  <c:v>12.5</c:v>
                </c:pt>
                <c:pt idx="36">
                  <c:v>10.833333333333334</c:v>
                </c:pt>
                <c:pt idx="37">
                  <c:v>15.666666666666666</c:v>
                </c:pt>
                <c:pt idx="38">
                  <c:v>15.75</c:v>
                </c:pt>
                <c:pt idx="39">
                  <c:v>11.666666666666666</c:v>
                </c:pt>
                <c:pt idx="40">
                  <c:v>18</c:v>
                </c:pt>
                <c:pt idx="41">
                  <c:v>17.5</c:v>
                </c:pt>
                <c:pt idx="42">
                  <c:v>15.5</c:v>
                </c:pt>
                <c:pt idx="43">
                  <c:v>21</c:v>
                </c:pt>
                <c:pt idx="44">
                  <c:v>17</c:v>
                </c:pt>
                <c:pt idx="45">
                  <c:v>15.5</c:v>
                </c:pt>
                <c:pt idx="46">
                  <c:v>16</c:v>
                </c:pt>
                <c:pt idx="47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UPAINT!$V$88</c:f>
              <c:strCache>
                <c:ptCount val="1"/>
                <c:pt idx="0">
                  <c:v>AvIBI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UPAINT!$F$141:$F$188</c:f>
              <c:strCache>
                <c:ptCount val="48"/>
                <c:pt idx="0">
                  <c:v>1001084</c:v>
                </c:pt>
                <c:pt idx="1">
                  <c:v>1001089</c:v>
                </c:pt>
                <c:pt idx="2">
                  <c:v>1001097</c:v>
                </c:pt>
                <c:pt idx="3">
                  <c:v>1001006</c:v>
                </c:pt>
                <c:pt idx="4">
                  <c:v>1002097</c:v>
                </c:pt>
                <c:pt idx="5">
                  <c:v>1002006</c:v>
                </c:pt>
                <c:pt idx="6">
                  <c:v>2001086</c:v>
                </c:pt>
                <c:pt idx="7">
                  <c:v>2001095</c:v>
                </c:pt>
                <c:pt idx="8">
                  <c:v>2001097</c:v>
                </c:pt>
                <c:pt idx="9">
                  <c:v>2001099</c:v>
                </c:pt>
                <c:pt idx="10">
                  <c:v>2001006</c:v>
                </c:pt>
                <c:pt idx="11">
                  <c:v>3001097</c:v>
                </c:pt>
                <c:pt idx="12">
                  <c:v>3001006</c:v>
                </c:pt>
                <c:pt idx="13">
                  <c:v>3002083</c:v>
                </c:pt>
                <c:pt idx="14">
                  <c:v>3002087</c:v>
                </c:pt>
                <c:pt idx="15">
                  <c:v>3002097</c:v>
                </c:pt>
                <c:pt idx="16">
                  <c:v>3002006</c:v>
                </c:pt>
                <c:pt idx="17">
                  <c:v>3003087</c:v>
                </c:pt>
                <c:pt idx="18">
                  <c:v>3003006</c:v>
                </c:pt>
                <c:pt idx="19">
                  <c:v>3004006</c:v>
                </c:pt>
                <c:pt idx="20">
                  <c:v>3005084</c:v>
                </c:pt>
                <c:pt idx="21">
                  <c:v>3005097</c:v>
                </c:pt>
                <c:pt idx="22">
                  <c:v>3005006</c:v>
                </c:pt>
                <c:pt idx="23">
                  <c:v>4001097</c:v>
                </c:pt>
                <c:pt idx="24">
                  <c:v>4001006</c:v>
                </c:pt>
                <c:pt idx="25">
                  <c:v>4002097</c:v>
                </c:pt>
                <c:pt idx="26">
                  <c:v>4002006</c:v>
                </c:pt>
                <c:pt idx="27">
                  <c:v>4003006</c:v>
                </c:pt>
                <c:pt idx="28">
                  <c:v>4004097</c:v>
                </c:pt>
                <c:pt idx="29">
                  <c:v>4004006</c:v>
                </c:pt>
                <c:pt idx="30">
                  <c:v>4005097</c:v>
                </c:pt>
                <c:pt idx="31">
                  <c:v>4005006</c:v>
                </c:pt>
                <c:pt idx="32">
                  <c:v>4006096</c:v>
                </c:pt>
                <c:pt idx="33">
                  <c:v>4006006</c:v>
                </c:pt>
                <c:pt idx="34">
                  <c:v>4007097</c:v>
                </c:pt>
                <c:pt idx="35">
                  <c:v>4007006</c:v>
                </c:pt>
                <c:pt idx="36">
                  <c:v>4008006</c:v>
                </c:pt>
                <c:pt idx="37">
                  <c:v>5001089</c:v>
                </c:pt>
                <c:pt idx="38">
                  <c:v>5001097</c:v>
                </c:pt>
                <c:pt idx="39">
                  <c:v>5001006</c:v>
                </c:pt>
                <c:pt idx="40">
                  <c:v>5002089</c:v>
                </c:pt>
                <c:pt idx="41">
                  <c:v>5002097</c:v>
                </c:pt>
                <c:pt idx="42">
                  <c:v>5002006</c:v>
                </c:pt>
                <c:pt idx="43">
                  <c:v>5003089</c:v>
                </c:pt>
                <c:pt idx="44">
                  <c:v>5003097</c:v>
                </c:pt>
                <c:pt idx="45">
                  <c:v>5003006</c:v>
                </c:pt>
                <c:pt idx="46">
                  <c:v>5004097</c:v>
                </c:pt>
                <c:pt idx="47">
                  <c:v>5004006</c:v>
                </c:pt>
              </c:strCache>
            </c:strRef>
          </c:cat>
          <c:val>
            <c:numRef>
              <c:f>UPAINT!$V$89:$V$136</c:f>
              <c:numCache>
                <c:formatCode>0.0</c:formatCode>
                <c:ptCount val="48"/>
                <c:pt idx="0">
                  <c:v>43.333333333333336</c:v>
                </c:pt>
                <c:pt idx="1">
                  <c:v>40</c:v>
                </c:pt>
                <c:pt idx="2">
                  <c:v>39.714285714285715</c:v>
                </c:pt>
                <c:pt idx="3">
                  <c:v>39.333333333333336</c:v>
                </c:pt>
                <c:pt idx="4">
                  <c:v>38.799999999999997</c:v>
                </c:pt>
                <c:pt idx="5">
                  <c:v>35.111111111111114</c:v>
                </c:pt>
                <c:pt idx="6">
                  <c:v>34.666666666666664</c:v>
                </c:pt>
                <c:pt idx="7">
                  <c:v>46.666666666666664</c:v>
                </c:pt>
                <c:pt idx="8">
                  <c:v>36</c:v>
                </c:pt>
                <c:pt idx="9">
                  <c:v>34</c:v>
                </c:pt>
                <c:pt idx="10">
                  <c:v>44</c:v>
                </c:pt>
                <c:pt idx="11">
                  <c:v>33.5</c:v>
                </c:pt>
                <c:pt idx="12">
                  <c:v>30.444444444444443</c:v>
                </c:pt>
                <c:pt idx="13">
                  <c:v>24</c:v>
                </c:pt>
                <c:pt idx="14">
                  <c:v>24</c:v>
                </c:pt>
                <c:pt idx="15">
                  <c:v>31</c:v>
                </c:pt>
                <c:pt idx="16">
                  <c:v>34.5</c:v>
                </c:pt>
                <c:pt idx="17">
                  <c:v>12</c:v>
                </c:pt>
                <c:pt idx="18">
                  <c:v>30.5</c:v>
                </c:pt>
                <c:pt idx="19">
                  <c:v>28</c:v>
                </c:pt>
                <c:pt idx="20">
                  <c:v>33.333333333333336</c:v>
                </c:pt>
                <c:pt idx="21">
                  <c:v>30.857142857142858</c:v>
                </c:pt>
                <c:pt idx="22">
                  <c:v>40.571428571428569</c:v>
                </c:pt>
                <c:pt idx="23">
                  <c:v>50</c:v>
                </c:pt>
                <c:pt idx="24">
                  <c:v>49.333333333333336</c:v>
                </c:pt>
                <c:pt idx="25">
                  <c:v>42</c:v>
                </c:pt>
                <c:pt idx="26">
                  <c:v>52.8</c:v>
                </c:pt>
                <c:pt idx="27">
                  <c:v>44</c:v>
                </c:pt>
                <c:pt idx="28">
                  <c:v>42</c:v>
                </c:pt>
                <c:pt idx="29">
                  <c:v>46</c:v>
                </c:pt>
                <c:pt idx="30">
                  <c:v>44</c:v>
                </c:pt>
                <c:pt idx="31">
                  <c:v>52</c:v>
                </c:pt>
                <c:pt idx="32">
                  <c:v>50</c:v>
                </c:pt>
                <c:pt idx="33">
                  <c:v>47</c:v>
                </c:pt>
                <c:pt idx="34">
                  <c:v>42</c:v>
                </c:pt>
                <c:pt idx="35">
                  <c:v>48.666666666666664</c:v>
                </c:pt>
                <c:pt idx="36">
                  <c:v>36.666666666666664</c:v>
                </c:pt>
                <c:pt idx="37">
                  <c:v>42</c:v>
                </c:pt>
                <c:pt idx="38">
                  <c:v>42</c:v>
                </c:pt>
                <c:pt idx="39">
                  <c:v>42.8</c:v>
                </c:pt>
                <c:pt idx="40">
                  <c:v>53.5</c:v>
                </c:pt>
                <c:pt idx="41">
                  <c:v>45.5</c:v>
                </c:pt>
                <c:pt idx="42">
                  <c:v>48.333333333333336</c:v>
                </c:pt>
                <c:pt idx="43">
                  <c:v>52</c:v>
                </c:pt>
                <c:pt idx="44">
                  <c:v>44</c:v>
                </c:pt>
                <c:pt idx="45">
                  <c:v>44</c:v>
                </c:pt>
                <c:pt idx="46">
                  <c:v>37</c:v>
                </c:pt>
                <c:pt idx="47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7776"/>
        <c:axId val="22349696"/>
      </c:lineChart>
      <c:catAx>
        <c:axId val="22347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500"/>
                  <a:t>Huc</a:t>
                </a:r>
                <a:r>
                  <a:rPr lang="en-US" sz="1500" baseline="0"/>
                  <a:t>Dates</a:t>
                </a:r>
                <a:endParaRPr lang="en-US" sz="15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349696"/>
        <c:crosses val="autoZero"/>
        <c:auto val="1"/>
        <c:lblAlgn val="ctr"/>
        <c:lblOffset val="100"/>
        <c:noMultiLvlLbl val="0"/>
      </c:catAx>
      <c:valAx>
        <c:axId val="22349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/>
                  <a:t>Substrate</a:t>
                </a:r>
                <a:r>
                  <a:rPr lang="en-US" sz="1500" baseline="0"/>
                  <a:t>/IBI Levels</a:t>
                </a:r>
                <a:endParaRPr lang="en-US" sz="150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23477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5458935185094353"/>
          <c:y val="0.43415064026087652"/>
          <c:w val="0.13661523736816839"/>
          <c:h val="0.216496619740714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0.84755</cdr:x>
      <cdr:y>0.21875</cdr:y>
    </cdr:from>
    <cdr:to>
      <cdr:x>0.97641</cdr:x>
      <cdr:y>0.33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52355" y="1377582"/>
          <a:ext cx="1117810" cy="700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R</a:t>
          </a:r>
          <a:r>
            <a:rPr lang="en-US" sz="1600" dirty="0" smtClean="0"/>
            <a:t>= </a:t>
          </a:r>
          <a:r>
            <a:rPr lang="en-US" sz="1600" dirty="0"/>
            <a:t>-0.485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0.07744</cdr:x>
      <cdr:y>0.67721</cdr:y>
    </cdr:from>
    <cdr:to>
      <cdr:x>0.88815</cdr:x>
      <cdr:y>0.67984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70891" y="4257262"/>
          <a:ext cx="7023652" cy="16564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0.08222</cdr:x>
      <cdr:y>0.27404</cdr:y>
    </cdr:from>
    <cdr:to>
      <cdr:x>0.88814</cdr:x>
      <cdr:y>0.27404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712304" y="1722756"/>
          <a:ext cx="6982211" cy="27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0.08413</cdr:x>
      <cdr:y>0.40711</cdr:y>
    </cdr:from>
    <cdr:to>
      <cdr:x>0.88815</cdr:x>
      <cdr:y>0.40843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728870" y="2559326"/>
          <a:ext cx="6965673" cy="828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0.07744</cdr:x>
      <cdr:y>0.67721</cdr:y>
    </cdr:from>
    <cdr:to>
      <cdr:x>0.88815</cdr:x>
      <cdr:y>0.67984</cdr:y>
    </cdr:to>
    <cdr:cxnSp macro="">
      <cdr:nvCxnSpPr>
        <cdr:cNvPr id="13" name="Straight Connector 2"/>
        <cdr:cNvCxnSpPr/>
      </cdr:nvCxnSpPr>
      <cdr:spPr>
        <a:xfrm xmlns:a="http://schemas.openxmlformats.org/drawingml/2006/main" flipV="1">
          <a:off x="670891" y="4257262"/>
          <a:ext cx="7023652" cy="16564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0.08222</cdr:x>
      <cdr:y>0.27404</cdr:y>
    </cdr:from>
    <cdr:to>
      <cdr:x>0.88814</cdr:x>
      <cdr:y>0.27404</cdr:y>
    </cdr:to>
    <cdr:cxnSp macro="">
      <cdr:nvCxnSpPr>
        <cdr:cNvPr id="14" name="Straight Connector 11"/>
        <cdr:cNvCxnSpPr/>
      </cdr:nvCxnSpPr>
      <cdr:spPr>
        <a:xfrm xmlns:a="http://schemas.openxmlformats.org/drawingml/2006/main" flipV="1">
          <a:off x="712304" y="1722756"/>
          <a:ext cx="6982211" cy="27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0.08413</cdr:x>
      <cdr:y>0.40711</cdr:y>
    </cdr:from>
    <cdr:to>
      <cdr:x>0.88815</cdr:x>
      <cdr:y>0.40843</cdr:y>
    </cdr:to>
    <cdr:cxnSp macro="">
      <cdr:nvCxnSpPr>
        <cdr:cNvPr id="15" name="Straight Connector 3"/>
        <cdr:cNvCxnSpPr/>
      </cdr:nvCxnSpPr>
      <cdr:spPr>
        <a:xfrm xmlns:a="http://schemas.openxmlformats.org/drawingml/2006/main">
          <a:off x="728870" y="2559326"/>
          <a:ext cx="6965673" cy="828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25FD-054A-4446-94AE-844A0B8AC3D6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C4397-7907-4DA8-8CEC-C5F865F5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4397-7907-4DA8-8CEC-C5F865F585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E0B9B1-5CAA-4703-B709-CE07F965A06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5D096D-4657-4049-97C4-9A2E1EB957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r>
              <a:rPr lang="en-US" dirty="0" smtClean="0"/>
              <a:t>Group 1:</a:t>
            </a:r>
          </a:p>
          <a:p>
            <a:r>
              <a:rPr lang="en-US" dirty="0" smtClean="0"/>
              <a:t>Annie</a:t>
            </a:r>
          </a:p>
          <a:p>
            <a:r>
              <a:rPr lang="en-US" dirty="0" smtClean="0"/>
              <a:t>Allison</a:t>
            </a:r>
          </a:p>
          <a:p>
            <a:r>
              <a:rPr lang="en-US" dirty="0" err="1" smtClean="0"/>
              <a:t>Prapti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Upper Paint Creek Watershed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55110"/>
            <a:ext cx="3505200" cy="26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3147824" cy="576262"/>
          </a:xfrm>
        </p:spPr>
        <p:txBody>
          <a:bodyPr/>
          <a:lstStyle/>
          <a:p>
            <a:r>
              <a:rPr lang="en-US" sz="1800" b="1" dirty="0" smtClean="0"/>
              <a:t>Current Conservation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90600" y="1371600"/>
            <a:ext cx="3471277" cy="3471861"/>
          </a:xfrm>
        </p:spPr>
        <p:txBody>
          <a:bodyPr>
            <a:normAutofit/>
          </a:bodyPr>
          <a:lstStyle/>
          <a:p>
            <a:r>
              <a:rPr lang="en-US" sz="1900" dirty="0" smtClean="0"/>
              <a:t>Conservation Tilling: When at least 30% of the soil is covered with residue</a:t>
            </a:r>
          </a:p>
          <a:p>
            <a:r>
              <a:rPr lang="en-US" sz="1900" dirty="0" smtClean="0"/>
              <a:t>No-till farming: When the most of the soil is covered all the time. The soil is also firmly compacted, which decreases runoff. </a:t>
            </a:r>
          </a:p>
          <a:p>
            <a:r>
              <a:rPr lang="en-US" sz="1900" dirty="0" smtClean="0"/>
              <a:t>Strip farming is when the farmers put vegetation in between the land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53000" y="1143000"/>
            <a:ext cx="3142488" cy="576262"/>
          </a:xfrm>
        </p:spPr>
        <p:txBody>
          <a:bodyPr/>
          <a:lstStyle/>
          <a:p>
            <a:r>
              <a:rPr lang="en-US" sz="1800" b="1" dirty="0"/>
              <a:t>What can we do to help?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3471275" cy="3471861"/>
          </a:xfrm>
        </p:spPr>
        <p:txBody>
          <a:bodyPr/>
          <a:lstStyle/>
          <a:p>
            <a:r>
              <a:rPr lang="en-US" dirty="0" smtClean="0"/>
              <a:t>Improve </a:t>
            </a:r>
            <a:r>
              <a:rPr lang="en-US" dirty="0"/>
              <a:t>the quality of the riparian zone by planting more vegetation</a:t>
            </a:r>
          </a:p>
          <a:p>
            <a:r>
              <a:rPr lang="en-US" dirty="0"/>
              <a:t>EPA requests </a:t>
            </a:r>
            <a:r>
              <a:rPr lang="en-US" dirty="0" smtClean="0"/>
              <a:t>30ft of high quality riparian zone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the prescribed amount of fertilizer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pic>
        <p:nvPicPr>
          <p:cNvPr id="2050" name="Picture 2" descr="http://www.best-water-filter-guide.com/images/turbid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56616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want to say thank you to the chaperones, the teachers, the OSC staff, and OSU for doing this camp and helping out! It was really fun and we learned a lot about Environmental Science.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60903"/>
            <a:ext cx="1950528" cy="117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0969"/>
            <a:ext cx="2324100" cy="147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46344"/>
            <a:ext cx="2971800" cy="8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153025"/>
            <a:ext cx="3352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6768"/>
            <a:ext cx="2209799" cy="85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\\bale-storage\SI\YWSI2012\Images\ywsi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3946"/>
            <a:ext cx="1284514" cy="16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7489" y="228600"/>
            <a:ext cx="6512511" cy="1143000"/>
          </a:xfrm>
        </p:spPr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2087880"/>
            <a:ext cx="3346704" cy="3474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Counties:</a:t>
            </a:r>
          </a:p>
          <a:p>
            <a:r>
              <a:rPr lang="en-US" dirty="0" smtClean="0"/>
              <a:t>Madison, Fayette, Ross, Highland, Clinton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Location:</a:t>
            </a:r>
          </a:p>
          <a:p>
            <a:r>
              <a:rPr lang="en-US" dirty="0" smtClean="0"/>
              <a:t>Located in the Southwest quadrant of Ohio</a:t>
            </a:r>
          </a:p>
          <a:p>
            <a:r>
              <a:rPr lang="en-US" dirty="0" smtClean="0"/>
              <a:t>Drains into the Ohio River  </a:t>
            </a:r>
          </a:p>
          <a:p>
            <a:endParaRPr lang="en-US" dirty="0"/>
          </a:p>
        </p:txBody>
      </p:sp>
      <p:pic>
        <p:nvPicPr>
          <p:cNvPr id="6" name="Picture 2" descr="\\bale-storage.ovl.osc.edu\SI\YWSI2012\Students\Gouge\Upper paint creek and oh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3057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0248" y="1143000"/>
            <a:ext cx="3346704" cy="639762"/>
          </a:xfrm>
        </p:spPr>
        <p:txBody>
          <a:bodyPr/>
          <a:lstStyle/>
          <a:p>
            <a:r>
              <a:rPr lang="en-US" u="sng" dirty="0" smtClean="0"/>
              <a:t>Land Use: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3346704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Land is used </a:t>
            </a:r>
            <a:r>
              <a:rPr lang="en-US" smtClean="0"/>
              <a:t>for agricultural </a:t>
            </a:r>
            <a:r>
              <a:rPr lang="en-US" dirty="0" smtClean="0"/>
              <a:t>reasons with some forest areas </a:t>
            </a:r>
          </a:p>
          <a:p>
            <a:pPr marL="0" indent="0">
              <a:buNone/>
            </a:pPr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83046" y="1524000"/>
            <a:ext cx="3346704" cy="639762"/>
          </a:xfrm>
        </p:spPr>
        <p:txBody>
          <a:bodyPr/>
          <a:lstStyle/>
          <a:p>
            <a:r>
              <a:rPr lang="en-US" u="sng" dirty="0" smtClean="0"/>
              <a:t>Sources of Impairment: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More General Information</a:t>
            </a:r>
            <a:endParaRPr lang="en-US" dirty="0"/>
          </a:p>
        </p:txBody>
      </p:sp>
      <p:pic>
        <p:nvPicPr>
          <p:cNvPr id="4" name="Picture 2" descr="\\bale-storage.ovl.osc.edu\SI\YWSI2012\Students\Gouge\paint creek impairm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19400"/>
            <a:ext cx="43687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bale-storage.ovl.osc.edu\SI\YWSI2012\Data\Upper Paint\GISService\UpperPaint_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810000" cy="32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200185"/>
            <a:ext cx="6400800" cy="34747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/>
              <a:t>As the amount of agricultural areas increase in the </a:t>
            </a:r>
            <a:r>
              <a:rPr lang="en-US" sz="2600" dirty="0"/>
              <a:t>r</a:t>
            </a:r>
            <a:r>
              <a:rPr lang="en-US" sz="2600" dirty="0" smtClean="0"/>
              <a:t>iparian zone, the fish diversity decreases.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7545"/>
            <a:ext cx="410198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148012" cy="210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0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6769822"/>
              </p:ext>
            </p:extLst>
          </p:nvPr>
        </p:nvGraphicFramePr>
        <p:xfrm>
          <a:off x="228600" y="152400"/>
          <a:ext cx="8763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33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600" dirty="0"/>
              <a:t>W</a:t>
            </a:r>
            <a:r>
              <a:rPr lang="en-US" sz="2600" dirty="0" smtClean="0"/>
              <a:t>hen the percent of agricultural land in the riparian zone increases then the nitrate level should increase.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Hypothesis </a:t>
            </a:r>
            <a:endParaRPr lang="en-US" dirty="0"/>
          </a:p>
        </p:txBody>
      </p:sp>
      <p:pic>
        <p:nvPicPr>
          <p:cNvPr id="1030" name="Picture 6" descr="\\bale-storage.ovl.osc.edu\SI\YWSI2012\Students\Gouge\nit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9" y="4637870"/>
            <a:ext cx="18573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97393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Nitrate Ion</a:t>
            </a:r>
            <a:endParaRPr lang="en-US" sz="2000" dirty="0"/>
          </a:p>
        </p:txBody>
      </p:sp>
      <p:pic>
        <p:nvPicPr>
          <p:cNvPr id="1026" name="Picture 2" descr="http://lh6.ggpht.com/__xnwrA9DQno/S_8bq3hH3GI/AAAAAAAAAM0/j_YrbVlJP6w/image%5B3%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02" y="3228339"/>
            <a:ext cx="4974462" cy="35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Graph on Nitrates and Agriculture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3374" r="2154" b="3901"/>
          <a:stretch/>
        </p:blipFill>
        <p:spPr bwMode="auto">
          <a:xfrm>
            <a:off x="295183" y="381000"/>
            <a:ext cx="8620217" cy="609895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214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295400"/>
            <a:ext cx="6400800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I</a:t>
            </a:r>
            <a:r>
              <a:rPr lang="en-US" sz="2600" dirty="0" smtClean="0"/>
              <a:t>f the substrate quality is poor, the fish diversity will also be poor.</a:t>
            </a:r>
            <a:endParaRPr lang="en-US" sz="2600" dirty="0"/>
          </a:p>
        </p:txBody>
      </p:sp>
      <p:pic>
        <p:nvPicPr>
          <p:cNvPr id="1026" name="Picture 2" descr="http://www4.agr.gc.ca/resources/prod/img/terr/images/unhealthy_ripar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019800" cy="39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51572"/>
              </p:ext>
            </p:extLst>
          </p:nvPr>
        </p:nvGraphicFramePr>
        <p:xfrm>
          <a:off x="240195" y="285750"/>
          <a:ext cx="866360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4038600" y="1143000"/>
            <a:ext cx="1066800" cy="4191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683</TotalTime>
  <Words>278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The Upper Paint Creek Watershed</vt:lpstr>
      <vt:lpstr>General Information</vt:lpstr>
      <vt:lpstr>More General Information</vt:lpstr>
      <vt:lpstr>Hypothesis </vt:lpstr>
      <vt:lpstr>PowerPoint Presentation</vt:lpstr>
      <vt:lpstr>Hypothesis </vt:lpstr>
      <vt:lpstr>My Graph on Nitrates and Agriculture</vt:lpstr>
      <vt:lpstr>Hypothesis</vt:lpstr>
      <vt:lpstr>PowerPoint Presentation</vt:lpstr>
      <vt:lpstr>Conclusion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Information</dc:title>
  <dc:creator>student</dc:creator>
  <cp:lastModifiedBy>student</cp:lastModifiedBy>
  <cp:revision>39</cp:revision>
  <dcterms:created xsi:type="dcterms:W3CDTF">2012-07-12T15:55:57Z</dcterms:created>
  <dcterms:modified xsi:type="dcterms:W3CDTF">2012-07-13T22:04:31Z</dcterms:modified>
</cp:coreProperties>
</file>