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le-storage.ovl.osc.edu\SI\YWSI2012\Students\Abukamail\Rocky%20dat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le-storage.ovl.osc.edu\SI\YWSI2012\Group4\Julia%20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54545454545456"/>
          <c:y val="3.7612278865332228E-2"/>
          <c:w val="0.65378465759961824"/>
          <c:h val="0.63467774255838527"/>
        </c:manualLayout>
      </c:layout>
      <c:lineChart>
        <c:grouping val="standard"/>
        <c:varyColors val="0"/>
        <c:ser>
          <c:idx val="1"/>
          <c:order val="1"/>
          <c:tx>
            <c:strRef>
              <c:f>'[Rocky data.xls]Rocky'!$K$75</c:f>
              <c:strCache>
                <c:ptCount val="1"/>
                <c:pt idx="0">
                  <c:v>AvIBI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'[Rocky data.xls]Rocky'!$A$76:$A$116</c:f>
              <c:strCache>
                <c:ptCount val="41"/>
                <c:pt idx="0">
                  <c:v>04110001060010</c:v>
                </c:pt>
                <c:pt idx="1">
                  <c:v>04110001060010</c:v>
                </c:pt>
                <c:pt idx="2">
                  <c:v>04110001060010</c:v>
                </c:pt>
                <c:pt idx="3">
                  <c:v>04110001060010</c:v>
                </c:pt>
                <c:pt idx="4">
                  <c:v>04110001060030</c:v>
                </c:pt>
                <c:pt idx="5">
                  <c:v>04110001060030</c:v>
                </c:pt>
                <c:pt idx="6">
                  <c:v>04110001060040</c:v>
                </c:pt>
                <c:pt idx="7">
                  <c:v>04110001060040</c:v>
                </c:pt>
                <c:pt idx="8">
                  <c:v>04110001060040</c:v>
                </c:pt>
                <c:pt idx="9">
                  <c:v>04110001060040</c:v>
                </c:pt>
                <c:pt idx="10">
                  <c:v>04110001060050</c:v>
                </c:pt>
                <c:pt idx="11">
                  <c:v>04110001060050</c:v>
                </c:pt>
                <c:pt idx="12">
                  <c:v>04110001060050</c:v>
                </c:pt>
                <c:pt idx="13">
                  <c:v>04110001060060</c:v>
                </c:pt>
                <c:pt idx="14">
                  <c:v>04110001060070</c:v>
                </c:pt>
                <c:pt idx="15">
                  <c:v>04110001060080</c:v>
                </c:pt>
                <c:pt idx="16">
                  <c:v>04110001060080</c:v>
                </c:pt>
                <c:pt idx="17">
                  <c:v>04110001060080</c:v>
                </c:pt>
                <c:pt idx="18">
                  <c:v>04110001060090</c:v>
                </c:pt>
                <c:pt idx="19">
                  <c:v>04110001060090</c:v>
                </c:pt>
                <c:pt idx="20">
                  <c:v>04110001060090</c:v>
                </c:pt>
                <c:pt idx="21">
                  <c:v>04110001060090</c:v>
                </c:pt>
                <c:pt idx="22">
                  <c:v>04110001060100</c:v>
                </c:pt>
                <c:pt idx="23">
                  <c:v>04110001060100</c:v>
                </c:pt>
                <c:pt idx="24">
                  <c:v>04110001060100</c:v>
                </c:pt>
                <c:pt idx="25">
                  <c:v>04110001060100</c:v>
                </c:pt>
                <c:pt idx="26">
                  <c:v>04110001070020</c:v>
                </c:pt>
                <c:pt idx="27">
                  <c:v>04110001070020</c:v>
                </c:pt>
                <c:pt idx="28">
                  <c:v>04110001070020</c:v>
                </c:pt>
                <c:pt idx="29">
                  <c:v>04110001070020</c:v>
                </c:pt>
                <c:pt idx="30">
                  <c:v>04110001070030</c:v>
                </c:pt>
                <c:pt idx="31">
                  <c:v>04110001070030</c:v>
                </c:pt>
                <c:pt idx="32">
                  <c:v>04110001070030</c:v>
                </c:pt>
                <c:pt idx="33">
                  <c:v>04110001070030</c:v>
                </c:pt>
                <c:pt idx="34">
                  <c:v>04110001070040</c:v>
                </c:pt>
                <c:pt idx="35">
                  <c:v>04110001070040</c:v>
                </c:pt>
                <c:pt idx="36">
                  <c:v>04110001070040</c:v>
                </c:pt>
                <c:pt idx="37">
                  <c:v>04110001070040</c:v>
                </c:pt>
                <c:pt idx="38">
                  <c:v>04110001070040</c:v>
                </c:pt>
                <c:pt idx="39">
                  <c:v>04110001070040</c:v>
                </c:pt>
                <c:pt idx="40">
                  <c:v>04110001070040</c:v>
                </c:pt>
              </c:strCache>
            </c:strRef>
          </c:cat>
          <c:val>
            <c:numRef>
              <c:f>'[Rocky data.xls]Rocky'!$K$76:$K$116</c:f>
              <c:numCache>
                <c:formatCode>0.0</c:formatCode>
                <c:ptCount val="41"/>
                <c:pt idx="0">
                  <c:v>37.666666666666664</c:v>
                </c:pt>
                <c:pt idx="1">
                  <c:v>46.5</c:v>
                </c:pt>
                <c:pt idx="2">
                  <c:v>38</c:v>
                </c:pt>
                <c:pt idx="3">
                  <c:v>42</c:v>
                </c:pt>
                <c:pt idx="4">
                  <c:v>35</c:v>
                </c:pt>
                <c:pt idx="5">
                  <c:v>30</c:v>
                </c:pt>
                <c:pt idx="6">
                  <c:v>46.5</c:v>
                </c:pt>
                <c:pt idx="7">
                  <c:v>47</c:v>
                </c:pt>
                <c:pt idx="8">
                  <c:v>45</c:v>
                </c:pt>
                <c:pt idx="9">
                  <c:v>40</c:v>
                </c:pt>
                <c:pt idx="10">
                  <c:v>42</c:v>
                </c:pt>
                <c:pt idx="11">
                  <c:v>42</c:v>
                </c:pt>
                <c:pt idx="12">
                  <c:v>45</c:v>
                </c:pt>
                <c:pt idx="13">
                  <c:v>48</c:v>
                </c:pt>
                <c:pt idx="14">
                  <c:v>38</c:v>
                </c:pt>
                <c:pt idx="15">
                  <c:v>34.5</c:v>
                </c:pt>
                <c:pt idx="16">
                  <c:v>35.5</c:v>
                </c:pt>
                <c:pt idx="17">
                  <c:v>38.5</c:v>
                </c:pt>
                <c:pt idx="18">
                  <c:v>26.125</c:v>
                </c:pt>
                <c:pt idx="19">
                  <c:v>35.666666666666664</c:v>
                </c:pt>
                <c:pt idx="20">
                  <c:v>36.285714285714285</c:v>
                </c:pt>
                <c:pt idx="21">
                  <c:v>32</c:v>
                </c:pt>
                <c:pt idx="22">
                  <c:v>20</c:v>
                </c:pt>
                <c:pt idx="23">
                  <c:v>18</c:v>
                </c:pt>
                <c:pt idx="24">
                  <c:v>18</c:v>
                </c:pt>
                <c:pt idx="25">
                  <c:v>19</c:v>
                </c:pt>
                <c:pt idx="26">
                  <c:v>32.928571428571431</c:v>
                </c:pt>
                <c:pt idx="27">
                  <c:v>36.916666666666664</c:v>
                </c:pt>
                <c:pt idx="28">
                  <c:v>37.333333333333336</c:v>
                </c:pt>
                <c:pt idx="29">
                  <c:v>41.666666666666664</c:v>
                </c:pt>
                <c:pt idx="30">
                  <c:v>23.8</c:v>
                </c:pt>
                <c:pt idx="31">
                  <c:v>22.6</c:v>
                </c:pt>
                <c:pt idx="32">
                  <c:v>24.545454545454547</c:v>
                </c:pt>
                <c:pt idx="33">
                  <c:v>20</c:v>
                </c:pt>
                <c:pt idx="34">
                  <c:v>23.5</c:v>
                </c:pt>
                <c:pt idx="36">
                  <c:v>40</c:v>
                </c:pt>
                <c:pt idx="37">
                  <c:v>20.074074074074073</c:v>
                </c:pt>
                <c:pt idx="39">
                  <c:v>22.4</c:v>
                </c:pt>
                <c:pt idx="4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56480"/>
        <c:axId val="91562368"/>
      </c:lineChart>
      <c:lineChart>
        <c:grouping val="standard"/>
        <c:varyColors val="0"/>
        <c:ser>
          <c:idx val="0"/>
          <c:order val="0"/>
          <c:tx>
            <c:strRef>
              <c:f>'[Rocky data.xls]Rocky'!$J$75</c:f>
              <c:strCache>
                <c:ptCount val="1"/>
                <c:pt idx="0">
                  <c:v>AvQHEI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'[Rocky data.xls]Rocky'!$A$76:$A$116</c:f>
              <c:strCache>
                <c:ptCount val="41"/>
                <c:pt idx="0">
                  <c:v>04110001060010</c:v>
                </c:pt>
                <c:pt idx="1">
                  <c:v>04110001060010</c:v>
                </c:pt>
                <c:pt idx="2">
                  <c:v>04110001060010</c:v>
                </c:pt>
                <c:pt idx="3">
                  <c:v>04110001060010</c:v>
                </c:pt>
                <c:pt idx="4">
                  <c:v>04110001060030</c:v>
                </c:pt>
                <c:pt idx="5">
                  <c:v>04110001060030</c:v>
                </c:pt>
                <c:pt idx="6">
                  <c:v>04110001060040</c:v>
                </c:pt>
                <c:pt idx="7">
                  <c:v>04110001060040</c:v>
                </c:pt>
                <c:pt idx="8">
                  <c:v>04110001060040</c:v>
                </c:pt>
                <c:pt idx="9">
                  <c:v>04110001060040</c:v>
                </c:pt>
                <c:pt idx="10">
                  <c:v>04110001060050</c:v>
                </c:pt>
                <c:pt idx="11">
                  <c:v>04110001060050</c:v>
                </c:pt>
                <c:pt idx="12">
                  <c:v>04110001060050</c:v>
                </c:pt>
                <c:pt idx="13">
                  <c:v>04110001060060</c:v>
                </c:pt>
                <c:pt idx="14">
                  <c:v>04110001060070</c:v>
                </c:pt>
                <c:pt idx="15">
                  <c:v>04110001060080</c:v>
                </c:pt>
                <c:pt idx="16">
                  <c:v>04110001060080</c:v>
                </c:pt>
                <c:pt idx="17">
                  <c:v>04110001060080</c:v>
                </c:pt>
                <c:pt idx="18">
                  <c:v>04110001060090</c:v>
                </c:pt>
                <c:pt idx="19">
                  <c:v>04110001060090</c:v>
                </c:pt>
                <c:pt idx="20">
                  <c:v>04110001060090</c:v>
                </c:pt>
                <c:pt idx="21">
                  <c:v>04110001060090</c:v>
                </c:pt>
                <c:pt idx="22">
                  <c:v>04110001060100</c:v>
                </c:pt>
                <c:pt idx="23">
                  <c:v>04110001060100</c:v>
                </c:pt>
                <c:pt idx="24">
                  <c:v>04110001060100</c:v>
                </c:pt>
                <c:pt idx="25">
                  <c:v>04110001060100</c:v>
                </c:pt>
                <c:pt idx="26">
                  <c:v>04110001070020</c:v>
                </c:pt>
                <c:pt idx="27">
                  <c:v>04110001070020</c:v>
                </c:pt>
                <c:pt idx="28">
                  <c:v>04110001070020</c:v>
                </c:pt>
                <c:pt idx="29">
                  <c:v>04110001070020</c:v>
                </c:pt>
                <c:pt idx="30">
                  <c:v>04110001070030</c:v>
                </c:pt>
                <c:pt idx="31">
                  <c:v>04110001070030</c:v>
                </c:pt>
                <c:pt idx="32">
                  <c:v>04110001070030</c:v>
                </c:pt>
                <c:pt idx="33">
                  <c:v>04110001070030</c:v>
                </c:pt>
                <c:pt idx="34">
                  <c:v>04110001070040</c:v>
                </c:pt>
                <c:pt idx="35">
                  <c:v>04110001070040</c:v>
                </c:pt>
                <c:pt idx="36">
                  <c:v>04110001070040</c:v>
                </c:pt>
                <c:pt idx="37">
                  <c:v>04110001070040</c:v>
                </c:pt>
                <c:pt idx="38">
                  <c:v>04110001070040</c:v>
                </c:pt>
                <c:pt idx="39">
                  <c:v>04110001070040</c:v>
                </c:pt>
                <c:pt idx="40">
                  <c:v>04110001070040</c:v>
                </c:pt>
              </c:strCache>
            </c:strRef>
          </c:cat>
          <c:val>
            <c:numRef>
              <c:f>'[Rocky data.xls]Rocky'!$J$76:$J$116</c:f>
              <c:numCache>
                <c:formatCode>0.0</c:formatCode>
                <c:ptCount val="41"/>
                <c:pt idx="0">
                  <c:v>66.666666666666671</c:v>
                </c:pt>
                <c:pt idx="1">
                  <c:v>69.25</c:v>
                </c:pt>
                <c:pt idx="2">
                  <c:v>65</c:v>
                </c:pt>
                <c:pt idx="3">
                  <c:v>73</c:v>
                </c:pt>
                <c:pt idx="4">
                  <c:v>68.5</c:v>
                </c:pt>
                <c:pt idx="5">
                  <c:v>74.5</c:v>
                </c:pt>
                <c:pt idx="6">
                  <c:v>75.5</c:v>
                </c:pt>
                <c:pt idx="7">
                  <c:v>73.5</c:v>
                </c:pt>
                <c:pt idx="8">
                  <c:v>74.5</c:v>
                </c:pt>
                <c:pt idx="9">
                  <c:v>68</c:v>
                </c:pt>
                <c:pt idx="10">
                  <c:v>62.5</c:v>
                </c:pt>
                <c:pt idx="11">
                  <c:v>72.5</c:v>
                </c:pt>
                <c:pt idx="12">
                  <c:v>65.5</c:v>
                </c:pt>
                <c:pt idx="13">
                  <c:v>69</c:v>
                </c:pt>
                <c:pt idx="14">
                  <c:v>59.5</c:v>
                </c:pt>
                <c:pt idx="15">
                  <c:v>61.5</c:v>
                </c:pt>
                <c:pt idx="16">
                  <c:v>64.666666666666671</c:v>
                </c:pt>
                <c:pt idx="17">
                  <c:v>65.5</c:v>
                </c:pt>
                <c:pt idx="18">
                  <c:v>64.25</c:v>
                </c:pt>
                <c:pt idx="19">
                  <c:v>69.916666666666671</c:v>
                </c:pt>
                <c:pt idx="20">
                  <c:v>65.571428571428569</c:v>
                </c:pt>
                <c:pt idx="21">
                  <c:v>69.5</c:v>
                </c:pt>
                <c:pt idx="22">
                  <c:v>52.75</c:v>
                </c:pt>
                <c:pt idx="23">
                  <c:v>42.5</c:v>
                </c:pt>
                <c:pt idx="24">
                  <c:v>70.5</c:v>
                </c:pt>
                <c:pt idx="25">
                  <c:v>70.75</c:v>
                </c:pt>
                <c:pt idx="26">
                  <c:v>66.571428571428569</c:v>
                </c:pt>
                <c:pt idx="27">
                  <c:v>67.583333333333329</c:v>
                </c:pt>
                <c:pt idx="28">
                  <c:v>68.222222222222229</c:v>
                </c:pt>
                <c:pt idx="29">
                  <c:v>73</c:v>
                </c:pt>
                <c:pt idx="30">
                  <c:v>63.9</c:v>
                </c:pt>
                <c:pt idx="31">
                  <c:v>60.6</c:v>
                </c:pt>
                <c:pt idx="32">
                  <c:v>52.583333333333336</c:v>
                </c:pt>
                <c:pt idx="33">
                  <c:v>67</c:v>
                </c:pt>
                <c:pt idx="34">
                  <c:v>63</c:v>
                </c:pt>
                <c:pt idx="37">
                  <c:v>64.875</c:v>
                </c:pt>
                <c:pt idx="39">
                  <c:v>60.5</c:v>
                </c:pt>
                <c:pt idx="40">
                  <c:v>65.5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65440"/>
        <c:axId val="91563904"/>
      </c:lineChart>
      <c:catAx>
        <c:axId val="9155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562368"/>
        <c:crosses val="autoZero"/>
        <c:auto val="1"/>
        <c:lblAlgn val="ctr"/>
        <c:lblOffset val="100"/>
        <c:noMultiLvlLbl val="0"/>
      </c:catAx>
      <c:valAx>
        <c:axId val="91562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1556480"/>
        <c:crosses val="autoZero"/>
        <c:crossBetween val="between"/>
      </c:valAx>
      <c:valAx>
        <c:axId val="9156390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1565440"/>
        <c:crosses val="max"/>
        <c:crossBetween val="between"/>
      </c:valAx>
      <c:catAx>
        <c:axId val="91565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15639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6707563827248857"/>
          <c:y val="0.43437250782315817"/>
          <c:w val="0.12080314960629922"/>
          <c:h val="0.1265811464740309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499434337949138E-2"/>
          <c:y val="3.5788209360476927E-2"/>
          <c:w val="0.69699189900776082"/>
          <c:h val="0.83308098535915953"/>
        </c:manualLayout>
      </c:layout>
      <c:lineChart>
        <c:grouping val="standard"/>
        <c:varyColors val="0"/>
        <c:ser>
          <c:idx val="0"/>
          <c:order val="0"/>
          <c:tx>
            <c:strRef>
              <c:f>'[Max. Ammonia QHEI Line.xls]Rocky'!$S$100</c:f>
              <c:strCache>
                <c:ptCount val="1"/>
                <c:pt idx="0">
                  <c:v>AvIBI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strRef>
              <c:f>'[Max. Ammonia QHEI Line.xls]Rocky'!$A$2:$A$42</c:f>
              <c:strCache>
                <c:ptCount val="41"/>
                <c:pt idx="0">
                  <c:v>04110001060010</c:v>
                </c:pt>
                <c:pt idx="1">
                  <c:v>04110001060010</c:v>
                </c:pt>
                <c:pt idx="2">
                  <c:v>04110001060010</c:v>
                </c:pt>
                <c:pt idx="3">
                  <c:v>04110001060010</c:v>
                </c:pt>
                <c:pt idx="4">
                  <c:v>04110001060030</c:v>
                </c:pt>
                <c:pt idx="5">
                  <c:v>04110001060030</c:v>
                </c:pt>
                <c:pt idx="6">
                  <c:v>04110001060040</c:v>
                </c:pt>
                <c:pt idx="7">
                  <c:v>04110001060040</c:v>
                </c:pt>
                <c:pt idx="8">
                  <c:v>04110001060040</c:v>
                </c:pt>
                <c:pt idx="9">
                  <c:v>04110001060040</c:v>
                </c:pt>
                <c:pt idx="10">
                  <c:v>04110001060050</c:v>
                </c:pt>
                <c:pt idx="11">
                  <c:v>04110001060050</c:v>
                </c:pt>
                <c:pt idx="12">
                  <c:v>04110001060050</c:v>
                </c:pt>
                <c:pt idx="13">
                  <c:v>04110001060060</c:v>
                </c:pt>
                <c:pt idx="14">
                  <c:v>04110001060070</c:v>
                </c:pt>
                <c:pt idx="15">
                  <c:v>04110001060080</c:v>
                </c:pt>
                <c:pt idx="16">
                  <c:v>04110001060080</c:v>
                </c:pt>
                <c:pt idx="17">
                  <c:v>04110001060080</c:v>
                </c:pt>
                <c:pt idx="18">
                  <c:v>04110001060090</c:v>
                </c:pt>
                <c:pt idx="19">
                  <c:v>04110001060090</c:v>
                </c:pt>
                <c:pt idx="20">
                  <c:v>04110001060090</c:v>
                </c:pt>
                <c:pt idx="21">
                  <c:v>04110001060090</c:v>
                </c:pt>
                <c:pt idx="22">
                  <c:v>04110001060100</c:v>
                </c:pt>
                <c:pt idx="23">
                  <c:v>04110001060100</c:v>
                </c:pt>
                <c:pt idx="24">
                  <c:v>04110001060100</c:v>
                </c:pt>
                <c:pt idx="25">
                  <c:v>04110001060100</c:v>
                </c:pt>
                <c:pt idx="26">
                  <c:v>04110001070020</c:v>
                </c:pt>
                <c:pt idx="27">
                  <c:v>04110001070020</c:v>
                </c:pt>
                <c:pt idx="28">
                  <c:v>04110001070020</c:v>
                </c:pt>
                <c:pt idx="29">
                  <c:v>04110001070020</c:v>
                </c:pt>
                <c:pt idx="30">
                  <c:v>04110001070030</c:v>
                </c:pt>
                <c:pt idx="31">
                  <c:v>04110001070030</c:v>
                </c:pt>
                <c:pt idx="32">
                  <c:v>04110001070030</c:v>
                </c:pt>
                <c:pt idx="33">
                  <c:v>04110001070030</c:v>
                </c:pt>
                <c:pt idx="34">
                  <c:v>04110001070040</c:v>
                </c:pt>
                <c:pt idx="35">
                  <c:v>04110001070040</c:v>
                </c:pt>
                <c:pt idx="36">
                  <c:v>04110001070040</c:v>
                </c:pt>
                <c:pt idx="37">
                  <c:v>04110001070040</c:v>
                </c:pt>
                <c:pt idx="38">
                  <c:v>04110001070040</c:v>
                </c:pt>
                <c:pt idx="39">
                  <c:v>04110001070040</c:v>
                </c:pt>
                <c:pt idx="40">
                  <c:v>04110001070040</c:v>
                </c:pt>
              </c:strCache>
            </c:strRef>
          </c:cat>
          <c:val>
            <c:numRef>
              <c:f>'[Max. Ammonia QHEI Line.xls]Rocky'!$S$101:$S$141</c:f>
              <c:numCache>
                <c:formatCode>0.0</c:formatCode>
                <c:ptCount val="41"/>
                <c:pt idx="0">
                  <c:v>37.666666666666664</c:v>
                </c:pt>
                <c:pt idx="1">
                  <c:v>46.5</c:v>
                </c:pt>
                <c:pt idx="2">
                  <c:v>38</c:v>
                </c:pt>
                <c:pt idx="3">
                  <c:v>42</c:v>
                </c:pt>
                <c:pt idx="4">
                  <c:v>35</c:v>
                </c:pt>
                <c:pt idx="5">
                  <c:v>30</c:v>
                </c:pt>
                <c:pt idx="6">
                  <c:v>46.5</c:v>
                </c:pt>
                <c:pt idx="7">
                  <c:v>47</c:v>
                </c:pt>
                <c:pt idx="8">
                  <c:v>45</c:v>
                </c:pt>
                <c:pt idx="9">
                  <c:v>40</c:v>
                </c:pt>
                <c:pt idx="10">
                  <c:v>42</c:v>
                </c:pt>
                <c:pt idx="11">
                  <c:v>42</c:v>
                </c:pt>
                <c:pt idx="12">
                  <c:v>45</c:v>
                </c:pt>
                <c:pt idx="13">
                  <c:v>48</c:v>
                </c:pt>
                <c:pt idx="14">
                  <c:v>38</c:v>
                </c:pt>
                <c:pt idx="15">
                  <c:v>34.5</c:v>
                </c:pt>
                <c:pt idx="16">
                  <c:v>35.5</c:v>
                </c:pt>
                <c:pt idx="17">
                  <c:v>38.5</c:v>
                </c:pt>
                <c:pt idx="18">
                  <c:v>26.125</c:v>
                </c:pt>
                <c:pt idx="19">
                  <c:v>35.666666666666664</c:v>
                </c:pt>
                <c:pt idx="20">
                  <c:v>36.285714285714285</c:v>
                </c:pt>
                <c:pt idx="21">
                  <c:v>32</c:v>
                </c:pt>
                <c:pt idx="22">
                  <c:v>20</c:v>
                </c:pt>
                <c:pt idx="23">
                  <c:v>18</c:v>
                </c:pt>
                <c:pt idx="24">
                  <c:v>18</c:v>
                </c:pt>
                <c:pt idx="25">
                  <c:v>19</c:v>
                </c:pt>
                <c:pt idx="26">
                  <c:v>32.928571428571431</c:v>
                </c:pt>
                <c:pt idx="27">
                  <c:v>36.916666666666664</c:v>
                </c:pt>
                <c:pt idx="28">
                  <c:v>37.333333333333336</c:v>
                </c:pt>
                <c:pt idx="29">
                  <c:v>41.666666666666664</c:v>
                </c:pt>
                <c:pt idx="30">
                  <c:v>23.8</c:v>
                </c:pt>
                <c:pt idx="31">
                  <c:v>22.6</c:v>
                </c:pt>
                <c:pt idx="32">
                  <c:v>24.545454545454547</c:v>
                </c:pt>
                <c:pt idx="33">
                  <c:v>20</c:v>
                </c:pt>
                <c:pt idx="34">
                  <c:v>23.5</c:v>
                </c:pt>
                <c:pt idx="35">
                  <c:v>7.333333333333333</c:v>
                </c:pt>
                <c:pt idx="36">
                  <c:v>40</c:v>
                </c:pt>
                <c:pt idx="37">
                  <c:v>20.074074074074073</c:v>
                </c:pt>
                <c:pt idx="38">
                  <c:v>0</c:v>
                </c:pt>
                <c:pt idx="39">
                  <c:v>22.4</c:v>
                </c:pt>
                <c:pt idx="4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09536"/>
        <c:axId val="25019520"/>
      </c:lineChart>
      <c:lineChart>
        <c:grouping val="standard"/>
        <c:varyColors val="0"/>
        <c:ser>
          <c:idx val="1"/>
          <c:order val="1"/>
          <c:tx>
            <c:strRef>
              <c:f>'[Max. Ammonia QHEI Line.xls]Rocky'!$T$100</c:f>
              <c:strCache>
                <c:ptCount val="1"/>
                <c:pt idx="0">
                  <c:v>Mx_AmmoniaTotal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  <a:effectLst/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dPt>
            <c:idx val="7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7"/>
            <c:bubble3D val="0"/>
          </c:dPt>
          <c:dPt>
            <c:idx val="28"/>
            <c:bubble3D val="0"/>
          </c:dPt>
          <c:dPt>
            <c:idx val="31"/>
            <c:bubble3D val="0"/>
          </c:dPt>
          <c:dPt>
            <c:idx val="35"/>
            <c:bubble3D val="0"/>
          </c:dPt>
          <c:dPt>
            <c:idx val="36"/>
            <c:bubble3D val="0"/>
          </c:dPt>
          <c:dPt>
            <c:idx val="37"/>
            <c:bubble3D val="0"/>
          </c:dPt>
          <c:dPt>
            <c:idx val="38"/>
            <c:bubble3D val="0"/>
          </c:dPt>
          <c:dPt>
            <c:idx val="39"/>
            <c:bubble3D val="0"/>
          </c:dPt>
          <c:val>
            <c:numRef>
              <c:f>'[Max. Ammonia QHEI Line.xls]Rocky'!$T$101:$T$141</c:f>
              <c:numCache>
                <c:formatCode>0.00</c:formatCode>
                <c:ptCount val="41"/>
                <c:pt idx="0">
                  <c:v>9.6999999999999993</c:v>
                </c:pt>
                <c:pt idx="1">
                  <c:v>0.19</c:v>
                </c:pt>
                <c:pt idx="2">
                  <c:v>0.16</c:v>
                </c:pt>
                <c:pt idx="4">
                  <c:v>0.28000000000000003</c:v>
                </c:pt>
                <c:pt idx="6">
                  <c:v>2.8</c:v>
                </c:pt>
                <c:pt idx="7">
                  <c:v>7.0000000000000007E-2</c:v>
                </c:pt>
                <c:pt idx="10">
                  <c:v>0.53</c:v>
                </c:pt>
                <c:pt idx="11">
                  <c:v>0.05</c:v>
                </c:pt>
                <c:pt idx="13">
                  <c:v>0.05</c:v>
                </c:pt>
                <c:pt idx="15">
                  <c:v>11.35</c:v>
                </c:pt>
                <c:pt idx="16">
                  <c:v>0.12</c:v>
                </c:pt>
                <c:pt idx="17">
                  <c:v>0.7</c:v>
                </c:pt>
                <c:pt idx="18">
                  <c:v>6.8</c:v>
                </c:pt>
                <c:pt idx="19">
                  <c:v>9.86</c:v>
                </c:pt>
                <c:pt idx="20">
                  <c:v>0.2</c:v>
                </c:pt>
                <c:pt idx="22">
                  <c:v>3.29</c:v>
                </c:pt>
                <c:pt idx="23">
                  <c:v>0.37</c:v>
                </c:pt>
                <c:pt idx="24">
                  <c:v>1.1599999999999999</c:v>
                </c:pt>
                <c:pt idx="26">
                  <c:v>2.4700000000000002</c:v>
                </c:pt>
                <c:pt idx="27">
                  <c:v>2.35</c:v>
                </c:pt>
                <c:pt idx="28">
                  <c:v>0.16</c:v>
                </c:pt>
                <c:pt idx="30">
                  <c:v>3.43</c:v>
                </c:pt>
                <c:pt idx="31">
                  <c:v>0.59</c:v>
                </c:pt>
                <c:pt idx="34">
                  <c:v>11.35</c:v>
                </c:pt>
                <c:pt idx="35">
                  <c:v>42</c:v>
                </c:pt>
                <c:pt idx="36">
                  <c:v>3.27</c:v>
                </c:pt>
                <c:pt idx="37">
                  <c:v>4.58</c:v>
                </c:pt>
                <c:pt idx="38">
                  <c:v>6.3</c:v>
                </c:pt>
                <c:pt idx="39">
                  <c:v>5.49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21056"/>
        <c:axId val="25629056"/>
      </c:lineChart>
      <c:catAx>
        <c:axId val="2500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019520"/>
        <c:crosses val="autoZero"/>
        <c:auto val="1"/>
        <c:lblAlgn val="ctr"/>
        <c:lblOffset val="100"/>
        <c:noMultiLvlLbl val="0"/>
      </c:catAx>
      <c:valAx>
        <c:axId val="25019520"/>
        <c:scaling>
          <c:orientation val="minMax"/>
          <c:max val="80"/>
          <c:min val="12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009536"/>
        <c:crosses val="autoZero"/>
        <c:crossBetween val="between"/>
      </c:valAx>
      <c:catAx>
        <c:axId val="2502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25629056"/>
        <c:crosses val="autoZero"/>
        <c:auto val="1"/>
        <c:lblAlgn val="ctr"/>
        <c:lblOffset val="100"/>
        <c:noMultiLvlLbl val="0"/>
      </c:catAx>
      <c:valAx>
        <c:axId val="2562905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021056"/>
        <c:crosses val="max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5412109281794324"/>
          <c:y val="0.34245342807758788"/>
          <c:w val="0.14587890718205679"/>
          <c:h val="0.2988803533704628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966001420357E-2"/>
          <c:y val="3.4670763647069523E-2"/>
          <c:w val="0.75234170646340814"/>
          <c:h val="0.83049262739467111"/>
        </c:manualLayout>
      </c:layout>
      <c:lineChart>
        <c:grouping val="standard"/>
        <c:varyColors val="0"/>
        <c:ser>
          <c:idx val="0"/>
          <c:order val="0"/>
          <c:tx>
            <c:strRef>
              <c:f>Rocky!$P$72</c:f>
              <c:strCache>
                <c:ptCount val="1"/>
                <c:pt idx="0">
                  <c:v>AvIBI</c:v>
                </c:pt>
              </c:strCache>
            </c:strRef>
          </c:tx>
          <c:spPr>
            <a:ln w="476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Rocky!$A$2:$A$42</c:f>
              <c:strCache>
                <c:ptCount val="41"/>
                <c:pt idx="0">
                  <c:v>04110001060010</c:v>
                </c:pt>
                <c:pt idx="1">
                  <c:v>04110001060010</c:v>
                </c:pt>
                <c:pt idx="2">
                  <c:v>04110001060010</c:v>
                </c:pt>
                <c:pt idx="3">
                  <c:v>04110001060010</c:v>
                </c:pt>
                <c:pt idx="4">
                  <c:v>04110001060030</c:v>
                </c:pt>
                <c:pt idx="5">
                  <c:v>04110001060030</c:v>
                </c:pt>
                <c:pt idx="6">
                  <c:v>04110001060040</c:v>
                </c:pt>
                <c:pt idx="7">
                  <c:v>04110001060040</c:v>
                </c:pt>
                <c:pt idx="8">
                  <c:v>04110001060040</c:v>
                </c:pt>
                <c:pt idx="9">
                  <c:v>04110001060040</c:v>
                </c:pt>
                <c:pt idx="10">
                  <c:v>04110001060050</c:v>
                </c:pt>
                <c:pt idx="11">
                  <c:v>04110001060050</c:v>
                </c:pt>
                <c:pt idx="12">
                  <c:v>04110001060050</c:v>
                </c:pt>
                <c:pt idx="13">
                  <c:v>04110001060060</c:v>
                </c:pt>
                <c:pt idx="14">
                  <c:v>04110001060070</c:v>
                </c:pt>
                <c:pt idx="15">
                  <c:v>04110001060080</c:v>
                </c:pt>
                <c:pt idx="16">
                  <c:v>04110001060080</c:v>
                </c:pt>
                <c:pt idx="17">
                  <c:v>04110001060080</c:v>
                </c:pt>
                <c:pt idx="18">
                  <c:v>04110001060090</c:v>
                </c:pt>
                <c:pt idx="19">
                  <c:v>04110001060090</c:v>
                </c:pt>
                <c:pt idx="20">
                  <c:v>04110001060090</c:v>
                </c:pt>
                <c:pt idx="21">
                  <c:v>04110001060090</c:v>
                </c:pt>
                <c:pt idx="22">
                  <c:v>04110001060100</c:v>
                </c:pt>
                <c:pt idx="23">
                  <c:v>04110001060100</c:v>
                </c:pt>
                <c:pt idx="24">
                  <c:v>04110001060100</c:v>
                </c:pt>
                <c:pt idx="25">
                  <c:v>04110001060100</c:v>
                </c:pt>
                <c:pt idx="26">
                  <c:v>04110001070020</c:v>
                </c:pt>
                <c:pt idx="27">
                  <c:v>04110001070020</c:v>
                </c:pt>
                <c:pt idx="28">
                  <c:v>04110001070020</c:v>
                </c:pt>
                <c:pt idx="29">
                  <c:v>04110001070020</c:v>
                </c:pt>
                <c:pt idx="30">
                  <c:v>04110001070030</c:v>
                </c:pt>
                <c:pt idx="31">
                  <c:v>04110001070030</c:v>
                </c:pt>
                <c:pt idx="32">
                  <c:v>04110001070030</c:v>
                </c:pt>
                <c:pt idx="33">
                  <c:v>04110001070030</c:v>
                </c:pt>
                <c:pt idx="34">
                  <c:v>04110001070040</c:v>
                </c:pt>
                <c:pt idx="35">
                  <c:v>04110001070040</c:v>
                </c:pt>
                <c:pt idx="36">
                  <c:v>04110001070040</c:v>
                </c:pt>
                <c:pt idx="37">
                  <c:v>04110001070040</c:v>
                </c:pt>
                <c:pt idx="38">
                  <c:v>04110001070040</c:v>
                </c:pt>
                <c:pt idx="39">
                  <c:v>04110001070040</c:v>
                </c:pt>
                <c:pt idx="40">
                  <c:v>04110001070040</c:v>
                </c:pt>
              </c:strCache>
            </c:strRef>
          </c:cat>
          <c:val>
            <c:numRef>
              <c:f>Rocky!$P$73:$P$113</c:f>
              <c:numCache>
                <c:formatCode>0.0</c:formatCode>
                <c:ptCount val="41"/>
                <c:pt idx="0">
                  <c:v>37.666666666666664</c:v>
                </c:pt>
                <c:pt idx="1">
                  <c:v>46.5</c:v>
                </c:pt>
                <c:pt idx="2">
                  <c:v>38</c:v>
                </c:pt>
                <c:pt idx="3">
                  <c:v>42</c:v>
                </c:pt>
                <c:pt idx="4">
                  <c:v>35</c:v>
                </c:pt>
                <c:pt idx="5">
                  <c:v>30</c:v>
                </c:pt>
                <c:pt idx="6">
                  <c:v>46.5</c:v>
                </c:pt>
                <c:pt idx="7">
                  <c:v>47</c:v>
                </c:pt>
                <c:pt idx="8">
                  <c:v>45</c:v>
                </c:pt>
                <c:pt idx="9">
                  <c:v>40</c:v>
                </c:pt>
                <c:pt idx="10">
                  <c:v>42</c:v>
                </c:pt>
                <c:pt idx="11">
                  <c:v>42</c:v>
                </c:pt>
                <c:pt idx="12">
                  <c:v>45</c:v>
                </c:pt>
                <c:pt idx="13">
                  <c:v>48</c:v>
                </c:pt>
                <c:pt idx="14">
                  <c:v>38</c:v>
                </c:pt>
                <c:pt idx="15">
                  <c:v>34.5</c:v>
                </c:pt>
                <c:pt idx="16">
                  <c:v>35.5</c:v>
                </c:pt>
                <c:pt idx="17">
                  <c:v>38.5</c:v>
                </c:pt>
                <c:pt idx="18">
                  <c:v>26.125</c:v>
                </c:pt>
                <c:pt idx="19">
                  <c:v>35.666666666666664</c:v>
                </c:pt>
                <c:pt idx="20">
                  <c:v>36.285714285714285</c:v>
                </c:pt>
                <c:pt idx="21">
                  <c:v>32</c:v>
                </c:pt>
                <c:pt idx="22">
                  <c:v>20</c:v>
                </c:pt>
                <c:pt idx="23">
                  <c:v>18</c:v>
                </c:pt>
                <c:pt idx="24">
                  <c:v>18</c:v>
                </c:pt>
                <c:pt idx="25">
                  <c:v>19</c:v>
                </c:pt>
                <c:pt idx="26">
                  <c:v>32.928571428571431</c:v>
                </c:pt>
                <c:pt idx="27">
                  <c:v>36.916666666666664</c:v>
                </c:pt>
                <c:pt idx="28">
                  <c:v>37.333333333333336</c:v>
                </c:pt>
                <c:pt idx="29">
                  <c:v>41.666666666666664</c:v>
                </c:pt>
                <c:pt idx="30">
                  <c:v>23.8</c:v>
                </c:pt>
                <c:pt idx="31">
                  <c:v>22.6</c:v>
                </c:pt>
                <c:pt idx="32">
                  <c:v>24.545454545454547</c:v>
                </c:pt>
                <c:pt idx="33">
                  <c:v>20</c:v>
                </c:pt>
                <c:pt idx="34">
                  <c:v>23.5</c:v>
                </c:pt>
                <c:pt idx="36">
                  <c:v>40</c:v>
                </c:pt>
                <c:pt idx="37">
                  <c:v>20.074074074074073</c:v>
                </c:pt>
                <c:pt idx="39">
                  <c:v>22.4</c:v>
                </c:pt>
                <c:pt idx="4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08192"/>
        <c:axId val="91609728"/>
      </c:lineChart>
      <c:lineChart>
        <c:grouping val="standard"/>
        <c:varyColors val="0"/>
        <c:ser>
          <c:idx val="1"/>
          <c:order val="1"/>
          <c:tx>
            <c:strRef>
              <c:f>Rocky!$Q$72</c:f>
              <c:strCache>
                <c:ptCount val="1"/>
                <c:pt idx="0">
                  <c:v>Mx_COD</c:v>
                </c:pt>
              </c:strCache>
            </c:strRef>
          </c:tx>
          <c:spPr>
            <a:ln w="47625"/>
          </c:spPr>
          <c:marker>
            <c:symbol val="none"/>
          </c:marker>
          <c:val>
            <c:numRef>
              <c:f>Rocky!$Q$73:$Q$113</c:f>
              <c:numCache>
                <c:formatCode>0.0</c:formatCode>
                <c:ptCount val="41"/>
                <c:pt idx="0">
                  <c:v>870</c:v>
                </c:pt>
                <c:pt idx="1">
                  <c:v>29</c:v>
                </c:pt>
                <c:pt idx="2">
                  <c:v>27.5</c:v>
                </c:pt>
                <c:pt idx="4">
                  <c:v>54</c:v>
                </c:pt>
                <c:pt idx="6">
                  <c:v>105</c:v>
                </c:pt>
                <c:pt idx="7">
                  <c:v>37</c:v>
                </c:pt>
                <c:pt idx="10">
                  <c:v>146</c:v>
                </c:pt>
                <c:pt idx="11">
                  <c:v>30</c:v>
                </c:pt>
                <c:pt idx="13">
                  <c:v>43</c:v>
                </c:pt>
                <c:pt idx="15">
                  <c:v>101</c:v>
                </c:pt>
                <c:pt idx="16">
                  <c:v>44</c:v>
                </c:pt>
                <c:pt idx="17">
                  <c:v>83</c:v>
                </c:pt>
                <c:pt idx="18">
                  <c:v>154</c:v>
                </c:pt>
                <c:pt idx="19">
                  <c:v>45</c:v>
                </c:pt>
                <c:pt idx="20">
                  <c:v>46</c:v>
                </c:pt>
                <c:pt idx="22">
                  <c:v>82</c:v>
                </c:pt>
                <c:pt idx="23">
                  <c:v>38</c:v>
                </c:pt>
                <c:pt idx="24">
                  <c:v>30</c:v>
                </c:pt>
                <c:pt idx="26">
                  <c:v>163</c:v>
                </c:pt>
                <c:pt idx="27">
                  <c:v>43</c:v>
                </c:pt>
                <c:pt idx="28">
                  <c:v>49</c:v>
                </c:pt>
                <c:pt idx="30">
                  <c:v>251</c:v>
                </c:pt>
                <c:pt idx="31">
                  <c:v>31</c:v>
                </c:pt>
                <c:pt idx="34">
                  <c:v>140</c:v>
                </c:pt>
                <c:pt idx="35">
                  <c:v>55</c:v>
                </c:pt>
                <c:pt idx="36">
                  <c:v>71</c:v>
                </c:pt>
                <c:pt idx="37">
                  <c:v>84</c:v>
                </c:pt>
                <c:pt idx="38">
                  <c:v>138</c:v>
                </c:pt>
                <c:pt idx="39">
                  <c:v>157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17152"/>
        <c:axId val="91615616"/>
      </c:lineChart>
      <c:catAx>
        <c:axId val="916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609728"/>
        <c:crosses val="autoZero"/>
        <c:auto val="1"/>
        <c:lblAlgn val="ctr"/>
        <c:lblOffset val="100"/>
        <c:noMultiLvlLbl val="0"/>
      </c:catAx>
      <c:valAx>
        <c:axId val="916097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608192"/>
        <c:crosses val="autoZero"/>
        <c:crossBetween val="between"/>
      </c:valAx>
      <c:valAx>
        <c:axId val="9161561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617152"/>
        <c:crosses val="max"/>
        <c:crossBetween val="between"/>
      </c:valAx>
      <c:catAx>
        <c:axId val="91617152"/>
        <c:scaling>
          <c:orientation val="minMax"/>
        </c:scaling>
        <c:delete val="1"/>
        <c:axPos val="b"/>
        <c:majorTickMark val="out"/>
        <c:minorTickMark val="none"/>
        <c:tickLblPos val="nextTo"/>
        <c:crossAx val="916156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7049263080768946"/>
          <c:y val="0.45303251743737089"/>
          <c:w val="0.1295073691923104"/>
          <c:h val="0.1407258508175957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0.8792</cdr:x>
      <cdr:y>0.4961</cdr:y>
    </cdr:from>
    <cdr:to>
      <cdr:x>0.9935</cdr:x>
      <cdr:y>0.6292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0" y="3124200"/>
          <a:ext cx="9906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0.88393</cdr:x>
      <cdr:y>0.47561</cdr:y>
    </cdr:from>
    <cdr:to>
      <cdr:x>1</cdr:x>
      <cdr:y>0.62195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43800" y="2971801"/>
          <a:ext cx="990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Max Ammonia Total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0.83825</cdr:x>
      <cdr:y>0.12131</cdr:y>
    </cdr:from>
    <cdr:to>
      <cdr:x>0.91964</cdr:x>
      <cdr:y>0.31514</cdr:y>
    </cdr:to>
    <cdr:sp macro="" textlink="">
      <cdr:nvSpPr>
        <cdr:cNvPr id="6" name="TextBox 5"/>
        <cdr:cNvSpPr txBox="1"/>
      </cdr:nvSpPr>
      <cdr:spPr>
        <a:xfrm xmlns:a="http://schemas.openxmlformats.org/drawingml/2006/main" rot="5400000">
          <a:off x="6895732" y="1016265"/>
          <a:ext cx="1211118" cy="69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Ammonia</a:t>
          </a:r>
          <a:r>
            <a:rPr lang="en-US" sz="1100" b="1" dirty="0" smtClean="0"/>
            <a:t> (</a:t>
          </a:r>
          <a:r>
            <a:rPr lang="en-US" sz="1600" b="1" dirty="0" smtClean="0"/>
            <a:t>ppm</a:t>
          </a:r>
          <a:r>
            <a:rPr lang="en-US" sz="1100" b="1" dirty="0" smtClean="0"/>
            <a:t>)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AAD1-2ADE-4435-B972-7B8BB243DF16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832-5871-401A-92EB-5104CCEB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2E35-A15E-4584-99B5-E72B9A4AF0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C7C321-4ECC-4D44-B74F-6448E09E61C9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2CDF76-549D-4D7B-84CD-D11E9D29D94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0"/>
            <a:ext cx="6019800" cy="1470025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0000"/>
                </a:solidFill>
              </a:rPr>
              <a:t>The Rocky River</a:t>
            </a:r>
            <a:endParaRPr lang="en-US" sz="6600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152400"/>
            <a:ext cx="3438802" cy="2514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Presented by: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Julia: Marietta Area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Liz: Bowling Green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Sophia: Athens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32983">
            <a:off x="1291128" y="2789174"/>
            <a:ext cx="66294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How healthy is the Rocky River Watershed?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How can YOU help?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886"/>
            <a:ext cx="8229600" cy="38069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 cautious of what you use when you deice! Some salts will run into the river as ammonia. Ethylene Glycol and Propylene Glycol are eco-friendly choices.</a:t>
            </a:r>
          </a:p>
          <a:p>
            <a:r>
              <a:rPr lang="en-US" sz="2400" dirty="0" smtClean="0"/>
              <a:t>When you paint around your house or wash your car, be careful not to dump it into the storm drains.</a:t>
            </a:r>
          </a:p>
          <a:p>
            <a:r>
              <a:rPr lang="en-US" sz="2400" dirty="0" smtClean="0"/>
              <a:t>Restore the riparian zones so they can keep the pollutants under control.</a:t>
            </a:r>
          </a:p>
          <a:p>
            <a:pPr marL="0" indent="0" algn="ctr">
              <a:buNone/>
            </a:pPr>
            <a:r>
              <a:rPr lang="en-US" sz="2400" dirty="0" smtClean="0"/>
              <a:t>These practices </a:t>
            </a:r>
            <a:r>
              <a:rPr lang="en-US" sz="2400" dirty="0"/>
              <a:t>will keep the environment balanced with the economy.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8014"/>
            <a:ext cx="1371599" cy="1371599"/>
          </a:xfrm>
          <a:prstGeom prst="rect">
            <a:avLst/>
          </a:prstGeom>
        </p:spPr>
      </p:pic>
      <p:pic>
        <p:nvPicPr>
          <p:cNvPr id="5" name="Picture 8" descr="http://t2.gstatic.com/images?q=tbn:ANd9GcRzNA17H_7HPVw0q_filbAyrrEaRyKXfKhnEMwURXuD1Z4-Y_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857729"/>
            <a:ext cx="2057400" cy="169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4800601"/>
            <a:ext cx="2048938" cy="184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04887"/>
            <a:ext cx="2057400" cy="1541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32983">
            <a:off x="1291129" y="3388696"/>
            <a:ext cx="66294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How healthy is the Rocky River Watershed?</a:t>
            </a: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u="sng" dirty="0" smtClean="0"/>
              <a:t>Thank You!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29" y="2167181"/>
            <a:ext cx="8229600" cy="438912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Thank you to all the people who helped make our project possible: </a:t>
            </a:r>
          </a:p>
          <a:p>
            <a:pPr lvl="1" algn="ctr"/>
            <a:r>
              <a:rPr lang="en-US" sz="3100" dirty="0" smtClean="0"/>
              <a:t>Steve Gordon</a:t>
            </a:r>
          </a:p>
          <a:p>
            <a:pPr lvl="1" algn="ctr"/>
            <a:r>
              <a:rPr lang="en-US" sz="3100" dirty="0" smtClean="0"/>
              <a:t>Paula Williams</a:t>
            </a:r>
          </a:p>
          <a:p>
            <a:pPr lvl="1" algn="ctr"/>
            <a:r>
              <a:rPr lang="en-US" sz="3100" dirty="0" smtClean="0"/>
              <a:t>Tori Cook</a:t>
            </a:r>
          </a:p>
          <a:p>
            <a:pPr lvl="1" algn="ctr"/>
            <a:r>
              <a:rPr lang="en-US" sz="3100" dirty="0" smtClean="0"/>
              <a:t>All other YWSI teachers and chaperones</a:t>
            </a:r>
          </a:p>
          <a:p>
            <a:pPr marL="393192" lvl="1" indent="0" algn="ctr">
              <a:buNone/>
            </a:pPr>
            <a:endParaRPr lang="en-US" sz="3100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t3.gstatic.com/images?q=tbn:ANd9GcQhHvYNUDr6ircRXCF54rs6_nzEXwiM8qlyXJyHBwco7UNZYw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6" y="912813"/>
            <a:ext cx="2811733" cy="1343581"/>
          </a:xfrm>
          <a:prstGeom prst="rect">
            <a:avLst/>
          </a:prstGeom>
          <a:noFill/>
        </p:spPr>
      </p:pic>
      <p:sp>
        <p:nvSpPr>
          <p:cNvPr id="4" name="AutoShape 4" descr="data:image/jpeg;base64,/9j/4AAQSkZJRgABAQAAAQABAAD/2wCEAAkGBhQQERQUEhQVFBEUFhgWFBcUFRQdFxsXFBYhGBYWFBUYHigfGRojGh0VIi8gIycpLTAsFh4xNTAqNSYrLCkBCQoKDQwOGg4OGSkkHyQwNS4qLikwNS0sNTU1NS0qLjQuNTU1NTUsKTY1NS0pNTU1Ni8tLjA1LDU1NC4pLTQsMP/AABEIAKAAyAMBIgACEQEDEQH/xAAcAAEAAgIDAQAAAAAAAAAAAAAABgcEBQIDCAH/xABDEAACAgECBAIFCAcIAQUBAAABAgADEQQSBQYhMRNBByJRYYEUMnGRkqGx0RUXI1JTk9IzQlRicoKissEkJWOjwhb/xAAaAQEAAwEBAQAAAAAAAAAAAAAAAgMGBQQB/8QALREBAAECAwUHBAMAAAAAAAAAAAECEQMEMQUSEyFRFkFhkaHR4VJTcYEGFSL/2gAMAwEAAhEDEQA/ALxiIgIiICIiAiIgIiICIiAiIgIiICIiAiIgIiICIiAiIgIiICIiAiIgIiICIiAiIgIiICIiAiIgIiICIiAiIgIiICJHefeKvpdDbZU22wbQrDGQWYDpn3ZlRfrD1/8AiW+zX/TIVVxE2djI7Ixs5hziUTERe3O/sv8AiUB+sPX/AOJb7Nf9MfrD1/8AiW+zX/TI8SHu7N5n6qfX2X/EoD9Yev8A8S32a/6Y/WHr/wDEt9mv+mOJB2bzP1U+vsv/ADEqv0a8z6vV6wrdcz1rWzFSEwTkKOw9plpiTpqvF3FzuTrymLwq5iZtfk+xESTxkREBERAREQEREBERAREQEREBERAgXpi1G3RIv79y5+hVY/jiU1LZ9LFDai7Raav59jP/AMiqgn3Abj8JOdBoatOlVChfVTagIGSEAyfvBP0ymad6qWtye0adn5PDjd3pqvNr25XtfvebYls28KA5iU4G01+L9VZX8RJjxrio023Gmuv3Z/sK1bbtx87JGM56fQZGKHRxdubk0U0Yd5qpirW3Xlo86xLw5LsGo1OvvNbIGsqrC2KAy+HX1DAZwfWm1o4tRqNTfpPC3NSAX3IpQhsdPPr17Ee32RFHihi7dqormjhXtETPPS9vDuvZBPQrpc2amz91UQf7ySf+olsCaXl/livRNeahhLXDBf3cLjaPdnJ+M3Uupi0WZTaWZpzWZqxadJtbygnyVdzvzFZbqjXS7qlIK+ozDLDq5O09cYx/tM3voz4k1ldyOzMVZWBZiThxjGT5ZX75Jz00iVLzhx6x9Zb4dlioh2AK7Aep0Y4B/ezM7jXMrjh+krV2Fti7nYMd22slRlu/Vh/xMCzJ9kA9Geud21HiO7gKhG9mOOrZxkyJpxG++0hbnUuzEbrmVRklsZJwBAuuJWD+Pp9Be1l25rLKkrZLy+NuS2GB6H8ppEs1Rpa8W2+ErhCfGfO4gEYGevcQLpiV7wfmW1+G6s2MS1Q2o+fW/aDAGR5g+ffqJrOU+PvT499r2WLXWAqs7EF7Gwo6n3Hr7MwLWiU/8s13EXYobHx1KoxVFB7DuB9eT0ky5c1j6Th72anfuRnO2wnd0O1U6+0/jAlsSj7uMahiXNto3M3Z3C7u5AAOOmR094lo8V4qf0a1wOC1AIIPUM6gdD7cmBv4lP8ALPMllOpray12rJ2uGdiMN0zgnyOD8Jlcwa+2ziL1pZYoNqVgK7geSnABx3zAteJG9dqLRecMwPXauT177QqYwynC5PluPw+QOxeE+JxI6hh6tFK11/63JZyPoUqP93umVbwvdrEv8XpXW1YrwO7kFm3ZznovTH92Vvzlz/q6NbdXTbtrRgoGxD/dGepGe+ZC9Hxy6q/5Qj4uJZi2Aer53HBGOuTKZriO5q8HY2ZxqIxJriP82pjXlMaT0/V9V7vw3/3Fb8dPkrV594tUj7i07OL6nVq4GmppsTHU2WlTuyegAB6Yx1lPfrN1/wDG/wDrr/KP1m6/+P8A8K/yjfg/os3eJq3JtFucz7LO9HZLae21sBrtTdYcHI+dt6HzHSazinpa09FltYptaxGZCcoFJQ7c7sk46eyV3w3nvWaapaqrdta5wNiHucnqRnvNFdcXYsxyzEsT7STk/fI7/K0Pfh7CivHrxMxaaZ0iJn1eg+TeJPqtKt9mN1rOwA7Ku4hVH0ATt5p4z8k0z2D5/wA2v/W3b6up+E+coabw9Dpl/wDhQ/Fl3H7zMbm2vRkV/LGIGW2AFx1wMnC+7Hf2y+NGMzO7xq93S82/CreHa4VGxiu8vW6Ak4wbBgv2OTjP1zb8kcXGmtuY9vAcge1kwyj8R8ZMOF8d4dRX4VVgCsT0IsJJfp3I+ia7WcI4TS5rsZldcAjdae4yO3wn1QiHDOHm6vU2Hqa6t+f8zOO/w3mcuEcPN63O2TXp6GPuyQdi/aLH4Sza+AaXSUXjBWl1/aksx9UAj6R3PaabS8R4XXTZSlmK7fn/ANrk9MfOxnygaDknU+HVrm8xRkfT62Pvkd4fVUzYudq0x3VN5z5DGR7+vulncO4DoRp7HrJGnuXDszuAVVva3brNKuk4OW2hzknA9a7GT26wNXx1q04fpq6WLo1tj7mXaTt6H1cnzb7pHrqHRKyc7LAXUZOOjFScds5H4SwNenCgFpscjwCyBc29CWy2SO5zOQXheoWukNuFKuUANoIXG98nz7Z6wMHjS01cIQafOy90JLHLFu7bj7Rtx8JGqtEx0Flg+aNQgb6Frbqfi4+uS038JNIp8U+EHNgGbujEYJzj7vfJBy9pNIaGTTFbKWJ3gkt1YYIYN1HQDoYEI5P5yTRVPW9bNlt4Kbc5IAw2SPZ3nbz1zKb66asbcqt1ig5wXGa1J9ynPxEz9PwjhN1oRGYuxICBrcZ88dPp85m8X4Jw2hw15w5IO02OT07eoP7uAB7OkCvr9cGoqqCYNbOzNnO42Y8sdMBQO5knv4lngiL5+IKvssX/AAElZbR8VTaD4grIYgb1IJBAz2985/8A8TpvC8Ha3h7/ABMb2+dt25zn2eUCtqeCb9A+oA613YP+gqAfqYj6zOfKqG7X0ljk797H27Fzk/UJaWi5fpppahF/ZPu3AknO/oep6zG4ZydptNYLKkYOAQCXY9xg9CfZA3cREDzdzFqPE1eofOQ11hH0bzj7prp6VPBKP4NX8tPyj9CUfwKv5aflKeFPVsaP5Jh0UxTGHPLx+HmqJ6V/QlH8Cr+Wn5R+hKP4FX8tPyjhT1T7TUfbnz+Hmqcq03EAdycfX0npP9CUfwKv5aflC8FoHUU1ZHb9mn5Rwp6vnaaj7c+fwydPSEVVHZQFH0AYErv0p6nN1KfuozfbbH/5lkSp/SC7PrXwGIRUUYB9mT+MuYyZvzcOUtLprbqEZb/G3biQa/DynrDpjdjoJj6z/wBRxJgeofU7fgH2/gJtuTeJn5Qg+T1IErYmwVsHwid9xPc+fTzkX0t9tdi2oGFgbcCUJ6nzwR74Fp8/37NDb/mKr9phmVdw9qBu8cXHtt8IoPbndu+Hb3ze8X4vfqNApuJZm1BxhMerXX16AfvNNRw7WmpSvyaq0k5zbU5I6YwOo6fmYGbzPrMGvS17hTQq4ViMl3G4l8dCRux9ftki0PozKeE5tBdXRnTb6uAwLKG756d/P3TT89cAtr1DXBSa7MMWUHCtgBgfZ1GQffNjyfzBqtVqa0sctUgZmwoGcLgb2A69SIGl504L8mv/ALQ2Nbutb1QMbnOPM58/qmfouXRRoX1hc7noZQm3sbfUB3Z9h9nnOn0iOz61gASErVegPsLf+ZIucUNXDKqgDk+EhwD/AHVyfwgV/oq6itptZlYJ+yCj5z+xunb6u8kXo/ZqzqbuvhpQ24+W4eso+nAP1++aX9CN8k8fDdLvDIwe2wEH7WR8ZJOGcaJ4VqKipFlY2j1SMrYcA9upHUH6BAjvLWr8G03YyaancD/MRsXP+5hMnl7gVnEr3L2EY9axyMklj0AHvwfcAJkcpcAbU16tQCpNSqu4EesX3j/p981uj12p0Frbd1VmNrKy9xn2HofcRAsrlTlb5CbvX3iwrtOMHCg9GHbufKSGaPk662zSrZezNZYzMdwxgZwoC+QwPvm8gIiICIiAiIgIiICIiAkH436RTp77KlpVhWdu4uRnoCem2TiUjqeIj5W920MPGZ9rdiA5IB92MQJvwf0lrbYqW1eGHIUMr7gCeg3AgdM+c7uPekWuhzXSnispwzbsICO4B6lvhK+1e/UPbcte1B6zbFwijoB17d8e+bjkLhNOo1DC4BgqZVCejHOO3ngeXvgb7hPpNDOFvrCKTjejEgZ/eU9ce8Gd7+kBl1fyc0rjxhVu3nsWwGxt9hB7yH846emvVOunwEAGQvVQ2PWA+74znx7TnT6upnyDs07t7cqqhvvUwJpzRz38ju8JKxYQoLEuRgnsOgPlg/Gd/MnOQ0iUlUDtaN20tgBcDr0B8zj4GVvxFm1Bu1J7NaB8XDFR8FUfdM1VbiOrprGdoSuvPsStBvP17vrECVar0hWV002NQubt5C+I3RFIAb5vmS31Tp0HpLe22uvwFBd1T+0PTccZxtmn9IrKNSla9FqpRQB2AyT+GJseTE1QtqWykLp1QtualQei5U+JjOc4gZPE/SU1V1lYpVgjsuTYRnacZxt6dczK4D6RV1Fq1WV+GXOFYNuXPkD0BGfb1lfafiO28XFQ/rmwq3YliT193Wbvk/g76vVi4BVrrs8R8YABzuVFXvj/AMCBa4gifYgIiICIiAiIgIiICIiAiIgdeoztbb87Bx9OOn3yCcpck36fUrbcE2qrfNbPrEYHTH0yfxAx9boVuratx6jgqQPf7PfK11no11KsfDKWJ5EttOPeD5/QZaUQIJy36OvDdbNSVYqcrWvUZHYuT3x7BMnnjlO3V2VvTtyqlW3NjzyuOnvaTKIEG1HJNn6OShNvjeKLXy3TJyDg48hgTN5I5TbSeI923xW9VdpyAg6nr7Sf+oksiBXnM/Jep1OqstQJsbAXL4OAoHUY+mc+CcpayprDY4P7Gxax4rEb2XauQegA6ywIgVvwf0eXL4ouCYallTDZw5xtPb3TM5R5X1ej1AZgnhMNtgD5OO4IGO4P4mTyICIiAiIgIi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155575" y="-731838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QERQUEhQVFBEUFhgWFBcUFRQdFxsXFBYhGBYWFBUYHigfGRojGh0VIi8gIycpLTAsFh4xNTAqNSYrLCkBCQoKDQwOGg4OGSkkHyQwNS4qLikwNS0sNTU1NS0qLjQuNTU1NTUsKTY1NS0pNTU1Ni8tLjA1LDU1NC4pLTQsMP/AABEIAKAAyAMBIgACEQEDEQH/xAAcAAEAAgIDAQAAAAAAAAAAAAAABgcEBQIDCAH/xABDEAACAgECBAIFCAcIAQUBAAABAgADEQQSBQYhMRNBByJRYYEUMnGRkqGx0RUXI1JTk9IzQlRicoKissEkJWOjwhb/xAAaAQEAAwEBAQAAAAAAAAAAAAAAAgMGBQQB/8QALREBAAECAwUHBAMAAAAAAAAAAAECEQMEMQUSEyFRFkFhkaHR4VJTcYEGFSL/2gAMAwEAAhEDEQA/ALxiIgIiICIiAiIgIiICIiAiIgIiICIiAiIgIiICIiAiIgIiICIiAiIgIiICIiAiIgIiICIiAiIgIiICIiAiIgIiICJHefeKvpdDbZU22wbQrDGQWYDpn3ZlRfrD1/8AiW+zX/TIVVxE2djI7Ixs5hziUTERe3O/sv8AiUB+sPX/AOJb7Nf9MfrD1/8AiW+zX/TI8SHu7N5n6qfX2X/EoD9Yev8A8S32a/6Y/WHr/wDEt9mv+mOJB2bzP1U+vsv/ADEqv0a8z6vV6wrdcz1rWzFSEwTkKOw9plpiTpqvF3FzuTrymLwq5iZtfk+xESTxkREBERAREQEREBERAREQEREBERAgXpi1G3RIv79y5+hVY/jiU1LZ9LFDai7Raav59jP/AMiqgn3Abj8JOdBoatOlVChfVTagIGSEAyfvBP0ymad6qWtye0adn5PDjd3pqvNr25XtfvebYls28KA5iU4G01+L9VZX8RJjxrio023Gmuv3Z/sK1bbtx87JGM56fQZGKHRxdubk0U0Yd5qpirW3Xlo86xLw5LsGo1OvvNbIGsqrC2KAy+HX1DAZwfWm1o4tRqNTfpPC3NSAX3IpQhsdPPr17Ee32RFHihi7dqormjhXtETPPS9vDuvZBPQrpc2amz91UQf7ySf+olsCaXl/livRNeahhLXDBf3cLjaPdnJ+M3Uupi0WZTaWZpzWZqxadJtbygnyVdzvzFZbqjXS7qlIK+ozDLDq5O09cYx/tM3voz4k1ldyOzMVZWBZiThxjGT5ZX75Jz00iVLzhx6x9Zb4dlioh2AK7Aep0Y4B/ezM7jXMrjh+krV2Fti7nYMd22slRlu/Vh/xMCzJ9kA9Geud21HiO7gKhG9mOOrZxkyJpxG++0hbnUuzEbrmVRklsZJwBAuuJWD+Pp9Be1l25rLKkrZLy+NuS2GB6H8ppEs1Rpa8W2+ErhCfGfO4gEYGevcQLpiV7wfmW1+G6s2MS1Q2o+fW/aDAGR5g+ffqJrOU+PvT499r2WLXWAqs7EF7Gwo6n3Hr7MwLWiU/8s13EXYobHx1KoxVFB7DuB9eT0ky5c1j6Th72anfuRnO2wnd0O1U6+0/jAlsSj7uMahiXNto3M3Z3C7u5AAOOmR094lo8V4qf0a1wOC1AIIPUM6gdD7cmBv4lP8ALPMllOpray12rJ2uGdiMN0zgnyOD8Jlcwa+2ziL1pZYoNqVgK7geSnABx3zAteJG9dqLRecMwPXauT177QqYwynC5PluPw+QOxeE+JxI6hh6tFK11/63JZyPoUqP93umVbwvdrEv8XpXW1YrwO7kFm3ZznovTH92Vvzlz/q6NbdXTbtrRgoGxD/dGepGe+ZC9Hxy6q/5Qj4uJZi2Aer53HBGOuTKZriO5q8HY2ZxqIxJriP82pjXlMaT0/V9V7vw3/3Fb8dPkrV594tUj7i07OL6nVq4GmppsTHU2WlTuyegAB6Yx1lPfrN1/wDG/wDrr/KP1m6/+P8A8K/yjfg/os3eJq3JtFucz7LO9HZLae21sBrtTdYcHI+dt6HzHSazinpa09FltYptaxGZCcoFJQ7c7sk46eyV3w3nvWaapaqrdta5wNiHucnqRnvNFdcXYsxyzEsT7STk/fI7/K0Pfh7CivHrxMxaaZ0iJn1eg+TeJPqtKt9mN1rOwA7Ku4hVH0ATt5p4z8k0z2D5/wA2v/W3b6up+E+coabw9Dpl/wDhQ/Fl3H7zMbm2vRkV/LGIGW2AFx1wMnC+7Hf2y+NGMzO7xq93S82/CreHa4VGxiu8vW6Ak4wbBgv2OTjP1zb8kcXGmtuY9vAcge1kwyj8R8ZMOF8d4dRX4VVgCsT0IsJJfp3I+ia7WcI4TS5rsZldcAjdae4yO3wn1QiHDOHm6vU2Hqa6t+f8zOO/w3mcuEcPN63O2TXp6GPuyQdi/aLH4Sza+AaXSUXjBWl1/aksx9UAj6R3PaabS8R4XXTZSlmK7fn/ANrk9MfOxnygaDknU+HVrm8xRkfT62Pvkd4fVUzYudq0x3VN5z5DGR7+vulncO4DoRp7HrJGnuXDszuAVVva3brNKuk4OW2hzknA9a7GT26wNXx1q04fpq6WLo1tj7mXaTt6H1cnzb7pHrqHRKyc7LAXUZOOjFScds5H4SwNenCgFpscjwCyBc29CWy2SO5zOQXheoWukNuFKuUANoIXG98nz7Z6wMHjS01cIQafOy90JLHLFu7bj7Rtx8JGqtEx0Flg+aNQgb6Frbqfi4+uS038JNIp8U+EHNgGbujEYJzj7vfJBy9pNIaGTTFbKWJ3gkt1YYIYN1HQDoYEI5P5yTRVPW9bNlt4Kbc5IAw2SPZ3nbz1zKb66asbcqt1ig5wXGa1J9ynPxEz9PwjhN1oRGYuxICBrcZ88dPp85m8X4Jw2hw15w5IO02OT07eoP7uAB7OkCvr9cGoqqCYNbOzNnO42Y8sdMBQO5knv4lngiL5+IKvssX/AAElZbR8VTaD4grIYgb1IJBAz2985/8A8TpvC8Ha3h7/ABMb2+dt25zn2eUCtqeCb9A+oA613YP+gqAfqYj6zOfKqG7X0ljk797H27Fzk/UJaWi5fpppahF/ZPu3AknO/oep6zG4ZydptNYLKkYOAQCXY9xg9CfZA3cREDzdzFqPE1eofOQ11hH0bzj7prp6VPBKP4NX8tPyj9CUfwKv5aflKeFPVsaP5Jh0UxTGHPLx+HmqJ6V/QlH8Cr+Wn5R+hKP4FX8tPyjhT1T7TUfbnz+Hmqcq03EAdycfX0npP9CUfwKv5aflC8FoHUU1ZHb9mn5Rwp6vnaaj7c+fwydPSEVVHZQFH0AYErv0p6nN1KfuozfbbH/5lkSp/SC7PrXwGIRUUYB9mT+MuYyZvzcOUtLprbqEZb/G3biQa/DynrDpjdjoJj6z/wBRxJgeofU7fgH2/gJtuTeJn5Qg+T1IErYmwVsHwid9xPc+fTzkX0t9tdi2oGFgbcCUJ6nzwR74Fp8/37NDb/mKr9phmVdw9qBu8cXHtt8IoPbndu+Hb3ze8X4vfqNApuJZm1BxhMerXX16AfvNNRw7WmpSvyaq0k5zbU5I6YwOo6fmYGbzPrMGvS17hTQq4ViMl3G4l8dCRux9ftki0PozKeE5tBdXRnTb6uAwLKG756d/P3TT89cAtr1DXBSa7MMWUHCtgBgfZ1GQffNjyfzBqtVqa0sctUgZmwoGcLgb2A69SIGl504L8mv/ALQ2Nbutb1QMbnOPM58/qmfouXRRoX1hc7noZQm3sbfUB3Z9h9nnOn0iOz61gASErVegPsLf+ZIucUNXDKqgDk+EhwD/AHVyfwgV/oq6itptZlYJ+yCj5z+xunb6u8kXo/ZqzqbuvhpQ24+W4eso+nAP1++aX9CN8k8fDdLvDIwe2wEH7WR8ZJOGcaJ4VqKipFlY2j1SMrYcA9upHUH6BAjvLWr8G03YyaancD/MRsXP+5hMnl7gVnEr3L2EY9axyMklj0AHvwfcAJkcpcAbU16tQCpNSqu4EesX3j/p981uj12p0Frbd1VmNrKy9xn2HofcRAsrlTlb5CbvX3iwrtOMHCg9GHbufKSGaPk662zSrZezNZYzMdwxgZwoC+QwPvm8gIiICIiAiIgIiICIiAkH436RTp77KlpVhWdu4uRnoCem2TiUjqeIj5W920MPGZ9rdiA5IB92MQJvwf0lrbYqW1eGHIUMr7gCeg3AgdM+c7uPekWuhzXSnispwzbsICO4B6lvhK+1e/UPbcte1B6zbFwijoB17d8e+bjkLhNOo1DC4BgqZVCejHOO3ngeXvgb7hPpNDOFvrCKTjejEgZ/eU9ce8Gd7+kBl1fyc0rjxhVu3nsWwGxt9hB7yH846emvVOunwEAGQvVQ2PWA+74znx7TnT6upnyDs07t7cqqhvvUwJpzRz38ju8JKxYQoLEuRgnsOgPlg/Gd/MnOQ0iUlUDtaN20tgBcDr0B8zj4GVvxFm1Bu1J7NaB8XDFR8FUfdM1VbiOrprGdoSuvPsStBvP17vrECVar0hWV002NQubt5C+I3RFIAb5vmS31Tp0HpLe22uvwFBd1T+0PTccZxtmn9IrKNSla9FqpRQB2AyT+GJseTE1QtqWykLp1QtualQei5U+JjOc4gZPE/SU1V1lYpVgjsuTYRnacZxt6dczK4D6RV1Fq1WV+GXOFYNuXPkD0BGfb1lfafiO28XFQ/rmwq3YliT193Wbvk/g76vVi4BVrrs8R8YABzuVFXvj/AMCBa4gifYgIiICIiAiIgIiICIiAiIgdeoztbb87Bx9OOn3yCcpck36fUrbcE2qrfNbPrEYHTH0yfxAx9boVuratx6jgqQPf7PfK11no11KsfDKWJ5EttOPeD5/QZaUQIJy36OvDdbNSVYqcrWvUZHYuT3x7BMnnjlO3V2VvTtyqlW3NjzyuOnvaTKIEG1HJNn6OShNvjeKLXy3TJyDg48hgTN5I5TbSeI923xW9VdpyAg6nr7Sf+oksiBXnM/Jep1OqstQJsbAXL4OAoHUY+mc+CcpayprDY4P7Gxax4rEb2XauQegA6ywIgVvwf0eXL4ouCYallTDZw5xtPb3TM5R5X1ej1AZgnhMNtgD5OO4IGO4P4mTyICIiAiIgIi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307975" y="-579438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2.gstatic.com/images?q=tbn:ANd9GcQkBJoDZFf3iMBQ1wXWpIxv88T5jMY60uspY8HUYoGdIClN68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14124"/>
            <a:ext cx="2284309" cy="14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SOFua4wY8v6xOL-5jAmOaan9HR12kNRYXFPt5Lm_3kiXXOaO_g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6" y="5791200"/>
            <a:ext cx="319990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0.gstatic.com/images?q=tbn:ANd9GcT7sPG2V-ZkisUueHk-PyoiN0tyPeQeVD1MDhMmWfGmAdfWpd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22" y="3363831"/>
            <a:ext cx="2209800" cy="9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hIQEBUQEhESEBEVFhQZFxISFxIXEhUbGhQVFhgTFRQZHCYeFxojGxcVIS8gJCcpLSwtGR4xNTAqNSYrLCkBCQoKDQwOGQ4OGTUkHiQyNTU0NTU1NTY1NTU2Myk1NC81KzY0KTUzNjU1NS0sNTUsKSk0MTUpKTUvNjUsNTUyKf/AABEIALcBEwMBIgACEQEDEQH/xAAcAAEBAQEBAQEBAQAAAAAAAAAABwgGBQQDAgH/xABMEAABAwIBBwcHCgQEBAcAAAABAAIDBBEFBgcIEiExQRMiNVFhcbMUMnJ0gZGyFzM0QlRzobHD0lKCksEVI6LRJENTkxZVYoOU8PH/xAAaAQEAAQUAAAAAAAAAAAAAAAAABAECAwYH/8QAIxEBAAIBAgUFAAAAAAAAAAAAAAECAwQxESFBcfAFEhRRgf/aAAwDAQACEQMRAD8AuKIiAiXS6AiIgIiICIiAiIgIiICIiAiIgIiICIiAiIgIiICIiAiIgIiICIiAiIgKK5yc2OK1FXUVtLOHRu1S2BssrZObG1pDW2DL3aTa/FWpEGK34zUgkGecEbCDJJcdhF17uR+CYnisxhppZTqi75HyyNjYDsGs652k7gASbHqK/wAzp0LYcYrGNFhypfb7xrZD+LirDo50Qbhs0tudJUOBPYyOOw97ne9B1WbPJWpw2jdBVTNnkMr367XSOAaWRtDbvAO9p9661EQEREBERAREQF+NXTCWN0ZLgHAglpLXC43tcNoPav2RFYmYnjDPeUUldRVL6eSpqLtPNdyktntPmvG3iPcbjgvM/wDEFV9qqP8Auyf7qyZzMkfLKblY23qIQS2297d7o+08R27OKhiiXiay6J6ZqMWrwxaax7o5Ty83enBjVY9zWNqKlznEBrRLJckmwA277q+5MYQ6lpmRSSPlltd73uc4lx3gEnzRuHd2qdZoMldd5r5G81l2xA8XbnP9g2DtJ6lW1lxV6y1713VUtk+PjjlXfv8AX4IiLM1sREQFw2cXOrT4UwxtInrCObADsbfc+YjzW8bbzwsNo6/FKd8kEscb+TkfG9rJBe7HFpDX7NuwkH2LIGV2TdTh9W+nqtsvna9y4SB17SBx2kHbv23BvtCDQOYzH6itoqiepldNIat+1x2NBihOq0bmtF9jRsCpCk+jh0bP607wYVWEBERAREQEREBERAREQEREGUc83TlX6UXgRKwaPPRDvWZfgiUfzzdOVfpReBErBo89EO9Zl+CJBTkREBERAREQEREBERAUiywzbPdiMfk7bQ1LiXEDmwkc6S/ULXcO246lXUVtqxbdN0etyaS83x9Y4ednz4fQMgiZDGNVjGhrR2Dr6zxuvoRFchzM2njIiIigiIgKBaSsAFRSSW5zopWk9jXtI+Mq+qD6S/ztF6E/xRIOg0cOjZ/WneDCqwpPo4dGz+tO8GFVhAREQERedlFjTKKkmqn+bFG51usgc1veXWHtQeii5TNbictThNNPM90srxKXPdvP+dIB7gAPYurQEREBERAREQZRzzdOVfpReBErBo89EO9Zl+CJR/PN05V+lF4ESsGjz0Q71mX4IkFORfJimKw0sLp55GxRMF3PcbAbQB3kkgADaSQoTl/n7knDqfDg6CM3BqXbJnfdj/ljt870UF/ZIDuIO0jZt2g2I7wUe8AEkgAbydgHaSpXmryliocnvK6l5DGSTnbte9xebMaDvc4/3J4lR7LrOPV4rKTI8x04PMpmE8m0cC7+N3/qPssNiDWFNXRy35ORklt+o5rrd9jsX7rFWC43PRzNqKeR0UrDcOb8Lhuc08QdhWu8jcpG4jQw1jQG8o3nNH1Xglr29wcDbssg9pEUNzvZyKmWr/wjD3PBDgyR0JPKSSHZyLCNoAvY23m43A3C0uxOEP5Myxh+7UL261+rVvdfSs1TaP2KCHlQad8lr8gJHcp6IcW6hd/NbtX7Zqs4VfSV8WGzOfJC+UQmKfW14XE6vMJ2tsd7Ts37AdqDR6L5sSxFlPDJUSnVjiY57yASQ1oubAbTsCz5l3n5qKrWhoQ6kgNwZTbyh47CNkQ7rnt4INExzNdfVcHWJBsQbEbCDbiF/al+jy4nCX3N/wDiZfghKqCAvmqMThjOq+WNh6nva0+4lRPO/nelEz8OoJDGGEtmnYf8xzuMUbhtaAdhI2k3AsBt+PC9Hipnp+XnqxDUvGtyTmOfYnbaWTWBDuuwNu1Bf2PBFwQQdxG49xX9LJFLjuJ4DVPgbK+F8brPhJ1oX7jfUPNIIsQ4WNjvCo2G6SnMAqKG8nF0Mlmn+VwJb7yguKg+kv8AO0XoT/FEqJm3zjf4yJ3Cn8nbC6MC79dztYONzzQB5vap3pL/ADtF6E/xRIOg0cOjZ/WneDCqtJKGgucQ1o3kkADvJ3KQZgsRjpsHqp5XBkUdRI5zjwAghPtPZxUtzhZx6jFpiS50dK0/5dODzQOD3gbHPPXwvYINW01WyQXjeyQdbHBw7rhfssY5OZTVGHztqKaQxvBFxt1Hjix7frNP/wCWK1xkrlCzEKOGrj2Nlbct36rhsewnscCPYg9ZRTSIyvDWR4ZG7nOIlmtwaPm2HvN3fyt61T8s8rIsMpH1Uu22xjL2MjyDqsH9zwAJ4LIuM4vLV1ElTM7XllcXOPDsAHAAWAHAAINQ5mug6T0ZfHlXarI+DZ0sTo4GU1PVcnDHcNZyVO613Fx5zoyTtJ3le/k1ngxeatpopKzWjknhY5vJUou10jWkXEdxsJ3INMoiICIiAiIgyjnm6cq/Si8CJWDR56Id6zL8ESj+ebpyr9KLwIlYNHnoh3rMvwRIO2yuyaZiNHLRyOdG2QN57bXaWua9psd41mi44i+5ZJyoyclw+rkpJra8Z84ea5pF2vb2EEH8Fs5Zx0jIgMUiI3upmX9ksoQfHm6yMqsbjjgke6HDKV7yXNFi97zrOay+xz7WFzsaOFzY3/DsiaCnh8njpIBFaxDmNcXdr3OBLj2lcrmF6Gj+9m+NUVBl7PPkIzDKxroG6tNUNc5jeDHNID2Ds2tI9K3BUXRwxHXoZ4Cb8lOHDsEjBs97He9fnpJQg0dK/iJ3AdzoyT8IXm6M8n05vq58YILJjuJCmpZqg7RFFJJbr1GF1vwUBzAUflGLTVMvPfHE9+sd+vI8NL++xk96sedFxGD1urv5B3u2A/hdRPR+xlsOKOieQBUROY2/8bXNeB7Q1477INKqK5y8BbT5Q4ZWsGqKieFr7cXsljbre1rmj+Uq1Llsuck315o3RuYx1NVwzEv1hdjb6zW2B5x2b9mzeg6Oso2TRvikaHxvaWuYdzmkWIPsWT852RgwrEHU7CTC5okiJ87UcSNUniWua4X42B4rWyz5pJN/4ylPHkHeIf8AdB2Wjv0S/wBZl8OFdrlvjvkOHVNUPOjjdqem7ms/1OauK0d+iX+sy+HCvo0gKsswct/6k8LT7NaT82BBFs1GECsxmma/nta8yvvtvyYMgv13cG371rJZv0dYgcVkJ+rSyEd5lhH5ErSCCGaSOT4Hk1c1tiS6GQ9ewvj9thJ+HUuYzS5u6PGGTtmlnimhLCOTMeq5jgfquYTcFp234hVbP1TB+CyOI+blhcP69T8nlTbRzqS3E5WX2Ppn7O1ssRH4F3vQV/N9m6jwdszY5nzCVzDzw0FuqHDhv85TXSX+dovQn+KJXhQfSX+dovQn+KJBxmRkdTiNM3A6a7WyVDp55TfVaxrImt1rbwCCbcXaiumF5m8Khg5F1K2c250spcZXHr1gRqdzbLl9G6jYKGom1RyjqjUL+Ja2KNzW913uPtVfQZQzq5BjCazUjJdTyt14i7aQL2dGTxLTbb1FvFUvRtxYupqqlJ+bkZI3ukaWkDsvH+K+jSQoA6gp57c6OfVv2SRuJ/GNvuXL6Nsp8tqW8DAD7pWgfEUFiyzyFpsWjZFUmUNjcXN5Jwabkau27TsWbc6eSkOGYgaWAvMYjjd/mEOddwN9oA6lrRZkz/dMu+5h/JyDqs3uZigr8Ngq5nVAlkDy7UewN2SvYLAsPBo4rqsOzD4bBNHOx1VrxPY9t5GEXa4OFxqbRcL0szXQdJ6MvjyrtUBERAREQEREGUc83TlX6UXgRKwaPPRDvWZfgiUfzzdOVfpReBErBo89EO9Zl+CJBTlnTSO6Sh9Wb4sq0Ws6aR3SUPqzfFlQUbML0NH97N8aoqnWYXoaP72b41RUEi0kfoFP6x+lIvI0Z/Oru6n/ADmXr6SP0Cn9Y/SkXkaM/nV3dT/nMgr+VWGmpoamnG10sErG97mEN/GyxtBO+J4exzmSMcHNcLhzXA3BB4EELbyzbnqzbvo6l9dCwupJnaztUfMyOPOa7qY47Qd223VcO8zcZ74asNpq5zaeq2ASmwhmPfujeeo7DwO2yqyw4rRmRzoSNlZhlU8vjfzaeRxu5juEJJ3tO5vUbDcRYL2s+6SX0yl+4d4hWgln3SS+mUv3DvEKDsdHfol/rMvhwr9tIKlL8I1h/wAueFx9oez83hfjo79Ev9Zl8OFdnl3gHl+HVFKPPfGdS/8AG0h7P9TQgg2j5VhmL6p/5lPM0ewxyfkwrS6x/kDjXkGKU07+Y1kobJfZqtdeN9x2BxPsWvwUHAZ9JtXBJx/E+AD/ALrT+QKm2jhRl2ITy/VZTlp73yxkfgxy6TSQx0Np6eiB575DK4DeGsaWNuOoucf6F6Wj7k2afD31TwQ+qfcX/wCmy7WH2uLz3WQVNQfSX+dovQn+KJXhQfSX+dovQn+KJB0Gjh0bP607wYVWFJ9HDo2f1p3gwqsIJrpAR3wcm17Twnu88X/H8VwWjd0hUerfqxqhZ+uhpPvYfjU90bukKj1b9WNBodZhz9vvjLx1RQj/AEX/ALrTyy/n46al+7g8MILXma6DpPRl8eVdquKzNdB0noy+PKu1QEREBERAREQZRzzdOVfpReBErBo89EO9Zl+CJR/PN05V+lF4ESsGjz0Q71mX4IkFOWdNI7pKH1ZviyrRazppHdJQ+rN8WVBRswvQ0f3s3xqiqdZheho/vZvjVFQSLSR+gU/rH6Ui8jRn86u7qf8AOZevpI/QKf1j9KReRoz+dXd1P+cyC6L+JoWvaWPaHtcCHNcAWkHYQQdhHYuQzvV0sGETTRPdG9joDrMcWm3LxgtuNtiDYjqXW0lS2WNsjTdr2tcD2OAI/AoITnUzJiBj67DweTaC6Wm2nUG8viO8tG8tO7bbqEbp6h0b2yMJa9jg5rhvBBuCPaAtvELHuXuDNo8TqqdgsxkrtQDg11ntb7GuA9iDXGEV3L08U43Sxxv/AK2B391CNJL6ZS/cO8Qqy5CC2F0N9/klN4LFGtJL6ZS/cO8QoOx0d+iX+sy+HCqipdo79Ev9Zl8OFd5lRlDHh9JLWSglkQB1W+c4khrWjvcQEERz8ZAsp5m4hC5rfKH6r4PrmQgkyRt+sD9YcCb/AFtnyZOZ9a2hpxSTUzah8Y1WPkL2SNA2Bsjbc+27gdm1fXm8xiXHcoG1VVYtgjkljh3xx6pa1gaOsOeHX3ki/doAwtJuWgnrIF/egzxk5kDiGUFb5fiIfDTuIJc4Fhe0booGHaG22a27ebkrQ1PTtjY2NjQxjAGta0Wa0AWDQOAAC/REBQfSX+dovQn+KJXhQfSX+dovQn+KJB0Gjh0bP607wYVWFJ9HDo2f1p3gwqsIJ1n66Gk+9h+NT3Ru6QqPVv1Y1Qs/XQ0n3sPxqe6N3SFR6t+rGg0Osv5+Ompfu4PDC1Asv5+Ompfu4PDCC15mug6T0ZfHlXariszXQdJ6MvjyrtUBERAREQERTjLXPbS4dNLSiGaapjsLWY2G5Y14u/Wvazhub1oIpnfmD8brCDfntHtbFG0/iCrBo7TA4U9vFtTJf2xxEf8A3sWd8Rrn1E0k8h1pJXue49bnOLifeV22arOd/g75GSxulppdUuDLcoxzbjXaDYOuDYgkbht2bQ1Is6aR3SUPqzfFlVTZnfoTQf4jaoEHL8hYxt5TX1NfzQ61rcbqC508tWYtXeURMeyJkbY2B9g8gFzi4gEgXLjsvuAQW3ML0NH97N8aoqz7mnzvUuHUZo6pk3Nke5j4mtc0h1iWuGsCCDfr38LK54hjMcFK+rfrckyMyGwu7VDdbYOuyCY6SP0Cn9Y/SkXkaM/nV3dT/nMvBzw50KfFY4YKZkoZG9z3PlaG3OrqtDQCdli7abbwvPzQ5w4sImm5dkjopmsBMYaXNcwmx1SRcEOdx6kFwzwQ62CVg6mMP9Msbv7L5My2UwrMKiYXAy03+S8cbN+bd3Flhfra5enVVEeOYPKaYlramKVjDK21nBzmXcBew1m7/as7YRi2IZOVzrxmOTzZIZL8lK2+wgjY4cQ9p2e8ENZrJ2cJxrsdqGw890lQImW4ubqwi3Zdq7XHdI2WWnMdNSeTzOFuVdJrhlxYljdUXPUTu6iv2zHZtpDMMVqmOa1tzAx4Os9zgQZyDtsATq33k34C4W6gpBDFHE3zY2NYO5rQ0fkoLpJfTKX7h3iFWrKrKmDDac1NRr8mHNbzG6zruvbZcdSzZnZy7jxarZLCx7IYowxvKAB7jrFznEAkAbQAL8O2wCtaO/RL/WZfDhXr57oy7A6m22xhJ7hPHdS/NDnYpsLppKWpZLYymRkkTWuHOa1rmuBII80EEX3ncrtV00WI0JYb8jUw8RZwbIy4NuDhcHvCDL2a7LBuF4iyokvyLmujk1Rdwa6x1gONnNabdQK0hFnJwpzQ4YhSgH+KRrT7WusR7Qsr5T5NT4dUvpZ26r2HY7bqvb9WRh4tP+4O0FeVdBsQZe4Z/wCY0X/yIP3L0cOxunqReCohnA3mKRj7d+qSsVXX0YfiMtPI2aGR0UjDdr2EhwPeEG2lB9Jf52i9Cf4ol3eTGdCKTBRidTcGIiOcRtudfWay7W7NjtdjrcNbsUYzvZwYsXqIjAyRsULHAGQAOc5zgXHVBNhZrbbetBTNHDo2f1p3gwqsLN2Z7OlBhUU1PUslLHvEjXxAOsdUNcHNJGyzW7RfitAUeORS0ja1utyLouVFxztXV1/N67cEHC6QL7YOe2eEd/nn+y4PRu6QqPVv1Y1+Od/OvT4pBHS0rJQxsnKPfKGtuQ1zWtaATs5ziSbcFzeavLdmE1pnlY98L43RvEdtcXc1wcASAbFu642EoNYrMOfuMjGXk8YoSP6LfmCtB5I5XwYpAain1+TDyw8o3VdcNa47LnZZwUm0jcmHl8OIsaSwN5GUgeaQ4ujcew6zhfrA60HWZhMaZNhLYA4cpTvka5t+cA57pGut1HWI/lPUulxfLqmpq6nw8kvqKh1tVm0xDVJa94G0AkAd1zuCyRQ4hLA7Xhlkhfa2tG5zHW6rtIKvWZ3ICSkjkxarY91U9jjFG+5ka0i5e6+0SP3DiB6RACwIpXFj1Q6YXqrSPiZMJQ6QQML6WSoEXJ65ic3mABpYHuZru17tuaXhlWZoY5S3VL2McW/w6zQ63sug+lERAXN4pm5w2qmdPPRxyyvsXPcX3NgGjc7qAXSIg5H5JcI+wRe+T9yfJLhH2CL3yfuXXIg535PsO8m8k8kj8n5TleS5+rr6urr7731di+P5JcI+wRe+T9y65EHI/JLhH2CL3yfuXS1WGxSwup3sDoXMLHMN7FpFtXrtZfSiDkfklwj7BF75P3J8kuEfYIvfJ+5dciD48IwiGkhbT08YiiZfVY29hdxcd/WSSv5xbBKerZydRBFOzg2RrXAHrF9x7QvuRBzeH5uMMp3iSOhp2vBuHFusQesa97HuXSIiD4MawKCti5GpibNFcHUde1xuOwheB8kuEfYIvfJ+5dciDkfklwj7BF75P3LoppoaOnLnFsNPBHvPmsYxth27AF9ij+kZlC6KlgomG3Lvc99uLY9WzT2F7gf5EHlPqp8r6sxNYylw6nNzKWMdUG+5oefNc4AnVGwAbdawv3eH5k8IiaAaXliPryySuce8Bwb7gvlzD4aIsGjkA2zSSyO9jzEPwjHvVEQcFimZDCJ2kNpzTuO58L5AR/K4lp9ygGcDISXCKrkHnlI3jWilAsHtvbaODgd47jxC14pLpH0TXYfBNbnsqA0HsfFIXD3sZ7kHi5gMPirKKupKhglgMkDjG6+qTZxvsPXGz3KjfJLhH2CL3yfuXG6N2HltHUzndJM1o/8AbZe/vk/BWBByPyS4R9gi98n7l0lPhcUcApmsDYWs5MRi9gy2rq9drbF9SIOR+SXCPsEXvk/cnyS4R9gi98n7l1yIPOwPJ6noYzDTRNhjLi4tbe2sQATtJ4Ae5fbUU7JGGN7WvY4EOY8BzXA7wQdhC/REHO4fm7w2nlE0VDAyQG4dq31T1tBuGnusuiREHhOyMpjduq/kXO1nU4e/ydxvrbY721b7dTzexe6iICIiAiIgIiICIiAiIgIiICIiAiIgIiICzzpI38vpv4fJ9nfyr7/2WhlJNIfJh09HFWMbc0znB9t/JyavO/lc1v8AUSg97MdViTBKdo3xumY7sPLPeP8AS9q71Z0zFZwI6KV9FUvEcE7g5kjjZrJLapDjwDgAL8C0dZK0UHIP9Ub0kcWApqalvznyulI4gMYWC/eZD/SqZlPlbS4dCZqmURjbqs2GSQ/wxs3uP4DiQFGMkKGbKTGXYlUM1aOnc2zDtbzTrRU4P1tvPd3ndrBBWM2uTxoMLp6dwtJqa8gO8PeddwPdfV/lXToiAiIgIiICIiAiIgIiICIiAiIgIiICIiAiIgIiICIiAiIgIiIC/OeBsjXMe0PY4FrmuF2uBFiCOIIX6IggeW+j7M2R0uGlskZN/J5HBsjL/VY93Nc30iD371zlDk3lLTt5GFuIRMGwMZK4MHo2fYexafSyDPuT+YmvrJRNicxiafOBk5Wpf2a1y1veSbdSumC4LDRwMp6eMRRMFg0fiSd5JO0k7Svu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t3.gstatic.com/images?q=tbn:ANd9GcTdMWZE7mteznAKn4sqppEh8HNu3QRSQwpoegJmJREoDDjYE2Fbl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18" y="5629275"/>
            <a:ext cx="200512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1.gstatic.com/images?q=tbn:ANd9GcRBdiYXnvgRzOMH5pOZ2_6QWEG4uMIhPWw6RmCpezLkoq1wHvM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80584"/>
            <a:ext cx="914400" cy="14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63" y="792162"/>
            <a:ext cx="2069246" cy="14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Background Information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uns through Cuyahoga, Lorain, Medina, &amp; Summit Counties</a:t>
            </a:r>
          </a:p>
          <a:p>
            <a:r>
              <a:rPr lang="en-US" dirty="0" smtClean="0"/>
              <a:t> Located in Northeastern quadrant, near Cleveland</a:t>
            </a:r>
          </a:p>
          <a:p>
            <a:r>
              <a:rPr lang="en-US" dirty="0" smtClean="0"/>
              <a:t>Seven Major Tributaries: </a:t>
            </a:r>
          </a:p>
          <a:p>
            <a:pPr marL="0" indent="0">
              <a:buNone/>
            </a:pPr>
            <a:r>
              <a:rPr lang="en-US" dirty="0" smtClean="0"/>
              <a:t> Plum, Blodgett, Baldwin,</a:t>
            </a:r>
          </a:p>
          <a:p>
            <a:pPr marL="0" indent="0">
              <a:buNone/>
            </a:pPr>
            <a:r>
              <a:rPr lang="en-US" dirty="0" smtClean="0"/>
              <a:t> Abram, Baker, Mallet, &amp; Healey</a:t>
            </a:r>
          </a:p>
          <a:p>
            <a:r>
              <a:rPr lang="en-US" dirty="0" smtClean="0"/>
              <a:t>Drains into Lake Erie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\\bale-storage.ovl.osc.edu\SI\YWSI2012\Group4\LC_RockyR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78761"/>
            <a:ext cx="3581400" cy="36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3048000" cy="153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bale-storage.ovl.osc.edu\SI\YWSI2012\Group4\Sources of Empair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883919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Sophia’s Hypothesis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When the QHEI (habitat quality) </a:t>
            </a:r>
            <a:r>
              <a:rPr lang="en-US" dirty="0" smtClean="0"/>
              <a:t>escalates, </a:t>
            </a:r>
            <a:r>
              <a:rPr lang="en-US" dirty="0"/>
              <a:t>the IBI (fish diversity) will </a:t>
            </a:r>
            <a:r>
              <a:rPr lang="en-US" dirty="0" smtClean="0"/>
              <a:t>escalate </a:t>
            </a:r>
            <a:r>
              <a:rPr lang="en-US" dirty="0"/>
              <a:t>with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291">
            <a:off x="533401" y="3124200"/>
            <a:ext cx="3444164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725">
            <a:off x="5230238" y="3198014"/>
            <a:ext cx="3179325" cy="2664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6161241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darter is from Big Darby Creek, where we went this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QHEI vs. IBI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309" y="990600"/>
            <a:ext cx="2362200" cy="3922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400" dirty="0" smtClean="0"/>
              <a:t>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2800" dirty="0" smtClean="0"/>
              <a:t>                                                                                        Key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391400" y="2819398"/>
            <a:ext cx="1219200" cy="1670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27574" y="2686735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IBI Score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606722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Location</a:t>
            </a:r>
            <a:endParaRPr lang="en-US" sz="2400" b="1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92579"/>
              </p:ext>
            </p:extLst>
          </p:nvPr>
        </p:nvGraphicFramePr>
        <p:xfrm>
          <a:off x="241825" y="1298141"/>
          <a:ext cx="8382000" cy="499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7101513" y="211523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QHEI Score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42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534400" cy="990600"/>
          </a:xfrm>
        </p:spPr>
        <p:txBody>
          <a:bodyPr/>
          <a:lstStyle/>
          <a:p>
            <a:pPr algn="ctr"/>
            <a:r>
              <a:rPr lang="en-US" u="sng" dirty="0" smtClean="0"/>
              <a:t>Liz’s Hypothesis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ammonia levels increase in the Rocky River Watershed, the IBI, which is fish diversity, will decrease.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81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84636"/>
              </p:ext>
            </p:extLst>
          </p:nvPr>
        </p:nvGraphicFramePr>
        <p:xfrm>
          <a:off x="618417" y="304800"/>
          <a:ext cx="8534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Ammonia vs. IBI Levels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72534" y="2710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IBI Score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5194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Location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461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Julia’s Hypothesis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 hypothesis was that as the COD – organic chemicals</a:t>
            </a:r>
            <a:r>
              <a:rPr lang="en-US" sz="2800" dirty="0"/>
              <a:t> </a:t>
            </a:r>
            <a:r>
              <a:rPr lang="en-US" sz="2800" dirty="0" smtClean="0"/>
              <a:t>and metals – increased, the IBI – fish diversity – decreased.</a:t>
            </a:r>
            <a:endParaRPr lang="en-US" sz="2800" dirty="0"/>
          </a:p>
        </p:txBody>
      </p:sp>
      <p:pic>
        <p:nvPicPr>
          <p:cNvPr id="1028" name="Picture 4" descr="\\bale-storage.ovl.osc.edu\SI\YWSI2012\Students\Ambrozy\chemicals in 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9333"/>
            <a:ext cx="2468534" cy="26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5yLflkdsd9hWUFMo3m-yEmqBBiV0pr4FoCVuHMV40qa7v23s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09334"/>
            <a:ext cx="2497016" cy="26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-76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COD vs. IBI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516523" y="280661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IBI</a:t>
            </a:r>
            <a:r>
              <a:rPr lang="en-US" sz="1600" b="1" dirty="0" smtClean="0"/>
              <a:t> </a:t>
            </a:r>
            <a:r>
              <a:rPr lang="en-US" sz="1600" b="1" dirty="0"/>
              <a:t>Score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639032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721887" y="142620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COD (ppm)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17209"/>
              </p:ext>
            </p:extLst>
          </p:nvPr>
        </p:nvGraphicFramePr>
        <p:xfrm>
          <a:off x="414755" y="631686"/>
          <a:ext cx="8450994" cy="579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1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314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The Rocky River</vt:lpstr>
      <vt:lpstr>Background Information</vt:lpstr>
      <vt:lpstr>PowerPoint Presentation</vt:lpstr>
      <vt:lpstr>Sophia’s Hypothesis</vt:lpstr>
      <vt:lpstr>QHEI vs. IBI</vt:lpstr>
      <vt:lpstr>Liz’s Hypothesis</vt:lpstr>
      <vt:lpstr>PowerPoint Presentation</vt:lpstr>
      <vt:lpstr>Julia’s Hypothesis </vt:lpstr>
      <vt:lpstr>PowerPoint Presentation</vt:lpstr>
      <vt:lpstr>How can YOU help?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59</cp:revision>
  <cp:lastPrinted>2012-07-13T23:05:18Z</cp:lastPrinted>
  <dcterms:created xsi:type="dcterms:W3CDTF">2012-07-12T17:50:22Z</dcterms:created>
  <dcterms:modified xsi:type="dcterms:W3CDTF">2012-07-13T23:25:14Z</dcterms:modified>
</cp:coreProperties>
</file>