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3"/>
  </p:notesMasterIdLst>
  <p:sldIdLst>
    <p:sldId id="256" r:id="rId2"/>
    <p:sldId id="259" r:id="rId3"/>
    <p:sldId id="266" r:id="rId4"/>
    <p:sldId id="261" r:id="rId5"/>
    <p:sldId id="262" r:id="rId6"/>
    <p:sldId id="257" r:id="rId7"/>
    <p:sldId id="258" r:id="rId8"/>
    <p:sldId id="265" r:id="rId9"/>
    <p:sldId id="267" r:id="rId10"/>
    <p:sldId id="263"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83" autoAdjust="0"/>
  </p:normalViewPr>
  <p:slideViewPr>
    <p:cSldViewPr>
      <p:cViewPr>
        <p:scale>
          <a:sx n="114" d="100"/>
          <a:sy n="114" d="100"/>
        </p:scale>
        <p:origin x="-21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bale-storage.ovl.osc.edu\SI\YWSI2012\Students\Malhotra\Copy%20of%20Scioto_Boke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800719354525136E-2"/>
          <c:y val="1.7123869549972016E-2"/>
          <c:w val="0.73110942862911366"/>
          <c:h val="0.84860945615330929"/>
        </c:manualLayout>
      </c:layout>
      <c:lineChart>
        <c:grouping val="standard"/>
        <c:varyColors val="0"/>
        <c:ser>
          <c:idx val="0"/>
          <c:order val="0"/>
          <c:tx>
            <c:strRef>
              <c:f>'[Copy of Scioto_Bokes.xls]Scioto'!$R$111</c:f>
              <c:strCache>
                <c:ptCount val="1"/>
                <c:pt idx="0">
                  <c:v>IBI</c:v>
                </c:pt>
              </c:strCache>
            </c:strRef>
          </c:tx>
          <c:spPr>
            <a:ln w="28575">
              <a:solidFill>
                <a:schemeClr val="tx2"/>
              </a:solidFill>
            </a:ln>
          </c:spPr>
          <c:marker>
            <c:symbol val="none"/>
          </c:marker>
          <c:val>
            <c:numRef>
              <c:f>'[Copy of Scioto_Bokes.xls]Scioto'!$R$112:$R$148</c:f>
              <c:numCache>
                <c:formatCode>0.0</c:formatCode>
                <c:ptCount val="37"/>
                <c:pt idx="0">
                  <c:v>32</c:v>
                </c:pt>
                <c:pt idx="1">
                  <c:v>34</c:v>
                </c:pt>
                <c:pt idx="2">
                  <c:v>36</c:v>
                </c:pt>
                <c:pt idx="3">
                  <c:v>32.666666666666664</c:v>
                </c:pt>
                <c:pt idx="4">
                  <c:v>21.666666666666668</c:v>
                </c:pt>
                <c:pt idx="5">
                  <c:v>48.666666666666664</c:v>
                </c:pt>
                <c:pt idx="6">
                  <c:v>32</c:v>
                </c:pt>
                <c:pt idx="7">
                  <c:v>37.5</c:v>
                </c:pt>
                <c:pt idx="8">
                  <c:v>29.75</c:v>
                </c:pt>
                <c:pt idx="9">
                  <c:v>25.333333333333332</c:v>
                </c:pt>
                <c:pt idx="10">
                  <c:v>28</c:v>
                </c:pt>
                <c:pt idx="11">
                  <c:v>32.5</c:v>
                </c:pt>
                <c:pt idx="12">
                  <c:v>36.533333333333331</c:v>
                </c:pt>
                <c:pt idx="13">
                  <c:v>26.933333333333334</c:v>
                </c:pt>
                <c:pt idx="14">
                  <c:v>35</c:v>
                </c:pt>
                <c:pt idx="15">
                  <c:v>34.5</c:v>
                </c:pt>
                <c:pt idx="16">
                  <c:v>33.333333333333336</c:v>
                </c:pt>
                <c:pt idx="17">
                  <c:v>34.571428571428569</c:v>
                </c:pt>
                <c:pt idx="18">
                  <c:v>26.666666666666668</c:v>
                </c:pt>
                <c:pt idx="19">
                  <c:v>38.666666666666664</c:v>
                </c:pt>
                <c:pt idx="20">
                  <c:v>42.666666666666664</c:v>
                </c:pt>
                <c:pt idx="21">
                  <c:v>43.5</c:v>
                </c:pt>
                <c:pt idx="22">
                  <c:v>40.296296296296298</c:v>
                </c:pt>
                <c:pt idx="23">
                  <c:v>31.2</c:v>
                </c:pt>
                <c:pt idx="24">
                  <c:v>42</c:v>
                </c:pt>
                <c:pt idx="25">
                  <c:v>35</c:v>
                </c:pt>
                <c:pt idx="26">
                  <c:v>28.64</c:v>
                </c:pt>
                <c:pt idx="27">
                  <c:v>32</c:v>
                </c:pt>
                <c:pt idx="28">
                  <c:v>23.333333333333332</c:v>
                </c:pt>
                <c:pt idx="29">
                  <c:v>36.5</c:v>
                </c:pt>
                <c:pt idx="30">
                  <c:v>40</c:v>
                </c:pt>
                <c:pt idx="31">
                  <c:v>40</c:v>
                </c:pt>
                <c:pt idx="32">
                  <c:v>40.5</c:v>
                </c:pt>
                <c:pt idx="33">
                  <c:v>28.4</c:v>
                </c:pt>
                <c:pt idx="34">
                  <c:v>24.666666666666668</c:v>
                </c:pt>
                <c:pt idx="35">
                  <c:v>31</c:v>
                </c:pt>
                <c:pt idx="36">
                  <c:v>36</c:v>
                </c:pt>
              </c:numCache>
            </c:numRef>
          </c:val>
          <c:smooth val="0"/>
        </c:ser>
        <c:ser>
          <c:idx val="2"/>
          <c:order val="2"/>
          <c:tx>
            <c:strRef>
              <c:f>'[Copy of Scioto_Bokes.xls]Scioto'!$T$111</c:f>
              <c:strCache>
                <c:ptCount val="1"/>
                <c:pt idx="0">
                  <c:v>Ammonia</c:v>
                </c:pt>
              </c:strCache>
            </c:strRef>
          </c:tx>
          <c:spPr>
            <a:ln w="28575">
              <a:solidFill>
                <a:schemeClr val="accent3">
                  <a:lumMod val="75000"/>
                </a:schemeClr>
              </a:solidFill>
            </a:ln>
          </c:spPr>
          <c:marker>
            <c:symbol val="none"/>
          </c:marker>
          <c:val>
            <c:numRef>
              <c:f>'[Copy of Scioto_Bokes.xls]Scioto'!$T$112:$T$148</c:f>
              <c:numCache>
                <c:formatCode>0.00</c:formatCode>
                <c:ptCount val="37"/>
                <c:pt idx="0">
                  <c:v>0.03</c:v>
                </c:pt>
                <c:pt idx="1">
                  <c:v>0.02</c:v>
                </c:pt>
                <c:pt idx="2">
                  <c:v>0.02</c:v>
                </c:pt>
                <c:pt idx="3">
                  <c:v>7.0000000000000007E-2</c:v>
                </c:pt>
                <c:pt idx="4">
                  <c:v>29</c:v>
                </c:pt>
                <c:pt idx="5">
                  <c:v>5.0999999999999996</c:v>
                </c:pt>
                <c:pt idx="6">
                  <c:v>18.5</c:v>
                </c:pt>
                <c:pt idx="7">
                  <c:v>13.8</c:v>
                </c:pt>
                <c:pt idx="8">
                  <c:v>1.69</c:v>
                </c:pt>
                <c:pt idx="9">
                  <c:v>0.13</c:v>
                </c:pt>
                <c:pt idx="11">
                  <c:v>16.2</c:v>
                </c:pt>
                <c:pt idx="12">
                  <c:v>5.64</c:v>
                </c:pt>
                <c:pt idx="13">
                  <c:v>7.8</c:v>
                </c:pt>
                <c:pt idx="14">
                  <c:v>0.41</c:v>
                </c:pt>
                <c:pt idx="16">
                  <c:v>2.17</c:v>
                </c:pt>
                <c:pt idx="17">
                  <c:v>3.2250000000000001</c:v>
                </c:pt>
                <c:pt idx="18">
                  <c:v>0.32</c:v>
                </c:pt>
                <c:pt idx="19">
                  <c:v>0.08</c:v>
                </c:pt>
                <c:pt idx="20">
                  <c:v>0.06</c:v>
                </c:pt>
                <c:pt idx="21">
                  <c:v>0.05</c:v>
                </c:pt>
                <c:pt idx="22">
                  <c:v>15.1</c:v>
                </c:pt>
                <c:pt idx="23">
                  <c:v>39.700000000000003</c:v>
                </c:pt>
                <c:pt idx="24">
                  <c:v>0.06</c:v>
                </c:pt>
              </c:numCache>
            </c:numRef>
          </c:val>
          <c:smooth val="0"/>
        </c:ser>
        <c:dLbls>
          <c:showLegendKey val="0"/>
          <c:showVal val="0"/>
          <c:showCatName val="0"/>
          <c:showSerName val="0"/>
          <c:showPercent val="0"/>
          <c:showBubbleSize val="0"/>
        </c:dLbls>
        <c:marker val="1"/>
        <c:smooth val="0"/>
        <c:axId val="84963328"/>
        <c:axId val="84964864"/>
      </c:lineChart>
      <c:lineChart>
        <c:grouping val="standard"/>
        <c:varyColors val="0"/>
        <c:ser>
          <c:idx val="1"/>
          <c:order val="1"/>
          <c:tx>
            <c:strRef>
              <c:f>'[Copy of Scioto_Bokes.xls]Scioto'!$S$111</c:f>
              <c:strCache>
                <c:ptCount val="1"/>
                <c:pt idx="0">
                  <c:v>QHEI</c:v>
                </c:pt>
              </c:strCache>
            </c:strRef>
          </c:tx>
          <c:spPr>
            <a:ln>
              <a:solidFill>
                <a:srgbClr val="C00000"/>
              </a:solidFill>
            </a:ln>
          </c:spPr>
          <c:marker>
            <c:symbol val="none"/>
          </c:marker>
          <c:val>
            <c:numRef>
              <c:f>'[Copy of Scioto_Bokes.xls]Scioto'!$S$112:$S$148</c:f>
              <c:numCache>
                <c:formatCode>General</c:formatCode>
                <c:ptCount val="37"/>
                <c:pt idx="3" formatCode="0.0">
                  <c:v>55</c:v>
                </c:pt>
                <c:pt idx="4" formatCode="0.0">
                  <c:v>59</c:v>
                </c:pt>
                <c:pt idx="5" formatCode="0.0">
                  <c:v>69</c:v>
                </c:pt>
                <c:pt idx="6" formatCode="0.0">
                  <c:v>52</c:v>
                </c:pt>
                <c:pt idx="9" formatCode="0.0">
                  <c:v>41.5</c:v>
                </c:pt>
                <c:pt idx="11" formatCode="0.0">
                  <c:v>66.875</c:v>
                </c:pt>
                <c:pt idx="12" formatCode="0.0">
                  <c:v>62.75</c:v>
                </c:pt>
                <c:pt idx="13" formatCode="0.0">
                  <c:v>59.357142857142854</c:v>
                </c:pt>
                <c:pt idx="14" formatCode="0.0">
                  <c:v>58</c:v>
                </c:pt>
                <c:pt idx="15" formatCode="0.0">
                  <c:v>73</c:v>
                </c:pt>
                <c:pt idx="16" formatCode="0.0">
                  <c:v>60.625</c:v>
                </c:pt>
                <c:pt idx="17" formatCode="0.0">
                  <c:v>57.357142857142854</c:v>
                </c:pt>
                <c:pt idx="18" formatCode="0.0">
                  <c:v>49</c:v>
                </c:pt>
                <c:pt idx="19" formatCode="0.0">
                  <c:v>63.5</c:v>
                </c:pt>
                <c:pt idx="20" formatCode="0.0">
                  <c:v>89</c:v>
                </c:pt>
                <c:pt idx="21" formatCode="0.0">
                  <c:v>66</c:v>
                </c:pt>
                <c:pt idx="22" formatCode="0.0">
                  <c:v>65.57692307692308</c:v>
                </c:pt>
                <c:pt idx="23" formatCode="0.0">
                  <c:v>64.318181818181813</c:v>
                </c:pt>
                <c:pt idx="24" formatCode="0.0">
                  <c:v>71.5</c:v>
                </c:pt>
                <c:pt idx="25" formatCode="0.0">
                  <c:v>56</c:v>
                </c:pt>
                <c:pt idx="26" formatCode="0.0">
                  <c:v>47.8</c:v>
                </c:pt>
                <c:pt idx="27" formatCode="0.0">
                  <c:v>56.5</c:v>
                </c:pt>
                <c:pt idx="28" formatCode="0.0">
                  <c:v>39.5</c:v>
                </c:pt>
                <c:pt idx="29" formatCode="0.0">
                  <c:v>66.5</c:v>
                </c:pt>
                <c:pt idx="30" formatCode="0.0">
                  <c:v>81.333333333333329</c:v>
                </c:pt>
                <c:pt idx="32" formatCode="0.0">
                  <c:v>70.875</c:v>
                </c:pt>
                <c:pt idx="33" formatCode="0.0">
                  <c:v>49.083333333333336</c:v>
                </c:pt>
                <c:pt idx="34" formatCode="0.0">
                  <c:v>51.166666666666664</c:v>
                </c:pt>
                <c:pt idx="36" formatCode="0.0">
                  <c:v>77</c:v>
                </c:pt>
              </c:numCache>
            </c:numRef>
          </c:val>
          <c:smooth val="0"/>
        </c:ser>
        <c:dLbls>
          <c:showLegendKey val="0"/>
          <c:showVal val="0"/>
          <c:showCatName val="0"/>
          <c:showSerName val="0"/>
          <c:showPercent val="0"/>
          <c:showBubbleSize val="0"/>
        </c:dLbls>
        <c:marker val="1"/>
        <c:smooth val="0"/>
        <c:axId val="84972288"/>
        <c:axId val="84966400"/>
      </c:lineChart>
      <c:catAx>
        <c:axId val="84963328"/>
        <c:scaling>
          <c:orientation val="minMax"/>
        </c:scaling>
        <c:delete val="0"/>
        <c:axPos val="b"/>
        <c:majorTickMark val="out"/>
        <c:minorTickMark val="none"/>
        <c:tickLblPos val="nextTo"/>
        <c:spPr>
          <a:ln w="34925">
            <a:solidFill>
              <a:schemeClr val="tx1"/>
            </a:solidFill>
          </a:ln>
        </c:spPr>
        <c:txPr>
          <a:bodyPr/>
          <a:lstStyle/>
          <a:p>
            <a:pPr>
              <a:defRPr sz="1600" b="1"/>
            </a:pPr>
            <a:endParaRPr lang="en-US"/>
          </a:p>
        </c:txPr>
        <c:crossAx val="84964864"/>
        <c:crosses val="autoZero"/>
        <c:auto val="1"/>
        <c:lblAlgn val="ctr"/>
        <c:lblOffset val="100"/>
        <c:noMultiLvlLbl val="0"/>
      </c:catAx>
      <c:valAx>
        <c:axId val="84964864"/>
        <c:scaling>
          <c:orientation val="minMax"/>
        </c:scaling>
        <c:delete val="0"/>
        <c:axPos val="l"/>
        <c:majorGridlines>
          <c:spPr>
            <a:ln w="19050">
              <a:solidFill>
                <a:schemeClr val="tx1"/>
              </a:solidFill>
            </a:ln>
          </c:spPr>
        </c:majorGridlines>
        <c:numFmt formatCode="0.0" sourceLinked="1"/>
        <c:majorTickMark val="out"/>
        <c:minorTickMark val="none"/>
        <c:tickLblPos val="nextTo"/>
        <c:spPr>
          <a:ln w="34925">
            <a:solidFill>
              <a:schemeClr val="tx1"/>
            </a:solidFill>
          </a:ln>
        </c:spPr>
        <c:txPr>
          <a:bodyPr/>
          <a:lstStyle/>
          <a:p>
            <a:pPr>
              <a:defRPr sz="1600" b="1"/>
            </a:pPr>
            <a:endParaRPr lang="en-US"/>
          </a:p>
        </c:txPr>
        <c:crossAx val="84963328"/>
        <c:crosses val="autoZero"/>
        <c:crossBetween val="between"/>
      </c:valAx>
      <c:valAx>
        <c:axId val="84966400"/>
        <c:scaling>
          <c:orientation val="minMax"/>
        </c:scaling>
        <c:delete val="0"/>
        <c:axPos val="r"/>
        <c:numFmt formatCode="General" sourceLinked="1"/>
        <c:majorTickMark val="out"/>
        <c:minorTickMark val="none"/>
        <c:tickLblPos val="nextTo"/>
        <c:spPr>
          <a:ln w="34925">
            <a:solidFill>
              <a:schemeClr val="tx1"/>
            </a:solidFill>
          </a:ln>
        </c:spPr>
        <c:txPr>
          <a:bodyPr/>
          <a:lstStyle/>
          <a:p>
            <a:pPr>
              <a:defRPr sz="1600" b="1"/>
            </a:pPr>
            <a:endParaRPr lang="en-US"/>
          </a:p>
        </c:txPr>
        <c:crossAx val="84972288"/>
        <c:crosses val="max"/>
        <c:crossBetween val="between"/>
      </c:valAx>
      <c:catAx>
        <c:axId val="84972288"/>
        <c:scaling>
          <c:orientation val="minMax"/>
        </c:scaling>
        <c:delete val="1"/>
        <c:axPos val="b"/>
        <c:majorTickMark val="out"/>
        <c:minorTickMark val="none"/>
        <c:tickLblPos val="nextTo"/>
        <c:crossAx val="84966400"/>
        <c:crosses val="autoZero"/>
        <c:auto val="1"/>
        <c:lblAlgn val="ctr"/>
        <c:lblOffset val="100"/>
        <c:noMultiLvlLbl val="0"/>
      </c:catAx>
    </c:plotArea>
    <c:legend>
      <c:legendPos val="r"/>
      <c:legendEntry>
        <c:idx val="0"/>
        <c:txPr>
          <a:bodyPr/>
          <a:lstStyle/>
          <a:p>
            <a:pPr>
              <a:defRPr sz="1600"/>
            </a:pPr>
            <a:endParaRPr lang="en-US"/>
          </a:p>
        </c:txPr>
      </c:legendEntry>
      <c:legendEntry>
        <c:idx val="1"/>
        <c:txPr>
          <a:bodyPr/>
          <a:lstStyle/>
          <a:p>
            <a:pPr>
              <a:defRPr sz="1600"/>
            </a:pPr>
            <a:endParaRPr lang="en-US"/>
          </a:p>
        </c:txPr>
      </c:legendEntry>
      <c:legendEntry>
        <c:idx val="2"/>
        <c:txPr>
          <a:bodyPr/>
          <a:lstStyle/>
          <a:p>
            <a:pPr>
              <a:defRPr sz="1600"/>
            </a:pPr>
            <a:endParaRPr lang="en-US"/>
          </a:p>
        </c:txPr>
      </c:legendEntry>
      <c:layout>
        <c:manualLayout>
          <c:xMode val="edge"/>
          <c:yMode val="edge"/>
          <c:x val="0.86752125535590108"/>
          <c:y val="0.38775305940415333"/>
          <c:w val="0.13247874464409898"/>
          <c:h val="0.21326952960066178"/>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97635492931806"/>
          <c:y val="0.1017166512274201"/>
          <c:w val="0.82063418059584659"/>
          <c:h val="0.76422745870001541"/>
        </c:manualLayout>
      </c:layout>
      <c:scatterChart>
        <c:scatterStyle val="lineMarker"/>
        <c:varyColors val="0"/>
        <c:ser>
          <c:idx val="0"/>
          <c:order val="0"/>
          <c:spPr>
            <a:ln w="28575">
              <a:noFill/>
            </a:ln>
          </c:spPr>
          <c:marker>
            <c:symbol val="triangle"/>
            <c:size val="10"/>
            <c:spPr>
              <a:solidFill>
                <a:srgbClr val="00B050"/>
              </a:solidFill>
            </c:spPr>
          </c:marker>
          <c:trendline>
            <c:spPr>
              <a:ln w="19050">
                <a:solidFill>
                  <a:srgbClr val="00B050"/>
                </a:solidFill>
              </a:ln>
            </c:spPr>
            <c:trendlineType val="linear"/>
            <c:dispRSqr val="1"/>
            <c:dispEq val="0"/>
            <c:trendlineLbl>
              <c:layout>
                <c:manualLayout>
                  <c:x val="-0.59643850439747659"/>
                  <c:y val="-8.7314536050640726E-2"/>
                </c:manualLayout>
              </c:layout>
              <c:numFmt formatCode="General" sourceLinked="0"/>
              <c:txPr>
                <a:bodyPr/>
                <a:lstStyle/>
                <a:p>
                  <a:pPr>
                    <a:defRPr sz="1600" b="1"/>
                  </a:pPr>
                  <a:endParaRPr lang="en-US"/>
                </a:p>
              </c:txPr>
            </c:trendlineLbl>
          </c:trendline>
          <c:xVal>
            <c:numRef>
              <c:f>'[Copy of Scioto_Bokes.xls]Scioto'!$P$109:$P$142</c:f>
              <c:numCache>
                <c:formatCode>0.0</c:formatCode>
                <c:ptCount val="34"/>
                <c:pt idx="0">
                  <c:v>14</c:v>
                </c:pt>
                <c:pt idx="1">
                  <c:v>11</c:v>
                </c:pt>
                <c:pt idx="2">
                  <c:v>12</c:v>
                </c:pt>
                <c:pt idx="3">
                  <c:v>3</c:v>
                </c:pt>
                <c:pt idx="6">
                  <c:v>3</c:v>
                </c:pt>
                <c:pt idx="8">
                  <c:v>18</c:v>
                </c:pt>
                <c:pt idx="9">
                  <c:v>16</c:v>
                </c:pt>
                <c:pt idx="10">
                  <c:v>16</c:v>
                </c:pt>
                <c:pt idx="11">
                  <c:v>15</c:v>
                </c:pt>
                <c:pt idx="12">
                  <c:v>17</c:v>
                </c:pt>
                <c:pt idx="13">
                  <c:v>17</c:v>
                </c:pt>
                <c:pt idx="14">
                  <c:v>16</c:v>
                </c:pt>
                <c:pt idx="15">
                  <c:v>6</c:v>
                </c:pt>
                <c:pt idx="16">
                  <c:v>17</c:v>
                </c:pt>
                <c:pt idx="17">
                  <c:v>17</c:v>
                </c:pt>
                <c:pt idx="18">
                  <c:v>14</c:v>
                </c:pt>
                <c:pt idx="19">
                  <c:v>17.5</c:v>
                </c:pt>
                <c:pt idx="20">
                  <c:v>19</c:v>
                </c:pt>
                <c:pt idx="21">
                  <c:v>11.5</c:v>
                </c:pt>
                <c:pt idx="22">
                  <c:v>14.5</c:v>
                </c:pt>
                <c:pt idx="23">
                  <c:v>17</c:v>
                </c:pt>
                <c:pt idx="24">
                  <c:v>11</c:v>
                </c:pt>
                <c:pt idx="25">
                  <c:v>12.5</c:v>
                </c:pt>
                <c:pt idx="26">
                  <c:v>18.5</c:v>
                </c:pt>
                <c:pt idx="27">
                  <c:v>18.5</c:v>
                </c:pt>
                <c:pt idx="29">
                  <c:v>18</c:v>
                </c:pt>
                <c:pt idx="30">
                  <c:v>18</c:v>
                </c:pt>
                <c:pt idx="31">
                  <c:v>12</c:v>
                </c:pt>
                <c:pt idx="33">
                  <c:v>15</c:v>
                </c:pt>
              </c:numCache>
            </c:numRef>
          </c:xVal>
          <c:yVal>
            <c:numRef>
              <c:f>'[Copy of Scioto_Bokes.xls]Scioto'!$Q$109:$Q$142</c:f>
              <c:numCache>
                <c:formatCode>General</c:formatCode>
                <c:ptCount val="34"/>
                <c:pt idx="4" formatCode="0.0">
                  <c:v>38</c:v>
                </c:pt>
                <c:pt idx="5" formatCode="0.0">
                  <c:v>38</c:v>
                </c:pt>
                <c:pt idx="6" formatCode="0.0">
                  <c:v>26</c:v>
                </c:pt>
                <c:pt idx="8" formatCode="0.0">
                  <c:v>44</c:v>
                </c:pt>
                <c:pt idx="9" formatCode="0.0">
                  <c:v>42</c:v>
                </c:pt>
                <c:pt idx="10" formatCode="0.0">
                  <c:v>40</c:v>
                </c:pt>
                <c:pt idx="13" formatCode="0.0">
                  <c:v>50</c:v>
                </c:pt>
                <c:pt idx="14" formatCode="0.0">
                  <c:v>42</c:v>
                </c:pt>
                <c:pt idx="15" formatCode="0.0">
                  <c:v>20</c:v>
                </c:pt>
                <c:pt idx="16" formatCode="0.0">
                  <c:v>50</c:v>
                </c:pt>
                <c:pt idx="17" formatCode="0.0">
                  <c:v>48</c:v>
                </c:pt>
                <c:pt idx="19" formatCode="0.0">
                  <c:v>44</c:v>
                </c:pt>
                <c:pt idx="20" formatCode="0.0">
                  <c:v>50</c:v>
                </c:pt>
                <c:pt idx="22" formatCode="0.0">
                  <c:v>32</c:v>
                </c:pt>
                <c:pt idx="23" formatCode="0.0">
                  <c:v>36</c:v>
                </c:pt>
                <c:pt idx="26" formatCode="0.0">
                  <c:v>46</c:v>
                </c:pt>
                <c:pt idx="27" formatCode="0.0">
                  <c:v>50</c:v>
                </c:pt>
              </c:numCache>
            </c:numRef>
          </c:yVal>
          <c:smooth val="0"/>
        </c:ser>
        <c:dLbls>
          <c:showLegendKey val="0"/>
          <c:showVal val="0"/>
          <c:showCatName val="0"/>
          <c:showSerName val="0"/>
          <c:showPercent val="0"/>
          <c:showBubbleSize val="0"/>
        </c:dLbls>
        <c:axId val="20777216"/>
        <c:axId val="20820352"/>
      </c:scatterChart>
      <c:valAx>
        <c:axId val="20777216"/>
        <c:scaling>
          <c:orientation val="minMax"/>
        </c:scaling>
        <c:delete val="0"/>
        <c:axPos val="b"/>
        <c:title>
          <c:tx>
            <c:rich>
              <a:bodyPr/>
              <a:lstStyle/>
              <a:p>
                <a:pPr>
                  <a:defRPr/>
                </a:pPr>
                <a:r>
                  <a:rPr lang="en-US" sz="1600" dirty="0"/>
                  <a:t>Substrate</a:t>
                </a:r>
              </a:p>
            </c:rich>
          </c:tx>
          <c:layout/>
          <c:overlay val="0"/>
        </c:title>
        <c:numFmt formatCode="0.0" sourceLinked="1"/>
        <c:majorTickMark val="out"/>
        <c:minorTickMark val="none"/>
        <c:tickLblPos val="nextTo"/>
        <c:spPr>
          <a:ln w="34925">
            <a:solidFill>
              <a:schemeClr val="tx1"/>
            </a:solidFill>
          </a:ln>
        </c:spPr>
        <c:txPr>
          <a:bodyPr rot="0" vert="horz"/>
          <a:lstStyle/>
          <a:p>
            <a:pPr>
              <a:defRPr sz="1600" b="1" i="0" u="none" strike="noStrike" baseline="0">
                <a:solidFill>
                  <a:srgbClr val="000000"/>
                </a:solidFill>
                <a:latin typeface="Calibri"/>
                <a:ea typeface="Calibri"/>
                <a:cs typeface="Calibri"/>
              </a:defRPr>
            </a:pPr>
            <a:endParaRPr lang="en-US"/>
          </a:p>
        </c:txPr>
        <c:crossAx val="20820352"/>
        <c:crosses val="autoZero"/>
        <c:crossBetween val="midCat"/>
      </c:valAx>
      <c:valAx>
        <c:axId val="20820352"/>
        <c:scaling>
          <c:orientation val="minMax"/>
        </c:scaling>
        <c:delete val="0"/>
        <c:axPos val="l"/>
        <c:majorGridlines>
          <c:spPr>
            <a:ln w="22225">
              <a:solidFill>
                <a:schemeClr val="tx1"/>
              </a:solidFill>
            </a:ln>
          </c:spPr>
        </c:majorGridlines>
        <c:title>
          <c:tx>
            <c:rich>
              <a:bodyPr/>
              <a:lstStyle/>
              <a:p>
                <a:pPr>
                  <a:defRPr/>
                </a:pPr>
                <a:r>
                  <a:rPr lang="en-US" sz="1600" dirty="0"/>
                  <a:t>ICI</a:t>
                </a:r>
              </a:p>
            </c:rich>
          </c:tx>
          <c:layout>
            <c:manualLayout>
              <c:xMode val="edge"/>
              <c:yMode val="edge"/>
              <c:x val="5.311087632426722E-3"/>
              <c:y val="0.35625780366591869"/>
            </c:manualLayout>
          </c:layout>
          <c:overlay val="0"/>
        </c:title>
        <c:numFmt formatCode="General" sourceLinked="1"/>
        <c:majorTickMark val="out"/>
        <c:minorTickMark val="none"/>
        <c:tickLblPos val="nextTo"/>
        <c:spPr>
          <a:ln w="34925">
            <a:solidFill>
              <a:schemeClr val="tx1"/>
            </a:solidFill>
          </a:ln>
        </c:spPr>
        <c:txPr>
          <a:bodyPr/>
          <a:lstStyle/>
          <a:p>
            <a:pPr>
              <a:defRPr sz="1600" b="1"/>
            </a:pPr>
            <a:endParaRPr lang="en-US"/>
          </a:p>
        </c:txPr>
        <c:crossAx val="20777216"/>
        <c:crosses val="autoZero"/>
        <c:crossBetween val="midCat"/>
      </c:valAx>
      <c:spPr>
        <a:ln w="15875" cmpd="sng"/>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573126275882186E-2"/>
          <c:y val="2.9952497135041219E-2"/>
          <c:w val="0.82336759988334796"/>
          <c:h val="0.89683908954015401"/>
        </c:manualLayout>
      </c:layout>
      <c:lineChart>
        <c:grouping val="standard"/>
        <c:varyColors val="0"/>
        <c:ser>
          <c:idx val="1"/>
          <c:order val="1"/>
          <c:tx>
            <c:strRef>
              <c:f>[Scioto_Bokes.xls]Scioto!$X$67</c:f>
              <c:strCache>
                <c:ptCount val="1"/>
                <c:pt idx="0">
                  <c:v>IBI</c:v>
                </c:pt>
              </c:strCache>
            </c:strRef>
          </c:tx>
          <c:spPr>
            <a:ln>
              <a:solidFill>
                <a:srgbClr val="7030A0"/>
              </a:solidFill>
            </a:ln>
          </c:spPr>
          <c:marker>
            <c:symbol val="none"/>
          </c:marker>
          <c:val>
            <c:numRef>
              <c:f>[Scioto_Bokes.xls]Scioto!$X$68:$X$104</c:f>
              <c:numCache>
                <c:formatCode>General</c:formatCode>
                <c:ptCount val="37"/>
                <c:pt idx="0">
                  <c:v>32</c:v>
                </c:pt>
                <c:pt idx="1">
                  <c:v>34</c:v>
                </c:pt>
                <c:pt idx="2">
                  <c:v>36</c:v>
                </c:pt>
                <c:pt idx="3">
                  <c:v>32.666666666666664</c:v>
                </c:pt>
                <c:pt idx="4">
                  <c:v>21.666666666666668</c:v>
                </c:pt>
                <c:pt idx="5">
                  <c:v>48.666666666666664</c:v>
                </c:pt>
                <c:pt idx="6">
                  <c:v>32</c:v>
                </c:pt>
                <c:pt idx="7">
                  <c:v>37.5</c:v>
                </c:pt>
                <c:pt idx="8">
                  <c:v>29.75</c:v>
                </c:pt>
                <c:pt idx="9">
                  <c:v>25.333333333333332</c:v>
                </c:pt>
                <c:pt idx="10">
                  <c:v>28</c:v>
                </c:pt>
                <c:pt idx="11">
                  <c:v>32.5</c:v>
                </c:pt>
                <c:pt idx="12">
                  <c:v>36.533333333333331</c:v>
                </c:pt>
                <c:pt idx="13">
                  <c:v>26.933333333333334</c:v>
                </c:pt>
                <c:pt idx="14">
                  <c:v>35</c:v>
                </c:pt>
                <c:pt idx="15">
                  <c:v>34.5</c:v>
                </c:pt>
                <c:pt idx="16">
                  <c:v>33.333333333333336</c:v>
                </c:pt>
                <c:pt idx="17">
                  <c:v>34.571428571428569</c:v>
                </c:pt>
                <c:pt idx="18">
                  <c:v>26.666666666666668</c:v>
                </c:pt>
                <c:pt idx="19">
                  <c:v>38.666666666666664</c:v>
                </c:pt>
                <c:pt idx="20">
                  <c:v>42.666666666666664</c:v>
                </c:pt>
                <c:pt idx="21">
                  <c:v>43.5</c:v>
                </c:pt>
                <c:pt idx="22">
                  <c:v>40.296296296296298</c:v>
                </c:pt>
                <c:pt idx="23">
                  <c:v>31.2</c:v>
                </c:pt>
                <c:pt idx="24">
                  <c:v>42</c:v>
                </c:pt>
                <c:pt idx="25">
                  <c:v>35</c:v>
                </c:pt>
                <c:pt idx="26">
                  <c:v>28.64</c:v>
                </c:pt>
                <c:pt idx="27">
                  <c:v>32</c:v>
                </c:pt>
                <c:pt idx="28">
                  <c:v>23.333333333333332</c:v>
                </c:pt>
                <c:pt idx="29">
                  <c:v>36.5</c:v>
                </c:pt>
                <c:pt idx="30">
                  <c:v>40</c:v>
                </c:pt>
                <c:pt idx="31">
                  <c:v>40</c:v>
                </c:pt>
                <c:pt idx="32">
                  <c:v>40.5</c:v>
                </c:pt>
                <c:pt idx="33">
                  <c:v>28.4</c:v>
                </c:pt>
                <c:pt idx="34">
                  <c:v>24.666666666666668</c:v>
                </c:pt>
                <c:pt idx="35">
                  <c:v>31</c:v>
                </c:pt>
                <c:pt idx="36">
                  <c:v>36</c:v>
                </c:pt>
              </c:numCache>
            </c:numRef>
          </c:val>
          <c:smooth val="0"/>
        </c:ser>
        <c:dLbls>
          <c:showLegendKey val="0"/>
          <c:showVal val="0"/>
          <c:showCatName val="0"/>
          <c:showSerName val="0"/>
          <c:showPercent val="0"/>
          <c:showBubbleSize val="0"/>
        </c:dLbls>
        <c:marker val="1"/>
        <c:smooth val="0"/>
        <c:axId val="19584896"/>
        <c:axId val="19586432"/>
      </c:lineChart>
      <c:lineChart>
        <c:grouping val="standard"/>
        <c:varyColors val="0"/>
        <c:ser>
          <c:idx val="0"/>
          <c:order val="0"/>
          <c:tx>
            <c:strRef>
              <c:f>[Scioto_Bokes.xls]Scioto!$W$67</c:f>
              <c:strCache>
                <c:ptCount val="1"/>
                <c:pt idx="0">
                  <c:v>DO</c:v>
                </c:pt>
              </c:strCache>
            </c:strRef>
          </c:tx>
          <c:spPr>
            <a:ln>
              <a:solidFill>
                <a:schemeClr val="accent5">
                  <a:lumMod val="75000"/>
                </a:schemeClr>
              </a:solidFill>
            </a:ln>
          </c:spPr>
          <c:marker>
            <c:symbol val="none"/>
          </c:marker>
          <c:cat>
            <c:strRef>
              <c:f>[Scioto_Bokes.xls]Scioto!$A$69:$A$105</c:f>
              <c:strCache>
                <c:ptCount val="37"/>
                <c:pt idx="0">
                  <c:v>5003079</c:v>
                </c:pt>
                <c:pt idx="1">
                  <c:v>5006079</c:v>
                </c:pt>
                <c:pt idx="2">
                  <c:v>6002079</c:v>
                </c:pt>
                <c:pt idx="3">
                  <c:v>7003079</c:v>
                </c:pt>
                <c:pt idx="4">
                  <c:v>6001081</c:v>
                </c:pt>
                <c:pt idx="5">
                  <c:v>7002084</c:v>
                </c:pt>
                <c:pt idx="6">
                  <c:v>5007085</c:v>
                </c:pt>
                <c:pt idx="7">
                  <c:v>7002086</c:v>
                </c:pt>
                <c:pt idx="8">
                  <c:v>7003086</c:v>
                </c:pt>
                <c:pt idx="9">
                  <c:v>5001087</c:v>
                </c:pt>
                <c:pt idx="10">
                  <c:v>5006088</c:v>
                </c:pt>
                <c:pt idx="11">
                  <c:v>6001090</c:v>
                </c:pt>
                <c:pt idx="12">
                  <c:v>7002090</c:v>
                </c:pt>
                <c:pt idx="13">
                  <c:v>7003090</c:v>
                </c:pt>
                <c:pt idx="14">
                  <c:v>7004090</c:v>
                </c:pt>
                <c:pt idx="15">
                  <c:v>6002091</c:v>
                </c:pt>
                <c:pt idx="16">
                  <c:v>6001092</c:v>
                </c:pt>
                <c:pt idx="17">
                  <c:v>6001093</c:v>
                </c:pt>
                <c:pt idx="18">
                  <c:v>5001095</c:v>
                </c:pt>
                <c:pt idx="19">
                  <c:v>5003095</c:v>
                </c:pt>
                <c:pt idx="20">
                  <c:v>6002095</c:v>
                </c:pt>
                <c:pt idx="21">
                  <c:v>7001095</c:v>
                </c:pt>
                <c:pt idx="22">
                  <c:v>7002095</c:v>
                </c:pt>
                <c:pt idx="23">
                  <c:v>7003095</c:v>
                </c:pt>
                <c:pt idx="24">
                  <c:v>7004095</c:v>
                </c:pt>
                <c:pt idx="25">
                  <c:v>5007099</c:v>
                </c:pt>
                <c:pt idx="26">
                  <c:v>6001099</c:v>
                </c:pt>
                <c:pt idx="27">
                  <c:v>7003099</c:v>
                </c:pt>
                <c:pt idx="28">
                  <c:v>6001000</c:v>
                </c:pt>
                <c:pt idx="29">
                  <c:v>7002000</c:v>
                </c:pt>
                <c:pt idx="30">
                  <c:v>7003000</c:v>
                </c:pt>
                <c:pt idx="31">
                  <c:v>7001001</c:v>
                </c:pt>
                <c:pt idx="32">
                  <c:v>7002001</c:v>
                </c:pt>
                <c:pt idx="33">
                  <c:v>7004001</c:v>
                </c:pt>
                <c:pt idx="34">
                  <c:v>6001003</c:v>
                </c:pt>
                <c:pt idx="35">
                  <c:v>6001005</c:v>
                </c:pt>
                <c:pt idx="36">
                  <c:v>7003005</c:v>
                </c:pt>
              </c:strCache>
            </c:strRef>
          </c:cat>
          <c:val>
            <c:numRef>
              <c:f>[Scioto_Bokes.xls]Scioto!$W$68:$W$104</c:f>
              <c:numCache>
                <c:formatCode>General</c:formatCode>
                <c:ptCount val="37"/>
                <c:pt idx="0">
                  <c:v>7.09</c:v>
                </c:pt>
                <c:pt idx="1">
                  <c:v>6.6</c:v>
                </c:pt>
                <c:pt idx="2">
                  <c:v>9.1999999999999993</c:v>
                </c:pt>
                <c:pt idx="3">
                  <c:v>9</c:v>
                </c:pt>
                <c:pt idx="4">
                  <c:v>15.2</c:v>
                </c:pt>
                <c:pt idx="5">
                  <c:v>14.6</c:v>
                </c:pt>
                <c:pt idx="6">
                  <c:v>12.6</c:v>
                </c:pt>
                <c:pt idx="7">
                  <c:v>12.6</c:v>
                </c:pt>
                <c:pt idx="8">
                  <c:v>10.3</c:v>
                </c:pt>
                <c:pt idx="11">
                  <c:v>11.4</c:v>
                </c:pt>
                <c:pt idx="12">
                  <c:v>13.2</c:v>
                </c:pt>
                <c:pt idx="13">
                  <c:v>20</c:v>
                </c:pt>
                <c:pt idx="14">
                  <c:v>15.2</c:v>
                </c:pt>
                <c:pt idx="16">
                  <c:v>14.4</c:v>
                </c:pt>
                <c:pt idx="17">
                  <c:v>12</c:v>
                </c:pt>
                <c:pt idx="18">
                  <c:v>9.8000000000000007</c:v>
                </c:pt>
                <c:pt idx="19">
                  <c:v>10.4</c:v>
                </c:pt>
                <c:pt idx="20">
                  <c:v>13</c:v>
                </c:pt>
                <c:pt idx="21">
                  <c:v>9.6</c:v>
                </c:pt>
                <c:pt idx="22">
                  <c:v>18.2</c:v>
                </c:pt>
                <c:pt idx="23">
                  <c:v>13.1</c:v>
                </c:pt>
                <c:pt idx="24">
                  <c:v>7</c:v>
                </c:pt>
              </c:numCache>
            </c:numRef>
          </c:val>
          <c:smooth val="0"/>
        </c:ser>
        <c:dLbls>
          <c:showLegendKey val="0"/>
          <c:showVal val="0"/>
          <c:showCatName val="0"/>
          <c:showSerName val="0"/>
          <c:showPercent val="0"/>
          <c:showBubbleSize val="0"/>
        </c:dLbls>
        <c:marker val="1"/>
        <c:smooth val="0"/>
        <c:axId val="21107840"/>
        <c:axId val="21109376"/>
      </c:lineChart>
      <c:catAx>
        <c:axId val="19584896"/>
        <c:scaling>
          <c:orientation val="minMax"/>
        </c:scaling>
        <c:delete val="0"/>
        <c:axPos val="b"/>
        <c:numFmt formatCode="General" sourceLinked="1"/>
        <c:majorTickMark val="out"/>
        <c:minorTickMark val="none"/>
        <c:tickLblPos val="nextTo"/>
        <c:spPr>
          <a:ln w="34925">
            <a:solidFill>
              <a:schemeClr val="tx1"/>
            </a:solidFill>
          </a:ln>
        </c:spPr>
        <c:txPr>
          <a:bodyPr/>
          <a:lstStyle/>
          <a:p>
            <a:pPr>
              <a:defRPr sz="1600"/>
            </a:pPr>
            <a:endParaRPr lang="en-US"/>
          </a:p>
        </c:txPr>
        <c:crossAx val="19586432"/>
        <c:crosses val="autoZero"/>
        <c:auto val="1"/>
        <c:lblAlgn val="ctr"/>
        <c:lblOffset val="100"/>
        <c:noMultiLvlLbl val="0"/>
      </c:catAx>
      <c:valAx>
        <c:axId val="19586432"/>
        <c:scaling>
          <c:orientation val="minMax"/>
        </c:scaling>
        <c:delete val="0"/>
        <c:axPos val="l"/>
        <c:majorGridlines>
          <c:spPr>
            <a:ln w="19050">
              <a:solidFill>
                <a:schemeClr val="tx1"/>
              </a:solidFill>
            </a:ln>
          </c:spPr>
        </c:majorGridlines>
        <c:numFmt formatCode="General" sourceLinked="1"/>
        <c:majorTickMark val="out"/>
        <c:minorTickMark val="none"/>
        <c:tickLblPos val="nextTo"/>
        <c:spPr>
          <a:ln w="34925">
            <a:solidFill>
              <a:schemeClr val="tx1"/>
            </a:solidFill>
          </a:ln>
        </c:spPr>
        <c:txPr>
          <a:bodyPr/>
          <a:lstStyle/>
          <a:p>
            <a:pPr>
              <a:defRPr sz="1600" b="1"/>
            </a:pPr>
            <a:endParaRPr lang="en-US"/>
          </a:p>
        </c:txPr>
        <c:crossAx val="19584896"/>
        <c:crosses val="autoZero"/>
        <c:crossBetween val="between"/>
      </c:valAx>
      <c:catAx>
        <c:axId val="21107840"/>
        <c:scaling>
          <c:orientation val="minMax"/>
        </c:scaling>
        <c:delete val="1"/>
        <c:axPos val="b"/>
        <c:majorTickMark val="out"/>
        <c:minorTickMark val="none"/>
        <c:tickLblPos val="nextTo"/>
        <c:crossAx val="21109376"/>
        <c:crosses val="autoZero"/>
        <c:auto val="1"/>
        <c:lblAlgn val="ctr"/>
        <c:lblOffset val="100"/>
        <c:noMultiLvlLbl val="0"/>
      </c:catAx>
      <c:valAx>
        <c:axId val="21109376"/>
        <c:scaling>
          <c:orientation val="minMax"/>
        </c:scaling>
        <c:delete val="0"/>
        <c:axPos val="r"/>
        <c:numFmt formatCode="General" sourceLinked="1"/>
        <c:majorTickMark val="out"/>
        <c:minorTickMark val="none"/>
        <c:tickLblPos val="nextTo"/>
        <c:spPr>
          <a:ln w="34925">
            <a:solidFill>
              <a:schemeClr val="tx1"/>
            </a:solidFill>
          </a:ln>
        </c:spPr>
        <c:txPr>
          <a:bodyPr/>
          <a:lstStyle/>
          <a:p>
            <a:pPr>
              <a:defRPr sz="1600"/>
            </a:pPr>
            <a:endParaRPr lang="en-US"/>
          </a:p>
        </c:txPr>
        <c:crossAx val="21107840"/>
        <c:crosses val="max"/>
        <c:crossBetween val="between"/>
      </c:valAx>
    </c:plotArea>
    <c:legend>
      <c:legendPos val="r"/>
      <c:layout>
        <c:manualLayout>
          <c:xMode val="edge"/>
          <c:yMode val="edge"/>
          <c:x val="0.70346067852629535"/>
          <c:y val="0.63864750993324515"/>
          <c:w val="8.884323147566224E-2"/>
          <c:h val="0.13466703108266684"/>
        </c:manualLayout>
      </c:layout>
      <c:overlay val="0"/>
      <c:txPr>
        <a:bodyPr/>
        <a:lstStyle/>
        <a:p>
          <a:pPr>
            <a:defRPr sz="1400"/>
          </a:pPr>
          <a:endParaRPr lang="en-US"/>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0.37391</cdr:x>
      <cdr:y>0.50509</cdr:y>
    </cdr:from>
    <cdr:to>
      <cdr:x>0.41867</cdr:x>
      <cdr:y>0.57516</cdr:y>
    </cdr:to>
    <cdr:sp macro="" textlink="">
      <cdr:nvSpPr>
        <cdr:cNvPr id="2" name="TextBox 1"/>
        <cdr:cNvSpPr txBox="1"/>
      </cdr:nvSpPr>
      <cdr:spPr>
        <a:xfrm xmlns:a="http://schemas.openxmlformats.org/drawingml/2006/main">
          <a:off x="3276600" y="2286000"/>
          <a:ext cx="392221" cy="3171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0.98148</cdr:x>
      <cdr:y>0.33225</cdr:y>
    </cdr:from>
    <cdr:to>
      <cdr:x>0.98704</cdr:x>
      <cdr:y>0.52221</cdr:y>
    </cdr:to>
    <cdr:sp macro="" textlink="">
      <cdr:nvSpPr>
        <cdr:cNvPr id="2" name="TextBox 1"/>
        <cdr:cNvSpPr txBox="1"/>
      </cdr:nvSpPr>
      <cdr:spPr>
        <a:xfrm xmlns:a="http://schemas.openxmlformats.org/drawingml/2006/main">
          <a:off x="8077200" y="1797558"/>
          <a:ext cx="45719" cy="10276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0.9537</cdr:x>
      <cdr:y>0.34634</cdr:y>
    </cdr:from>
    <cdr:to>
      <cdr:x>0.97222</cdr:x>
      <cdr:y>0.48718</cdr:y>
    </cdr:to>
    <cdr:sp macro="" textlink="">
      <cdr:nvSpPr>
        <cdr:cNvPr id="3" name="TextBox 2"/>
        <cdr:cNvSpPr txBox="1"/>
      </cdr:nvSpPr>
      <cdr:spPr>
        <a:xfrm xmlns:a="http://schemas.openxmlformats.org/drawingml/2006/main">
          <a:off x="7848600" y="1873758"/>
          <a:ext cx="152400" cy="76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0.95472</cdr:x>
      <cdr:y>0.3523</cdr:y>
    </cdr:from>
    <cdr:to>
      <cdr:x>0.9825</cdr:x>
      <cdr:y>0.45089</cdr:y>
    </cdr:to>
    <cdr:sp macro="" textlink="">
      <cdr:nvSpPr>
        <cdr:cNvPr id="4" name="TextBox 3"/>
        <cdr:cNvSpPr txBox="1"/>
      </cdr:nvSpPr>
      <cdr:spPr>
        <a:xfrm xmlns:a="http://schemas.openxmlformats.org/drawingml/2006/main">
          <a:off x="7856989" y="1906013"/>
          <a:ext cx="2286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D2CAD8-BBFC-41F3-B443-E6D9A968456F}" type="datetimeFigureOut">
              <a:rPr lang="en-US" smtClean="0"/>
              <a:t>7/13/2012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D268A2-6D6F-482F-AB1A-858F576DC76A}" type="slidenum">
              <a:rPr lang="en-US" smtClean="0"/>
              <a:t>‹#›</a:t>
            </a:fld>
            <a:endParaRPr lang="en-US" dirty="0"/>
          </a:p>
        </p:txBody>
      </p:sp>
    </p:spTree>
    <p:extLst>
      <p:ext uri="{BB962C8B-B14F-4D97-AF65-F5344CB8AC3E}">
        <p14:creationId xmlns:p14="http://schemas.microsoft.com/office/powerpoint/2010/main" val="2726184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D268A2-6D6F-482F-AB1A-858F576DC76A}" type="slidenum">
              <a:rPr lang="en-US" smtClean="0"/>
              <a:t>1</a:t>
            </a:fld>
            <a:endParaRPr lang="en-US" dirty="0"/>
          </a:p>
        </p:txBody>
      </p:sp>
    </p:spTree>
    <p:extLst>
      <p:ext uri="{BB962C8B-B14F-4D97-AF65-F5344CB8AC3E}">
        <p14:creationId xmlns:p14="http://schemas.microsoft.com/office/powerpoint/2010/main" val="3199239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study of water quality is important because the Scioto River, Bokes Creek, and Mill Creek are used for daily life! Mill Creek supplies drinking water to two main cities, Columbus and Marysville. The area around our</a:t>
            </a:r>
            <a:r>
              <a:rPr lang="en-US" baseline="0" dirty="0" smtClean="0"/>
              <a:t> stream was mainly used for agriculture. </a:t>
            </a:r>
            <a:r>
              <a:rPr lang="en-US" dirty="0" smtClean="0"/>
              <a:t>When land is cleared for farming, sometimes they clear too close to the stream, removing the riparian zone and tree cover. When the water runs off the fields, it takes extra dirt with it, causing excess sedimentation in the stream. Farmers use fertilizers that contain nitrates and ammonia to help their crops grow. When the run off carries excess fertilizer to the stream, it leads to nutrient enrichment. This causes the  growth of algae to increase and use up a lot of dissolved oxygen that the fish need. Runoff</a:t>
            </a:r>
            <a:r>
              <a:rPr lang="en-US" baseline="0" dirty="0" smtClean="0"/>
              <a:t> from industrial areas can increase the chemicals in the water causing an increased chemical oxygen demand, which also uses up the dissolved oxygen. </a:t>
            </a:r>
            <a:r>
              <a:rPr lang="en-US" dirty="0" smtClean="0"/>
              <a:t>To stop or prevent these things from happening, farmers can use conservation practices. Some conservation practices are using mulch cover, less tillage, planting cover crops, not over-applying fertilizers, replanting or keeping a good riparian zone around the stream.</a:t>
            </a:r>
          </a:p>
          <a:p>
            <a:endParaRPr lang="en-US" dirty="0"/>
          </a:p>
        </p:txBody>
      </p:sp>
      <p:sp>
        <p:nvSpPr>
          <p:cNvPr id="4" name="Slide Number Placeholder 3"/>
          <p:cNvSpPr>
            <a:spLocks noGrp="1"/>
          </p:cNvSpPr>
          <p:nvPr>
            <p:ph type="sldNum" sz="quarter" idx="10"/>
          </p:nvPr>
        </p:nvSpPr>
        <p:spPr/>
        <p:txBody>
          <a:bodyPr/>
          <a:lstStyle/>
          <a:p>
            <a:fld id="{0E8DBBC4-72A6-4E0A-A3A8-52490BE771EA}" type="slidenum">
              <a:rPr lang="en-US" smtClean="0"/>
              <a:t>10</a:t>
            </a:fld>
            <a:endParaRPr lang="en-US" dirty="0"/>
          </a:p>
        </p:txBody>
      </p:sp>
    </p:spTree>
    <p:extLst>
      <p:ext uri="{BB962C8B-B14F-4D97-AF65-F5344CB8AC3E}">
        <p14:creationId xmlns:p14="http://schemas.microsoft.com/office/powerpoint/2010/main" val="2806070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D268A2-6D6F-482F-AB1A-858F576DC76A}" type="slidenum">
              <a:rPr lang="en-US" smtClean="0"/>
              <a:t>11</a:t>
            </a:fld>
            <a:endParaRPr lang="en-US" dirty="0"/>
          </a:p>
        </p:txBody>
      </p:sp>
    </p:spTree>
    <p:extLst>
      <p:ext uri="{BB962C8B-B14F-4D97-AF65-F5344CB8AC3E}">
        <p14:creationId xmlns:p14="http://schemas.microsoft.com/office/powerpoint/2010/main" val="3564460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location of the Scioto Bokes watershed is in Union,</a:t>
            </a:r>
            <a:r>
              <a:rPr lang="en-US" baseline="0" dirty="0" smtClean="0"/>
              <a:t> Marion, Logan, and Delaware counties which are all located in central Ohio. It is surrounded by agricultural fields. The largest city near the Scioto Bokes watershed is Marysville. The main water sources are the Scioto River, Bokes Creek, and Mill Creek</a:t>
            </a:r>
            <a:endParaRPr lang="en-US" dirty="0"/>
          </a:p>
        </p:txBody>
      </p:sp>
      <p:sp>
        <p:nvSpPr>
          <p:cNvPr id="4" name="Slide Number Placeholder 3"/>
          <p:cNvSpPr>
            <a:spLocks noGrp="1"/>
          </p:cNvSpPr>
          <p:nvPr>
            <p:ph type="sldNum" sz="quarter" idx="10"/>
          </p:nvPr>
        </p:nvSpPr>
        <p:spPr/>
        <p:txBody>
          <a:bodyPr/>
          <a:lstStyle/>
          <a:p>
            <a:fld id="{B3D268A2-6D6F-482F-AB1A-858F576DC76A}" type="slidenum">
              <a:rPr lang="en-US" smtClean="0"/>
              <a:t>2</a:t>
            </a:fld>
            <a:endParaRPr lang="en-US" dirty="0"/>
          </a:p>
        </p:txBody>
      </p:sp>
    </p:spTree>
    <p:extLst>
      <p:ext uri="{BB962C8B-B14F-4D97-AF65-F5344CB8AC3E}">
        <p14:creationId xmlns:p14="http://schemas.microsoft.com/office/powerpoint/2010/main" val="989889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impairments</a:t>
            </a:r>
            <a:r>
              <a:rPr lang="en-US" baseline="0" dirty="0" smtClean="0"/>
              <a:t> in the Scioto Bokes Watershed. The highest, from the looks of the graph, is the nutrient enrichment. These enrichments could com from runoff from farms. The pesticides and the fertilizers from the runoff can be carried in to the river. The second highest is the siltation. This caused when sediments on land come into the river from runoff. This could be harmful for the fish and macroinvertebrates that live there. The third highest is the habitat alteration. This is mainly caused by channelization. </a:t>
            </a:r>
            <a:endParaRPr lang="en-US" dirty="0"/>
          </a:p>
        </p:txBody>
      </p:sp>
      <p:sp>
        <p:nvSpPr>
          <p:cNvPr id="4" name="Slide Number Placeholder 3"/>
          <p:cNvSpPr>
            <a:spLocks noGrp="1"/>
          </p:cNvSpPr>
          <p:nvPr>
            <p:ph type="sldNum" sz="quarter" idx="10"/>
          </p:nvPr>
        </p:nvSpPr>
        <p:spPr/>
        <p:txBody>
          <a:bodyPr/>
          <a:lstStyle/>
          <a:p>
            <a:fld id="{E60425F3-3313-45F2-AF29-D8D6A80FF97B}" type="slidenum">
              <a:rPr lang="en-US" smtClean="0"/>
              <a:t>3</a:t>
            </a:fld>
            <a:endParaRPr lang="en-US" dirty="0"/>
          </a:p>
        </p:txBody>
      </p:sp>
    </p:spTree>
    <p:extLst>
      <p:ext uri="{BB962C8B-B14F-4D97-AF65-F5344CB8AC3E}">
        <p14:creationId xmlns:p14="http://schemas.microsoft.com/office/powerpoint/2010/main" val="4137955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D268A2-6D6F-482F-AB1A-858F576DC76A}" type="slidenum">
              <a:rPr lang="en-US" smtClean="0"/>
              <a:t>4</a:t>
            </a:fld>
            <a:endParaRPr lang="en-US" dirty="0"/>
          </a:p>
        </p:txBody>
      </p:sp>
    </p:spTree>
    <p:extLst>
      <p:ext uri="{BB962C8B-B14F-4D97-AF65-F5344CB8AC3E}">
        <p14:creationId xmlns:p14="http://schemas.microsoft.com/office/powerpoint/2010/main" val="2029573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a:t>
            </a:r>
            <a:r>
              <a:rPr lang="en-US" baseline="0" dirty="0" smtClean="0"/>
              <a:t> some trends in the graph</a:t>
            </a:r>
            <a:endParaRPr lang="en-US" dirty="0" smtClean="0"/>
          </a:p>
          <a:p>
            <a:endParaRPr lang="en-US" dirty="0" smtClean="0"/>
          </a:p>
          <a:p>
            <a:r>
              <a:rPr lang="en-US" dirty="0" smtClean="0"/>
              <a:t>All</a:t>
            </a:r>
            <a:r>
              <a:rPr lang="en-US" baseline="0" dirty="0" smtClean="0"/>
              <a:t> points=ammonia high levels (mostly 1 &amp; 4 spikes)</a:t>
            </a:r>
          </a:p>
          <a:p>
            <a:endParaRPr lang="en-US" baseline="0" dirty="0" smtClean="0"/>
          </a:p>
          <a:p>
            <a:r>
              <a:rPr lang="en-US" baseline="0" dirty="0" smtClean="0"/>
              <a:t>Points 2 &amp;3 also have high total nitrogen</a:t>
            </a:r>
            <a:endParaRPr lang="en-US" dirty="0" smtClean="0"/>
          </a:p>
        </p:txBody>
      </p:sp>
      <p:sp>
        <p:nvSpPr>
          <p:cNvPr id="4" name="Slide Number Placeholder 3"/>
          <p:cNvSpPr>
            <a:spLocks noGrp="1"/>
          </p:cNvSpPr>
          <p:nvPr>
            <p:ph type="sldNum" sz="quarter" idx="10"/>
          </p:nvPr>
        </p:nvSpPr>
        <p:spPr/>
        <p:txBody>
          <a:bodyPr/>
          <a:lstStyle/>
          <a:p>
            <a:fld id="{0E8DBBC4-72A6-4E0A-A3A8-52490BE771EA}" type="slidenum">
              <a:rPr lang="en-US" smtClean="0"/>
              <a:t>5</a:t>
            </a:fld>
            <a:endParaRPr lang="en-US"/>
          </a:p>
        </p:txBody>
      </p:sp>
    </p:spTree>
    <p:extLst>
      <p:ext uri="{BB962C8B-B14F-4D97-AF65-F5344CB8AC3E}">
        <p14:creationId xmlns:p14="http://schemas.microsoft.com/office/powerpoint/2010/main" val="3604550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my hypothesis about the Scioto</a:t>
            </a:r>
            <a:r>
              <a:rPr lang="en-US" baseline="0" dirty="0" smtClean="0"/>
              <a:t> Bokes watershed. The hypothesis is that when the substrate quality increases, the ICI (diversity and health of macroinvertebrates) also increases. When the substrate quality decreases, the ICI also decreases. If the substrate is rocky, there is a larger ICI. If the substrate is full of sediment, the ICI is lower.</a:t>
            </a:r>
            <a:endParaRPr lang="en-US" dirty="0"/>
          </a:p>
        </p:txBody>
      </p:sp>
      <p:sp>
        <p:nvSpPr>
          <p:cNvPr id="4" name="Slide Number Placeholder 3"/>
          <p:cNvSpPr>
            <a:spLocks noGrp="1"/>
          </p:cNvSpPr>
          <p:nvPr>
            <p:ph type="sldNum" sz="quarter" idx="10"/>
          </p:nvPr>
        </p:nvSpPr>
        <p:spPr/>
        <p:txBody>
          <a:bodyPr/>
          <a:lstStyle/>
          <a:p>
            <a:fld id="{B3D268A2-6D6F-482F-AB1A-858F576DC76A}" type="slidenum">
              <a:rPr lang="en-US" smtClean="0"/>
              <a:t>6</a:t>
            </a:fld>
            <a:endParaRPr lang="en-US" dirty="0"/>
          </a:p>
        </p:txBody>
      </p:sp>
    </p:spTree>
    <p:extLst>
      <p:ext uri="{BB962C8B-B14F-4D97-AF65-F5344CB8AC3E}">
        <p14:creationId xmlns:p14="http://schemas.microsoft.com/office/powerpoint/2010/main" val="2919991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This</a:t>
            </a:r>
            <a:r>
              <a:rPr lang="en-US" baseline="0" dirty="0" smtClean="0"/>
              <a:t> is a scatter plot showing the relationship between macroinvertebrate community and substrate in our watershed. The r2=0.7464 means that 75% of the times that the ICI increased, the substrate was a part of why it increased. In general when the substrate quality was low, the macroinvertebrate community is low. When the substrate quality is high, the macroinvertebrate community is high.</a:t>
            </a:r>
            <a:endParaRPr lang="en-US" dirty="0"/>
          </a:p>
        </p:txBody>
      </p:sp>
      <p:sp>
        <p:nvSpPr>
          <p:cNvPr id="4" name="Slide Number Placeholder 3"/>
          <p:cNvSpPr>
            <a:spLocks noGrp="1"/>
          </p:cNvSpPr>
          <p:nvPr>
            <p:ph type="sldNum" sz="quarter" idx="10"/>
          </p:nvPr>
        </p:nvSpPr>
        <p:spPr/>
        <p:txBody>
          <a:bodyPr/>
          <a:lstStyle/>
          <a:p>
            <a:fld id="{B3D268A2-6D6F-482F-AB1A-858F576DC76A}" type="slidenum">
              <a:rPr lang="en-US" smtClean="0"/>
              <a:t>7</a:t>
            </a:fld>
            <a:endParaRPr lang="en-US" dirty="0"/>
          </a:p>
        </p:txBody>
      </p:sp>
    </p:spTree>
    <p:extLst>
      <p:ext uri="{BB962C8B-B14F-4D97-AF65-F5344CB8AC3E}">
        <p14:creationId xmlns:p14="http://schemas.microsoft.com/office/powerpoint/2010/main" val="3778504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can be effected</a:t>
            </a:r>
            <a:r>
              <a:rPr lang="en-US" baseline="0" dirty="0" smtClean="0"/>
              <a:t> by COD and BOD. These are the measures of oxygen being used by bacteria that decomposes the waste in the river.</a:t>
            </a:r>
            <a:endParaRPr lang="en-US" dirty="0"/>
          </a:p>
        </p:txBody>
      </p:sp>
      <p:sp>
        <p:nvSpPr>
          <p:cNvPr id="4" name="Slide Number Placeholder 3"/>
          <p:cNvSpPr>
            <a:spLocks noGrp="1"/>
          </p:cNvSpPr>
          <p:nvPr>
            <p:ph type="sldNum" sz="quarter" idx="10"/>
          </p:nvPr>
        </p:nvSpPr>
        <p:spPr/>
        <p:txBody>
          <a:bodyPr/>
          <a:lstStyle/>
          <a:p>
            <a:fld id="{E60425F3-3313-45F2-AF29-D8D6A80FF97B}" type="slidenum">
              <a:rPr lang="en-US" smtClean="0"/>
              <a:t>8</a:t>
            </a:fld>
            <a:endParaRPr lang="en-US" dirty="0"/>
          </a:p>
        </p:txBody>
      </p:sp>
    </p:spTree>
    <p:extLst>
      <p:ext uri="{BB962C8B-B14F-4D97-AF65-F5344CB8AC3E}">
        <p14:creationId xmlns:p14="http://schemas.microsoft.com/office/powerpoint/2010/main" val="3150455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a:t>
            </a:r>
            <a:r>
              <a:rPr lang="en-US" baseline="0" dirty="0" smtClean="0"/>
              <a:t> shows the relationship between the fish population and Dissolved oxygen in the watershed. When the dissolved oxygen levels are high the fish population is healthier. For example, my hypothesis is supported in these areas.  But not all the points shown follow this pattern. Points five and fourteen show areas where DO is high yet the IBI is somewhat low. This has happened because high biochemical oxygen demand (BOD) or chemical oxygen demand (COD) are found here. This means that bacteria is using up the dissolved oxygen in these areas.</a:t>
            </a:r>
            <a:endParaRPr lang="en-US" dirty="0"/>
          </a:p>
        </p:txBody>
      </p:sp>
      <p:sp>
        <p:nvSpPr>
          <p:cNvPr id="4" name="Slide Number Placeholder 3"/>
          <p:cNvSpPr>
            <a:spLocks noGrp="1"/>
          </p:cNvSpPr>
          <p:nvPr>
            <p:ph type="sldNum" sz="quarter" idx="10"/>
          </p:nvPr>
        </p:nvSpPr>
        <p:spPr/>
        <p:txBody>
          <a:bodyPr/>
          <a:lstStyle/>
          <a:p>
            <a:fld id="{E60425F3-3313-45F2-AF29-D8D6A80FF97B}" type="slidenum">
              <a:rPr lang="en-US" smtClean="0"/>
              <a:t>9</a:t>
            </a:fld>
            <a:endParaRPr lang="en-US" dirty="0"/>
          </a:p>
        </p:txBody>
      </p:sp>
    </p:spTree>
    <p:extLst>
      <p:ext uri="{BB962C8B-B14F-4D97-AF65-F5344CB8AC3E}">
        <p14:creationId xmlns:p14="http://schemas.microsoft.com/office/powerpoint/2010/main" val="1218727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55FF60-DE5B-4D1B-B319-23788CCEAF25}" type="datetimeFigureOut">
              <a:rPr lang="en-US" smtClean="0"/>
              <a:t>7/13/2012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5FABEC-F26C-45DC-8854-C16EAD9EB747}"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5FF60-DE5B-4D1B-B319-23788CCEAF25}" type="datetimeFigureOut">
              <a:rPr lang="en-US" smtClean="0"/>
              <a:t>7/13/2012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5FABEC-F26C-45DC-8854-C16EAD9EB747}"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A255FF60-DE5B-4D1B-B319-23788CCEAF25}" type="datetimeFigureOut">
              <a:rPr lang="en-US" smtClean="0"/>
              <a:t>7/13/2012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5FABEC-F26C-45DC-8854-C16EAD9EB747}" type="slidenum">
              <a:rPr lang="en-US" smtClean="0"/>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5FF60-DE5B-4D1B-B319-23788CCEAF25}" type="datetimeFigureOut">
              <a:rPr lang="en-US" smtClean="0"/>
              <a:t>7/13/2012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5FABEC-F26C-45DC-8854-C16EAD9EB747}"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55FF60-DE5B-4D1B-B319-23788CCEAF25}" type="datetimeFigureOut">
              <a:rPr lang="en-US" smtClean="0"/>
              <a:t>7/13/2012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5FABEC-F26C-45DC-8854-C16EAD9EB747}"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255FF60-DE5B-4D1B-B319-23788CCEAF25}" type="datetimeFigureOut">
              <a:rPr lang="en-US" smtClean="0"/>
              <a:t>7/13/2012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5FABEC-F26C-45DC-8854-C16EAD9EB747}" type="slidenum">
              <a:rPr lang="en-US" smtClean="0"/>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55FF60-DE5B-4D1B-B319-23788CCEAF25}" type="datetimeFigureOut">
              <a:rPr lang="en-US" smtClean="0"/>
              <a:t>7/13/2012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5FABEC-F26C-45DC-8854-C16EAD9EB747}"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55FF60-DE5B-4D1B-B319-23788CCEAF25}" type="datetimeFigureOut">
              <a:rPr lang="en-US" smtClean="0"/>
              <a:t>7/13/2012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5FABEC-F26C-45DC-8854-C16EAD9EB747}"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A255FF60-DE5B-4D1B-B319-23788CCEAF25}" type="datetimeFigureOut">
              <a:rPr lang="en-US" smtClean="0"/>
              <a:t>7/13/2012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5FABEC-F26C-45DC-8854-C16EAD9EB747}"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A255FF60-DE5B-4D1B-B319-23788CCEAF25}" type="datetimeFigureOut">
              <a:rPr lang="en-US" smtClean="0"/>
              <a:t>7/13/2012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5FABEC-F26C-45DC-8854-C16EAD9EB747}" type="slidenum">
              <a:rPr lang="en-US" smtClean="0"/>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5FF60-DE5B-4D1B-B319-23788CCEAF25}" type="datetimeFigureOut">
              <a:rPr lang="en-US" smtClean="0"/>
              <a:t>7/13/2012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5FABEC-F26C-45DC-8854-C16EAD9EB747}" type="slidenum">
              <a:rPr lang="en-US" smtClean="0"/>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255FF60-DE5B-4D1B-B319-23788CCEAF25}" type="datetimeFigureOut">
              <a:rPr lang="en-US" smtClean="0"/>
              <a:t>7/13/2012</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95FABEC-F26C-45DC-8854-C16EAD9EB747}" type="slidenum">
              <a:rPr lang="en-US" smtClean="0"/>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404563">
            <a:off x="151369" y="2514017"/>
            <a:ext cx="8220512" cy="990600"/>
          </a:xfrm>
        </p:spPr>
        <p:txBody>
          <a:bodyPr>
            <a:normAutofit/>
          </a:bodyPr>
          <a:lstStyle/>
          <a:p>
            <a:r>
              <a:rPr lang="en-US" sz="4800" dirty="0" smtClean="0"/>
              <a:t>Scioto Bokes Watershed</a:t>
            </a:r>
            <a:endParaRPr lang="en-US" sz="4800" dirty="0"/>
          </a:p>
        </p:txBody>
      </p:sp>
      <p:sp>
        <p:nvSpPr>
          <p:cNvPr id="3" name="Subtitle 2"/>
          <p:cNvSpPr>
            <a:spLocks noGrp="1"/>
          </p:cNvSpPr>
          <p:nvPr>
            <p:ph type="subTitle" idx="1"/>
          </p:nvPr>
        </p:nvSpPr>
        <p:spPr>
          <a:xfrm rot="20414573">
            <a:off x="1300191" y="3764909"/>
            <a:ext cx="6400800" cy="1143000"/>
          </a:xfrm>
        </p:spPr>
        <p:txBody>
          <a:bodyPr>
            <a:normAutofit/>
          </a:bodyPr>
          <a:lstStyle/>
          <a:p>
            <a:r>
              <a:rPr lang="en-US" sz="2400" b="1" dirty="0" smtClean="0"/>
              <a:t>By: Akanksha, Annalese, and Madison</a:t>
            </a:r>
            <a:endParaRPr lang="en-US" sz="2400" b="1" dirty="0"/>
          </a:p>
        </p:txBody>
      </p:sp>
      <p:pic>
        <p:nvPicPr>
          <p:cNvPr id="1026" name="Picture 2" descr="http://www.ostscioto.com/images/rrtrestle2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5334" y="4333613"/>
            <a:ext cx="2876724" cy="21575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yden Ru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81000"/>
            <a:ext cx="2993005" cy="224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8775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763000" cy="4983163"/>
          </a:xfrm>
        </p:spPr>
        <p:txBody>
          <a:bodyPr>
            <a:noAutofit/>
          </a:bodyPr>
          <a:lstStyle/>
          <a:p>
            <a:r>
              <a:rPr lang="en-US" sz="2400" dirty="0"/>
              <a:t>D</a:t>
            </a:r>
            <a:r>
              <a:rPr lang="en-US" sz="2400" dirty="0" smtClean="0"/>
              <a:t>rinking water for Columbus and Marysville</a:t>
            </a:r>
          </a:p>
          <a:p>
            <a:r>
              <a:rPr lang="en-US" sz="2400" dirty="0" smtClean="0"/>
              <a:t>Agricultural industry sometimes clears too close to streams</a:t>
            </a:r>
          </a:p>
          <a:p>
            <a:r>
              <a:rPr lang="en-US" sz="2400" dirty="0" smtClean="0"/>
              <a:t>Runoff leads to sedimentation</a:t>
            </a:r>
          </a:p>
          <a:p>
            <a:r>
              <a:rPr lang="en-US" dirty="0"/>
              <a:t>N</a:t>
            </a:r>
            <a:r>
              <a:rPr lang="en-US" sz="2400" dirty="0" smtClean="0"/>
              <a:t>itrates and ammonia lead to nutrient enrichment, which leads to increased algae growth and less dissolved oxygen</a:t>
            </a:r>
          </a:p>
          <a:p>
            <a:r>
              <a:rPr lang="en-US" sz="2400" dirty="0" smtClean="0"/>
              <a:t>Runoff from industrial areas can increase the chemical oxygen demand</a:t>
            </a:r>
          </a:p>
          <a:p>
            <a:r>
              <a:rPr lang="en-US" sz="2400" dirty="0" smtClean="0"/>
              <a:t>Farmers can use conservation practices</a:t>
            </a:r>
            <a:endParaRPr lang="en-US" sz="2400" dirty="0"/>
          </a:p>
        </p:txBody>
      </p:sp>
      <p:sp>
        <p:nvSpPr>
          <p:cNvPr id="2" name="Title 1"/>
          <p:cNvSpPr>
            <a:spLocks noGrp="1"/>
          </p:cNvSpPr>
          <p:nvPr>
            <p:ph type="title"/>
          </p:nvPr>
        </p:nvSpPr>
        <p:spPr>
          <a:xfrm>
            <a:off x="457200" y="274638"/>
            <a:ext cx="8229600" cy="944562"/>
          </a:xfrm>
        </p:spPr>
        <p:txBody>
          <a:bodyPr/>
          <a:lstStyle/>
          <a:p>
            <a:r>
              <a:rPr lang="en-US" dirty="0" smtClean="0"/>
              <a:t>Why is this Important??</a:t>
            </a:r>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7263" t="56339" r="17040" b="8873"/>
          <a:stretch/>
        </p:blipFill>
        <p:spPr bwMode="auto">
          <a:xfrm>
            <a:off x="5400158" y="4488110"/>
            <a:ext cx="3729789" cy="2362200"/>
          </a:xfrm>
          <a:prstGeom prst="round1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943600" y="4648200"/>
            <a:ext cx="1557414" cy="369332"/>
          </a:xfrm>
          <a:prstGeom prst="rect">
            <a:avLst/>
          </a:prstGeom>
          <a:noFill/>
        </p:spPr>
        <p:txBody>
          <a:bodyPr wrap="none" rtlCol="0">
            <a:spAutoFit/>
          </a:bodyPr>
          <a:lstStyle/>
          <a:p>
            <a:r>
              <a:rPr lang="en-US" dirty="0" smtClean="0">
                <a:solidFill>
                  <a:schemeClr val="bg1"/>
                </a:solidFill>
              </a:rPr>
              <a:t>Turbid Stream</a:t>
            </a:r>
            <a:endParaRPr lang="en-US" dirty="0">
              <a:solidFill>
                <a:schemeClr val="bg1"/>
              </a:solidFill>
            </a:endParaRPr>
          </a:p>
        </p:txBody>
      </p:sp>
      <p:pic>
        <p:nvPicPr>
          <p:cNvPr id="9" name="Picture 2" descr="\\bale-storage.ovl.osc.edu\SI\YWSI2012\Instructors\agimages\NRCSIA9909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4498945"/>
            <a:ext cx="1494639" cy="209249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819400" y="4668030"/>
            <a:ext cx="2271321" cy="1754326"/>
          </a:xfrm>
          <a:prstGeom prst="rect">
            <a:avLst/>
          </a:prstGeom>
          <a:noFill/>
        </p:spPr>
        <p:txBody>
          <a:bodyPr wrap="square" rtlCol="0">
            <a:spAutoFit/>
          </a:bodyPr>
          <a:lstStyle/>
          <a:p>
            <a:r>
              <a:rPr lang="en-US" dirty="0" smtClean="0"/>
              <a:t>This is an agricultural field. This farmer is  being conservative and using strips of grass in between crops to stop run off</a:t>
            </a:r>
            <a:endParaRPr lang="en-US" dirty="0"/>
          </a:p>
        </p:txBody>
      </p:sp>
    </p:spTree>
    <p:extLst>
      <p:ext uri="{BB962C8B-B14F-4D97-AF65-F5344CB8AC3E}">
        <p14:creationId xmlns:p14="http://schemas.microsoft.com/office/powerpoint/2010/main" val="3509431596"/>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830763"/>
          </a:xfrm>
        </p:spPr>
        <p:txBody>
          <a:bodyPr>
            <a:noAutofit/>
          </a:bodyPr>
          <a:lstStyle/>
          <a:p>
            <a:pPr marL="0" indent="0" algn="ctr">
              <a:buNone/>
            </a:pPr>
            <a:r>
              <a:rPr lang="en-US" sz="2800" dirty="0"/>
              <a:t>Patricia Carey</a:t>
            </a:r>
          </a:p>
          <a:p>
            <a:pPr marL="0" indent="0" algn="ctr">
              <a:buNone/>
            </a:pPr>
            <a:r>
              <a:rPr lang="en-US" sz="2800" dirty="0" smtClean="0"/>
              <a:t>Dr. Steve Gordon </a:t>
            </a:r>
          </a:p>
          <a:p>
            <a:pPr marL="0" indent="0" algn="ctr">
              <a:buNone/>
            </a:pPr>
            <a:r>
              <a:rPr lang="en-US" sz="2800" dirty="0" smtClean="0"/>
              <a:t>Paula Williams</a:t>
            </a:r>
          </a:p>
          <a:p>
            <a:pPr marL="0" indent="0" algn="ctr">
              <a:buNone/>
            </a:pPr>
            <a:r>
              <a:rPr lang="en-US" sz="2800" dirty="0"/>
              <a:t> T</a:t>
            </a:r>
            <a:r>
              <a:rPr lang="en-US" sz="2800" dirty="0" smtClean="0"/>
              <a:t>eachers and Chaperones!</a:t>
            </a:r>
          </a:p>
          <a:p>
            <a:pPr marL="0" indent="0" algn="ctr">
              <a:buNone/>
            </a:pPr>
            <a:r>
              <a:rPr lang="en-US" sz="2800" dirty="0" smtClean="0"/>
              <a:t>Elizabeth Stong</a:t>
            </a:r>
            <a:endParaRPr lang="en-US" sz="2800" dirty="0"/>
          </a:p>
          <a:p>
            <a:pPr marL="0" indent="0" algn="ctr">
              <a:buNone/>
            </a:pPr>
            <a:r>
              <a:rPr lang="en-US" sz="2800" dirty="0" smtClean="0"/>
              <a:t>Katie Hendrickson</a:t>
            </a:r>
          </a:p>
          <a:p>
            <a:pPr marL="0" indent="0" algn="ctr">
              <a:buNone/>
            </a:pPr>
            <a:r>
              <a:rPr lang="en-US" sz="2800" dirty="0" smtClean="0"/>
              <a:t>                </a:t>
            </a:r>
          </a:p>
        </p:txBody>
      </p:sp>
      <p:sp>
        <p:nvSpPr>
          <p:cNvPr id="2" name="Title 1"/>
          <p:cNvSpPr>
            <a:spLocks noGrp="1"/>
          </p:cNvSpPr>
          <p:nvPr>
            <p:ph type="title"/>
          </p:nvPr>
        </p:nvSpPr>
        <p:spPr/>
        <p:txBody>
          <a:bodyPr/>
          <a:lstStyle/>
          <a:p>
            <a:r>
              <a:rPr lang="en-US" dirty="0" smtClean="0"/>
              <a:t>Special Thanks! to…</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034" y="4876800"/>
            <a:ext cx="2438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109" y="3239914"/>
            <a:ext cx="2000250" cy="538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3679" y="4876800"/>
            <a:ext cx="2419350" cy="1154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2792920"/>
            <a:ext cx="1524000" cy="143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ttp://mojosavings.com/wp-content/uploads/2010/08/800px-PG_Logo.svg_.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2800" y="1371601"/>
            <a:ext cx="1563299"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ps.k12.or.us/files/procurement/insight_logo.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427" y="1371601"/>
            <a:ext cx="1587174" cy="105811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7625" y="4572000"/>
            <a:ext cx="1323975" cy="203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993486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590800"/>
          </a:xfrm>
        </p:spPr>
        <p:txBody>
          <a:bodyPr>
            <a:normAutofit lnSpcReduction="10000"/>
          </a:bodyPr>
          <a:lstStyle/>
          <a:p>
            <a:pPr marL="0" indent="0">
              <a:buNone/>
            </a:pPr>
            <a:r>
              <a:rPr lang="en-US" dirty="0" smtClean="0"/>
              <a:t>Counties: Union, Marion, Logan, and Delaware</a:t>
            </a:r>
          </a:p>
          <a:p>
            <a:pPr marL="0" indent="0">
              <a:buNone/>
            </a:pPr>
            <a:r>
              <a:rPr lang="en-US" dirty="0" smtClean="0"/>
              <a:t>Located in central Ohio.</a:t>
            </a:r>
          </a:p>
          <a:p>
            <a:pPr marL="0" indent="0">
              <a:buNone/>
            </a:pPr>
            <a:r>
              <a:rPr lang="en-US" dirty="0" smtClean="0"/>
              <a:t>Surrounded by an agricultural environment.</a:t>
            </a:r>
          </a:p>
          <a:p>
            <a:pPr marL="0" indent="0">
              <a:buNone/>
            </a:pPr>
            <a:r>
              <a:rPr lang="en-US" dirty="0" smtClean="0"/>
              <a:t>Largest City: Marysville</a:t>
            </a:r>
          </a:p>
          <a:p>
            <a:pPr marL="0" indent="0">
              <a:buNone/>
            </a:pPr>
            <a:r>
              <a:rPr lang="en-US" dirty="0" smtClean="0"/>
              <a:t>Main Water Sources: Scioto River, Bokes </a:t>
            </a:r>
            <a:r>
              <a:rPr lang="en-US" dirty="0"/>
              <a:t>C</a:t>
            </a:r>
            <a:r>
              <a:rPr lang="en-US" dirty="0" smtClean="0"/>
              <a:t>reek, and Mill Creek </a:t>
            </a:r>
          </a:p>
          <a:p>
            <a:pPr marL="0" indent="0">
              <a:buNone/>
            </a:pPr>
            <a:r>
              <a:rPr lang="en-US" dirty="0" smtClean="0"/>
              <a:t>Used as drinking water for </a:t>
            </a:r>
            <a:r>
              <a:rPr lang="en-US" dirty="0"/>
              <a:t>M</a:t>
            </a:r>
            <a:r>
              <a:rPr lang="en-US" dirty="0" smtClean="0"/>
              <a:t>arysville and Columbus.</a:t>
            </a:r>
          </a:p>
          <a:p>
            <a:pPr marL="0" indent="0">
              <a:buNone/>
            </a:pPr>
            <a:endParaRPr lang="en-US" dirty="0" smtClean="0"/>
          </a:p>
          <a:p>
            <a:pPr marL="0" indent="0">
              <a:buNone/>
            </a:pPr>
            <a:endParaRPr lang="en-US" dirty="0"/>
          </a:p>
        </p:txBody>
      </p:sp>
      <p:sp>
        <p:nvSpPr>
          <p:cNvPr id="2" name="Title 1"/>
          <p:cNvSpPr>
            <a:spLocks noGrp="1"/>
          </p:cNvSpPr>
          <p:nvPr>
            <p:ph type="title"/>
          </p:nvPr>
        </p:nvSpPr>
        <p:spPr/>
        <p:txBody>
          <a:bodyPr/>
          <a:lstStyle/>
          <a:p>
            <a:r>
              <a:rPr lang="en-US" dirty="0" smtClean="0"/>
              <a:t>Location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079093"/>
            <a:ext cx="4145187" cy="2769120"/>
          </a:xfrm>
          <a:prstGeom prst="rect">
            <a:avLst/>
          </a:prstGeom>
        </p:spPr>
      </p:pic>
    </p:spTree>
    <p:extLst>
      <p:ext uri="{BB962C8B-B14F-4D97-AF65-F5344CB8AC3E}">
        <p14:creationId xmlns:p14="http://schemas.microsoft.com/office/powerpoint/2010/main" val="130785321"/>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62200"/>
            <a:ext cx="7408333" cy="1447800"/>
          </a:xfrm>
        </p:spPr>
        <p:txBody>
          <a:bodyPr/>
          <a:lstStyle/>
          <a:p>
            <a:r>
              <a:rPr lang="en-US" dirty="0"/>
              <a:t>N</a:t>
            </a:r>
            <a:r>
              <a:rPr lang="en-US" dirty="0" smtClean="0"/>
              <a:t>utrient </a:t>
            </a:r>
            <a:r>
              <a:rPr lang="en-US" dirty="0"/>
              <a:t>enrichment from nitrates </a:t>
            </a:r>
            <a:r>
              <a:rPr lang="en-US" dirty="0" smtClean="0"/>
              <a:t>and phosphates</a:t>
            </a:r>
          </a:p>
          <a:p>
            <a:r>
              <a:rPr lang="en-US" dirty="0" smtClean="0"/>
              <a:t>Others are siltation and habitat alterations such as channelization of the river. </a:t>
            </a:r>
            <a:endParaRPr lang="en-US" dirty="0"/>
          </a:p>
        </p:txBody>
      </p:sp>
      <p:sp>
        <p:nvSpPr>
          <p:cNvPr id="2" name="Title 1"/>
          <p:cNvSpPr>
            <a:spLocks noGrp="1"/>
          </p:cNvSpPr>
          <p:nvPr>
            <p:ph type="title"/>
          </p:nvPr>
        </p:nvSpPr>
        <p:spPr/>
        <p:txBody>
          <a:bodyPr/>
          <a:lstStyle/>
          <a:p>
            <a:r>
              <a:rPr lang="en-US" dirty="0" smtClean="0"/>
              <a:t>Impairment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3733800"/>
            <a:ext cx="5638800" cy="2583656"/>
          </a:xfrm>
          <a:prstGeom prst="rect">
            <a:avLst/>
          </a:prstGeom>
        </p:spPr>
      </p:pic>
    </p:spTree>
    <p:extLst>
      <p:ext uri="{BB962C8B-B14F-4D97-AF65-F5344CB8AC3E}">
        <p14:creationId xmlns:p14="http://schemas.microsoft.com/office/powerpoint/2010/main" val="4292271377"/>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A</a:t>
            </a:r>
            <a:r>
              <a:rPr lang="en-US" dirty="0" smtClean="0"/>
              <a:t>s QHEI (the quality of the habitat) increases, the IBI (diversity and health of fish) should increase. </a:t>
            </a:r>
          </a:p>
          <a:p>
            <a:r>
              <a:rPr lang="en-US" dirty="0" smtClean="0"/>
              <a:t>Clear water, riparian zone, cover, cool temperature, substrate, and meanders.</a:t>
            </a:r>
          </a:p>
          <a:p>
            <a:r>
              <a:rPr lang="en-US" dirty="0" smtClean="0"/>
              <a:t>Fish with good habitats have many of their needs met.</a:t>
            </a:r>
          </a:p>
          <a:p>
            <a:r>
              <a:rPr lang="en-US" dirty="0" smtClean="0"/>
              <a:t>When ammonia and nutrients are high, the fish population will decrease.  </a:t>
            </a:r>
          </a:p>
        </p:txBody>
      </p:sp>
      <p:sp>
        <p:nvSpPr>
          <p:cNvPr id="2" name="Title 1"/>
          <p:cNvSpPr>
            <a:spLocks noGrp="1"/>
          </p:cNvSpPr>
          <p:nvPr>
            <p:ph type="title"/>
          </p:nvPr>
        </p:nvSpPr>
        <p:spPr/>
        <p:txBody>
          <a:bodyPr/>
          <a:lstStyle/>
          <a:p>
            <a:r>
              <a:rPr lang="en-US" dirty="0" smtClean="0"/>
              <a:t>Hypothesis</a:t>
            </a:r>
            <a:endParaRPr lang="en-US" dirty="0"/>
          </a:p>
        </p:txBody>
      </p:sp>
    </p:spTree>
    <p:extLst>
      <p:ext uri="{BB962C8B-B14F-4D97-AF65-F5344CB8AC3E}">
        <p14:creationId xmlns:p14="http://schemas.microsoft.com/office/powerpoint/2010/main" val="509289687"/>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p:cNvGraphicFramePr>
            <a:graphicFrameLocks noGrp="1"/>
          </p:cNvGraphicFramePr>
          <p:nvPr>
            <p:ph idx="1"/>
            <p:extLst>
              <p:ext uri="{D42A27DB-BD31-4B8C-83A1-F6EECF244321}">
                <p14:modId xmlns:p14="http://schemas.microsoft.com/office/powerpoint/2010/main" val="3822195206"/>
              </p:ext>
            </p:extLst>
          </p:nvPr>
        </p:nvGraphicFramePr>
        <p:xfrm>
          <a:off x="381000" y="1676400"/>
          <a:ext cx="87630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The Effect of QHEI on IBI  </a:t>
            </a:r>
            <a:endParaRPr lang="en-US" dirty="0"/>
          </a:p>
        </p:txBody>
      </p:sp>
      <p:sp>
        <p:nvSpPr>
          <p:cNvPr id="3" name="TextBox 2"/>
          <p:cNvSpPr txBox="1"/>
          <p:nvPr/>
        </p:nvSpPr>
        <p:spPr>
          <a:xfrm>
            <a:off x="1139954" y="4055788"/>
            <a:ext cx="264816" cy="369332"/>
          </a:xfrm>
          <a:prstGeom prst="rect">
            <a:avLst/>
          </a:prstGeom>
          <a:noFill/>
        </p:spPr>
        <p:txBody>
          <a:bodyPr wrap="none" rtlCol="0">
            <a:spAutoFit/>
          </a:bodyPr>
          <a:lstStyle/>
          <a:p>
            <a:r>
              <a:rPr lang="en-US" b="1" dirty="0" smtClean="0"/>
              <a:t>1</a:t>
            </a:r>
            <a:endParaRPr lang="en-US" b="1" dirty="0"/>
          </a:p>
        </p:txBody>
      </p:sp>
      <p:sp>
        <p:nvSpPr>
          <p:cNvPr id="5" name="TextBox 4"/>
          <p:cNvSpPr txBox="1"/>
          <p:nvPr/>
        </p:nvSpPr>
        <p:spPr>
          <a:xfrm rot="16200000">
            <a:off x="43933" y="3871122"/>
            <a:ext cx="447558" cy="369332"/>
          </a:xfrm>
          <a:prstGeom prst="rect">
            <a:avLst/>
          </a:prstGeom>
          <a:noFill/>
        </p:spPr>
        <p:txBody>
          <a:bodyPr wrap="none" rtlCol="0">
            <a:spAutoFit/>
          </a:bodyPr>
          <a:lstStyle/>
          <a:p>
            <a:r>
              <a:rPr lang="en-US" b="1" dirty="0" smtClean="0"/>
              <a:t>IBI</a:t>
            </a:r>
            <a:endParaRPr lang="en-US" b="1" dirty="0"/>
          </a:p>
        </p:txBody>
      </p:sp>
      <p:sp>
        <p:nvSpPr>
          <p:cNvPr id="6" name="TextBox 5"/>
          <p:cNvSpPr txBox="1"/>
          <p:nvPr/>
        </p:nvSpPr>
        <p:spPr>
          <a:xfrm>
            <a:off x="3217702" y="6248400"/>
            <a:ext cx="1664238" cy="369332"/>
          </a:xfrm>
          <a:prstGeom prst="rect">
            <a:avLst/>
          </a:prstGeom>
          <a:noFill/>
        </p:spPr>
        <p:txBody>
          <a:bodyPr wrap="none" rtlCol="0">
            <a:spAutoFit/>
          </a:bodyPr>
          <a:lstStyle/>
          <a:p>
            <a:r>
              <a:rPr lang="en-US" b="1" dirty="0" smtClean="0"/>
              <a:t>Place and Time</a:t>
            </a:r>
            <a:endParaRPr lang="en-US" b="1" dirty="0"/>
          </a:p>
        </p:txBody>
      </p:sp>
      <p:sp>
        <p:nvSpPr>
          <p:cNvPr id="7" name="TextBox 6"/>
          <p:cNvSpPr txBox="1"/>
          <p:nvPr/>
        </p:nvSpPr>
        <p:spPr>
          <a:xfrm rot="5400000">
            <a:off x="7784176" y="2590800"/>
            <a:ext cx="679994" cy="369332"/>
          </a:xfrm>
          <a:prstGeom prst="rect">
            <a:avLst/>
          </a:prstGeom>
          <a:noFill/>
        </p:spPr>
        <p:txBody>
          <a:bodyPr wrap="none" rtlCol="0">
            <a:spAutoFit/>
          </a:bodyPr>
          <a:lstStyle/>
          <a:p>
            <a:r>
              <a:rPr lang="en-US" b="1" dirty="0" smtClean="0"/>
              <a:t>QHEI</a:t>
            </a:r>
            <a:endParaRPr lang="en-US" b="1" dirty="0"/>
          </a:p>
        </p:txBody>
      </p:sp>
      <p:sp>
        <p:nvSpPr>
          <p:cNvPr id="8" name="TextBox 7"/>
          <p:cNvSpPr txBox="1"/>
          <p:nvPr/>
        </p:nvSpPr>
        <p:spPr>
          <a:xfrm>
            <a:off x="2836702" y="4055787"/>
            <a:ext cx="287498" cy="369332"/>
          </a:xfrm>
          <a:prstGeom prst="rect">
            <a:avLst/>
          </a:prstGeom>
          <a:noFill/>
        </p:spPr>
        <p:txBody>
          <a:bodyPr wrap="square" rtlCol="0">
            <a:spAutoFit/>
          </a:bodyPr>
          <a:lstStyle/>
          <a:p>
            <a:r>
              <a:rPr lang="en-US" b="1" dirty="0" smtClean="0"/>
              <a:t>2</a:t>
            </a:r>
            <a:endParaRPr lang="en-US" b="1" dirty="0"/>
          </a:p>
        </p:txBody>
      </p:sp>
      <p:cxnSp>
        <p:nvCxnSpPr>
          <p:cNvPr id="11" name="Straight Arrow Connector 10"/>
          <p:cNvCxnSpPr/>
          <p:nvPr/>
        </p:nvCxnSpPr>
        <p:spPr>
          <a:xfrm flipV="1">
            <a:off x="1397117" y="4005527"/>
            <a:ext cx="228600" cy="1453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0451" y="3889639"/>
            <a:ext cx="3175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1071" y="3919088"/>
            <a:ext cx="3175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240144">
            <a:off x="5084311" y="3716121"/>
            <a:ext cx="3175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3603573" y="4048667"/>
            <a:ext cx="287498" cy="369332"/>
          </a:xfrm>
          <a:prstGeom prst="rect">
            <a:avLst/>
          </a:prstGeom>
          <a:noFill/>
        </p:spPr>
        <p:txBody>
          <a:bodyPr wrap="square" rtlCol="0">
            <a:spAutoFit/>
          </a:bodyPr>
          <a:lstStyle/>
          <a:p>
            <a:r>
              <a:rPr lang="en-US" b="1" dirty="0"/>
              <a:t>3</a:t>
            </a:r>
          </a:p>
        </p:txBody>
      </p:sp>
      <p:sp>
        <p:nvSpPr>
          <p:cNvPr id="18" name="TextBox 17"/>
          <p:cNvSpPr txBox="1"/>
          <p:nvPr/>
        </p:nvSpPr>
        <p:spPr>
          <a:xfrm>
            <a:off x="5398212" y="3966197"/>
            <a:ext cx="287498" cy="369332"/>
          </a:xfrm>
          <a:prstGeom prst="rect">
            <a:avLst/>
          </a:prstGeom>
          <a:noFill/>
        </p:spPr>
        <p:txBody>
          <a:bodyPr wrap="square" rtlCol="0">
            <a:spAutoFit/>
          </a:bodyPr>
          <a:lstStyle/>
          <a:p>
            <a:r>
              <a:rPr lang="en-US" b="1" dirty="0"/>
              <a:t>4</a:t>
            </a:r>
          </a:p>
        </p:txBody>
      </p:sp>
    </p:spTree>
    <p:extLst>
      <p:ext uri="{BB962C8B-B14F-4D97-AF65-F5344CB8AC3E}">
        <p14:creationId xmlns:p14="http://schemas.microsoft.com/office/powerpoint/2010/main" val="2774915263"/>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fade">
                                      <p:cBhvr>
                                        <p:cTn id="25" dur="500"/>
                                        <p:tgtEl>
                                          <p:spTgt spid="1027"/>
                                        </p:tgtEl>
                                      </p:cBhvr>
                                    </p:animEffect>
                                  </p:childTnLst>
                                </p:cTn>
                              </p:par>
                              <p:par>
                                <p:cTn id="26" presetID="10" presetClass="entr" presetSubtype="0" fill="hold" nodeType="with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fade">
                                      <p:cBhvr>
                                        <p:cTn id="2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71600"/>
            <a:ext cx="7408333" cy="2743200"/>
          </a:xfrm>
        </p:spPr>
        <p:txBody>
          <a:bodyPr>
            <a:normAutofit/>
          </a:bodyPr>
          <a:lstStyle/>
          <a:p>
            <a:r>
              <a:rPr lang="en-US" dirty="0" smtClean="0"/>
              <a:t>When the substrate quality increases, the ICI (diversity and health of macroinvertebrates) also increases. </a:t>
            </a:r>
          </a:p>
          <a:p>
            <a:r>
              <a:rPr lang="en-US" baseline="0" dirty="0" smtClean="0"/>
              <a:t>Usually when the substrate is rocky, there is a larger ICI. If the substrate is full of sediment, the ICI is lower.</a:t>
            </a:r>
            <a:endParaRPr lang="en-US" dirty="0" smtClean="0"/>
          </a:p>
          <a:p>
            <a:pPr marL="0" indent="0">
              <a:buNone/>
            </a:pPr>
            <a:endParaRPr lang="en-US" dirty="0"/>
          </a:p>
        </p:txBody>
      </p:sp>
      <p:sp>
        <p:nvSpPr>
          <p:cNvPr id="2" name="Title 1"/>
          <p:cNvSpPr>
            <a:spLocks noGrp="1"/>
          </p:cNvSpPr>
          <p:nvPr>
            <p:ph type="title"/>
          </p:nvPr>
        </p:nvSpPr>
        <p:spPr>
          <a:xfrm>
            <a:off x="228600" y="304800"/>
            <a:ext cx="8229600" cy="1143000"/>
          </a:xfrm>
        </p:spPr>
        <p:txBody>
          <a:bodyPr/>
          <a:lstStyle/>
          <a:p>
            <a:r>
              <a:rPr lang="en-US" dirty="0" smtClean="0"/>
              <a:t>Hypothesis</a:t>
            </a:r>
            <a:endParaRPr lang="en-US" dirty="0"/>
          </a:p>
        </p:txBody>
      </p:sp>
      <p:pic>
        <p:nvPicPr>
          <p:cNvPr id="2050" name="Picture 2" descr="http://www.dwaf.gov.za/iwqs/rhp/state_of_rivers/state_of_umngeni_02/photos/local_macro_invertebrates_8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543300"/>
            <a:ext cx="23622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s.123rf.com/400wm/400/400/mulden/mulden0907/mulden090700047/5166016-stream-of-a-small-river-with-rocky-botto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429000"/>
            <a:ext cx="2358204"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protectivebarriers.com/gallery/d/74-3/photo-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657600"/>
            <a:ext cx="27432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969530"/>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838568468"/>
              </p:ext>
            </p:extLst>
          </p:nvPr>
        </p:nvGraphicFramePr>
        <p:xfrm>
          <a:off x="152400" y="1371600"/>
          <a:ext cx="86868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dirty="0" smtClean="0"/>
              <a:t>ICI and Substrate Scatter Plot</a:t>
            </a:r>
            <a:endParaRPr lang="en-US" dirty="0"/>
          </a:p>
        </p:txBody>
      </p:sp>
    </p:spTree>
    <p:extLst>
      <p:ext uri="{BB962C8B-B14F-4D97-AF65-F5344CB8AC3E}">
        <p14:creationId xmlns:p14="http://schemas.microsoft.com/office/powerpoint/2010/main" val="738403382"/>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47800"/>
            <a:ext cx="7408333" cy="3450696"/>
          </a:xfrm>
        </p:spPr>
        <p:txBody>
          <a:bodyPr/>
          <a:lstStyle/>
          <a:p>
            <a:r>
              <a:rPr lang="en-US" dirty="0" smtClean="0"/>
              <a:t>When dissolved oxygen (DO) is high, so is the health and diversity of the fish (IBI). </a:t>
            </a:r>
          </a:p>
          <a:p>
            <a:r>
              <a:rPr lang="en-US" dirty="0" smtClean="0"/>
              <a:t>DO is important to the IBI because it allows them to respire. Without this the fish would be smothered to death. </a:t>
            </a:r>
          </a:p>
          <a:p>
            <a:pPr marL="0" indent="0">
              <a:buNone/>
            </a:pPr>
            <a:r>
              <a:rPr lang="en-US" dirty="0" smtClean="0"/>
              <a:t> </a:t>
            </a:r>
            <a:endParaRPr lang="en-US" dirty="0"/>
          </a:p>
        </p:txBody>
      </p:sp>
      <p:sp>
        <p:nvSpPr>
          <p:cNvPr id="2" name="Title 1"/>
          <p:cNvSpPr>
            <a:spLocks noGrp="1"/>
          </p:cNvSpPr>
          <p:nvPr>
            <p:ph type="title"/>
          </p:nvPr>
        </p:nvSpPr>
        <p:spPr/>
        <p:txBody>
          <a:bodyPr/>
          <a:lstStyle/>
          <a:p>
            <a:r>
              <a:rPr lang="en-US" dirty="0" smtClean="0"/>
              <a:t>Hypothesis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429000"/>
            <a:ext cx="5279775" cy="3113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133686"/>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extLst>
              <p:ext uri="{D42A27DB-BD31-4B8C-83A1-F6EECF244321}">
                <p14:modId xmlns:p14="http://schemas.microsoft.com/office/powerpoint/2010/main" val="1436448709"/>
              </p:ext>
            </p:extLst>
          </p:nvPr>
        </p:nvGraphicFramePr>
        <p:xfrm>
          <a:off x="118843" y="838200"/>
          <a:ext cx="82296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20273"/>
            <a:ext cx="8229600" cy="1286256"/>
          </a:xfrm>
        </p:spPr>
        <p:txBody>
          <a:bodyPr/>
          <a:lstStyle/>
          <a:p>
            <a:r>
              <a:rPr lang="en-US" dirty="0" smtClean="0"/>
              <a:t>IBI and DO Line Graph </a:t>
            </a:r>
            <a:endParaRPr lang="en-US" dirty="0"/>
          </a:p>
        </p:txBody>
      </p:sp>
      <p:sp>
        <p:nvSpPr>
          <p:cNvPr id="11" name="Up Arrow 10"/>
          <p:cNvSpPr/>
          <p:nvPr/>
        </p:nvSpPr>
        <p:spPr>
          <a:xfrm>
            <a:off x="1447800" y="4300406"/>
            <a:ext cx="304800" cy="5334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3124200" y="4070867"/>
            <a:ext cx="304800" cy="5334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p Arrow 3"/>
          <p:cNvSpPr/>
          <p:nvPr/>
        </p:nvSpPr>
        <p:spPr>
          <a:xfrm rot="10800000">
            <a:off x="4724400" y="1377581"/>
            <a:ext cx="312322" cy="805189"/>
          </a:xfrm>
          <a:prstGeom prst="upArrow">
            <a:avLst>
              <a:gd name="adj1" fmla="val 63848"/>
              <a:gd name="adj2" fmla="val 5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rot="10800000">
            <a:off x="3857013" y="1752600"/>
            <a:ext cx="381000" cy="783595"/>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rot="10800000">
            <a:off x="2133600" y="2057400"/>
            <a:ext cx="381000" cy="7620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rot="16200000">
            <a:off x="113286" y="3662421"/>
            <a:ext cx="447558" cy="369332"/>
          </a:xfrm>
          <a:prstGeom prst="rect">
            <a:avLst/>
          </a:prstGeom>
          <a:noFill/>
        </p:spPr>
        <p:txBody>
          <a:bodyPr wrap="none" rtlCol="0">
            <a:spAutoFit/>
          </a:bodyPr>
          <a:lstStyle/>
          <a:p>
            <a:r>
              <a:rPr lang="en-US" b="1" dirty="0" smtClean="0"/>
              <a:t>IBI</a:t>
            </a:r>
            <a:endParaRPr lang="en-US" b="1" dirty="0"/>
          </a:p>
        </p:txBody>
      </p:sp>
      <p:sp>
        <p:nvSpPr>
          <p:cNvPr id="7" name="TextBox 6"/>
          <p:cNvSpPr txBox="1"/>
          <p:nvPr/>
        </p:nvSpPr>
        <p:spPr>
          <a:xfrm>
            <a:off x="3857013" y="6438334"/>
            <a:ext cx="1641796" cy="369332"/>
          </a:xfrm>
          <a:prstGeom prst="rect">
            <a:avLst/>
          </a:prstGeom>
          <a:noFill/>
        </p:spPr>
        <p:txBody>
          <a:bodyPr wrap="none" rtlCol="0">
            <a:spAutoFit/>
          </a:bodyPr>
          <a:lstStyle/>
          <a:p>
            <a:r>
              <a:rPr lang="en-US" dirty="0" smtClean="0"/>
              <a:t>Place and Time</a:t>
            </a:r>
            <a:endParaRPr lang="en-US" dirty="0"/>
          </a:p>
        </p:txBody>
      </p:sp>
      <p:sp>
        <p:nvSpPr>
          <p:cNvPr id="9" name="TextBox 8"/>
          <p:cNvSpPr txBox="1"/>
          <p:nvPr/>
        </p:nvSpPr>
        <p:spPr>
          <a:xfrm rot="5400000">
            <a:off x="8166121" y="3340079"/>
            <a:ext cx="496290" cy="369332"/>
          </a:xfrm>
          <a:prstGeom prst="rect">
            <a:avLst/>
          </a:prstGeom>
          <a:noFill/>
        </p:spPr>
        <p:txBody>
          <a:bodyPr wrap="none" rtlCol="0">
            <a:spAutoFit/>
          </a:bodyPr>
          <a:lstStyle/>
          <a:p>
            <a:r>
              <a:rPr lang="en-US" dirty="0" smtClean="0"/>
              <a:t>DO</a:t>
            </a:r>
            <a:endParaRPr lang="en-US" dirty="0"/>
          </a:p>
        </p:txBody>
      </p:sp>
    </p:spTree>
    <p:extLst>
      <p:ext uri="{BB962C8B-B14F-4D97-AF65-F5344CB8AC3E}">
        <p14:creationId xmlns:p14="http://schemas.microsoft.com/office/powerpoint/2010/main" val="725752908"/>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4" grpId="0" animBg="1"/>
      <p:bldP spid="5" grpId="0" animBg="1"/>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560</TotalTime>
  <Words>1050</Words>
  <Application>Microsoft Office PowerPoint</Application>
  <PresentationFormat>On-screen Show (4:3)</PresentationFormat>
  <Paragraphs>79</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Waveform</vt:lpstr>
      <vt:lpstr>Scioto Bokes Watershed</vt:lpstr>
      <vt:lpstr>Location</vt:lpstr>
      <vt:lpstr>Impairment</vt:lpstr>
      <vt:lpstr>Hypothesis</vt:lpstr>
      <vt:lpstr>The Effect of QHEI on IBI  </vt:lpstr>
      <vt:lpstr>Hypothesis</vt:lpstr>
      <vt:lpstr>ICI and Substrate Scatter Plot</vt:lpstr>
      <vt:lpstr>Hypothesis</vt:lpstr>
      <vt:lpstr>IBI and DO Line Graph </vt:lpstr>
      <vt:lpstr>Why is this Important??</vt:lpstr>
      <vt:lpstr>Special Thanks! 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Student</cp:lastModifiedBy>
  <cp:revision>64</cp:revision>
  <cp:lastPrinted>2012-07-13T20:26:07Z</cp:lastPrinted>
  <dcterms:created xsi:type="dcterms:W3CDTF">2012-07-12T17:59:45Z</dcterms:created>
  <dcterms:modified xsi:type="dcterms:W3CDTF">2012-07-13T22:09:02Z</dcterms:modified>
</cp:coreProperties>
</file>