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57" r:id="rId9"/>
    <p:sldId id="261" r:id="rId10"/>
    <p:sldId id="25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66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47B0-7DB1-41D0-8167-83516C59F3E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8D22-7B97-4170-ACB5-8B4C2BFF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Neelu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B8D22-7B97-4170-ACB5-8B4C2BFF02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4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Cassie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B8D22-7B97-4170-ACB5-8B4C2BFF02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2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Cassie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B8D22-7B97-4170-ACB5-8B4C2BFF02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Cassie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B8D22-7B97-4170-ACB5-8B4C2BFF02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0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B8D22-7B97-4170-ACB5-8B4C2BFF02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4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D8BE-083C-4909-8C12-6AB2BB32E16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7E28-BB17-4E20-90A6-C9255F651A31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63775"/>
            <a:ext cx="7117180" cy="1470025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The Great Miami Loramie Watershed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62980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Neelu,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Jasmine, and Cassie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086600" cy="990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higher quality the substrate is, the higher IBI and ICI are.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t="15919" r="17729" b="8775"/>
          <a:stretch/>
        </p:blipFill>
        <p:spPr bwMode="auto">
          <a:xfrm>
            <a:off x="685800" y="1219198"/>
            <a:ext cx="7772400" cy="555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2800" y="6324600"/>
            <a:ext cx="9906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HUCDATE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Thank You!!!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4161"/>
            <a:ext cx="1905000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447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YWSI would like to thank the following sponsors: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9" y="4473696"/>
            <a:ext cx="2590800" cy="1236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4389850"/>
            <a:ext cx="24384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91257"/>
            <a:ext cx="2667000" cy="717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14600"/>
            <a:ext cx="1262063" cy="1262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570802"/>
            <a:ext cx="1947863" cy="1298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5831110"/>
            <a:ext cx="537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Special Thanks to Steve, Paula, &amp; Kristi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data:image/jpeg;base64,/9j/4AAQSkZJRgABAQAAAQABAAD/2wCEAAkGBhERERQUExQVFRQWFx4XGBYYFhcVGRkfGRghFRwWHBYcHCYeFxojGhgbHy8hJicpLC0tFyAyNTAqNSYrLCkBCQoKDgwOGg8PGi8kHyQsNS0vLC8sKSwsNDQvLCw0LC0tKSwpLCw0LiwsLiwsLCwsLCwsKSwsLCwsLCwsLCkpLP/AABEIAOEA4AMBIgACEQEDEQH/xAAcAAACAgMBAQAAAAAAAAAAAAAABwUGAgQIAwH/xABREAACAAQCBQYJBBAEBQUAAAABAgADBBEFEgYHITFBEyIyUWFxFDVyc4GRobGyIzNCUhYXNFNUVYKSk6KzwsPR0tMVQ2LBdIOj1OEkJTZjxP/EABsBAAIDAQEBAAAAAAAAAAAAAAACAQMFBAYH/8QANhEAAQMCAwMKBQQDAQAAAAAAAQACAwQREiExBUFRExQiMmFxgaGxwTM0QpHwI1LR4XKS8RX/2gAMAwEAAhEDEQA/AF1mMGYx8j6qkmw3xwr6IjMYMxiTbRWuG+lqP0Mz+mPg0XrfwWo/QzP6YLJOUZxH3UbmMGYx6VVJMlOUmIyON6spVhcXF1O0bCD6Y8oE4zzC+5jBmMfIIEL7mMGYx8ggQvuYwZjHyCBC+5jBmMbFFhs6cSJUuZMIFyERnIG65Cg2F49KvBKmSuebImy0vbM8t0W522uQBfYdnZAlxNva+a08xgzGN2lwKqmoHlyJzoTYMsp2W43i4Fo8a3Dpslgs2W8tiMwDoyEg7L2YA2uDt7IEBzSbXXhmMGYx8ggTL7mMGYx8ggQvuYwZjHyCBC+5jBmMfI3KLBqicC0qTNmAGxKS3cA77EqDYwKCQBcrUzGDMYk10VrjupKk/wDImf0xpVtBNktlmy3lta+V1ZDY8bEA22QKA9pNgV45jGdOxzr3j3x5xnT9Ne8e+BMdFhGUtrEHqN4xggQr3T6fVdTikplnTkkzKmWBKzkKFLqMpUGxuN/eYkda2k1ZT4gUk1E2Wolocquyrc325b2ij6K/d1J/xEr9osWbXN4zbzSf7w9zhWWYY21LGhothPsq5pbjgrauZUBSomZdhtcZZaod3asREEEItJjQxoaNAiCCCBMpebolWLSiraSwkG1nuu4mwbLfMFJ3G1to64iItFRrEq3oBRHk+TChM2U5yqkELe9rbAL2vYd8VeJNtyqiMhB5QDXK3BEEEEQrVJ6NVTy6qQUZlPKoCVJFxnGw23jsi1656pziJQu2QS0IXMcoNjtC7gYp+BfdMjzqfGIY2s/TCppq9pcvksvJoedJludoP0mUmHHVWdNfnTC0XOE9m8dhWjqQqn8OdM7ZOQY5Mxy3zpty7r7Tt7YoeKVTzJrs7M7ZjtZix3niYaOqnS2oqq1pc3ksoks3Mky5ZuGQdJVBtt3Qqav5x/KPvgPVCmC/OZC4WNh28ewLyggghFoIiXXRKsNL4WJLeD/Xuu69s2W+bLfja0REWdNYlWKA0IycnlKZ8pz5SblL3tbhe17RItvVUpkFuTA1zvwVYgggiFaiLhqoqXXE6dQzBWL5lBIDWlOdo3HaB6op8WzVX41pu9/2LxLdQueq+A//ABPotjSrSCv/AMSqJUmoqB8uURFnOBtbKqgZrDqiF0vxh6mpzTAwmIiSnDEE5pa5HOzZtcMfTFzxXTsSMVdXpaLIlTZpvg95tg9jMzg3zgbb238IoOOuGqJswXyTJjuhIIzKZjWYXG6Jd3rnpRm0llujqtCM6fpr3j3xhGdP017x74VaB0WEEEECFNaKVVLKnpNqGnDknR1WUiNmKtmIYs65RsG6+87ol9YOkNFXzfCJJqFm5VXI8tAhC325g5INjutFOjfwfAKmrfJTynmHjlGweUx5q+kiJvlZc74mB/LONrfZaEEMeh1IVbAGdOkyR1c6YR37l9RMbzaiGIulYjHzRA9Ycw2B3BUnaNMDbH6/wlVBFzxnVJiNOCwRZ6jjKJY/mEBj6AYproQSCCCNhB2EdluEKQRqumOaOUXYQV8gjKUoJAJABIFzuHabcBFywbVr4WWWnrqWYyi5UGaDbdexQEi/HtEABOiJJmRC7zb7qlwRf8T1PzqaWZk6rppaDezGYN+4dHaewRS8UoklTMqTknCwOdM2Xbw5wBuO6AgjVLFURy9Q3+62dHJ1Mk9JlQ00KjK4EpFYsVYHKczLlGzftib1h6Q0dfO8IkmeJhCqUmIgWyg84Mrk33bLde2KhEtg+CSp6kvVyJBzZQszlLnYDmuqkAbbbTwgvlZRJG0PEpJyy/MlPautJqLD5hnzTPaaUKZEloUALBr5jMBJ5u63GK1jXg5mk07TWQ7flUVGBJOzmswItbbs47IvKajqtgCKinIIuCC5BB2gg5doiu43oYlKZivW0xmSwby15QsSBfJ0LBuFiR2wxBAzC54pqd0pcx1yfzgqzBFnwTQtKoy1StphMmAES25QMCRfJ0LFuFgT2RYJupCqRSzVFOqqCSSXAAG0knLsAEQGk6K59ZCw4XOse4pcQRJ4xhMuRlyVMmfe9+Tz823XmUb78OqIyFXS1wcLhEESGD6P1NW+SnlPMPGw2DymPNX0mLvQ6kKtgDOnSZQ6udMI79y+omJDSdFRLVQxZPcB6/ZLiLNoDjNJR1IqKjli0u+RZaoQcylCWLMLWB2ARb21EORdKxGPmiB6w5iuY1qmxGnBYIs5RxlEsfzCAx9AMNhcM7LnNXTTgx49cuHqvXFq7BKmfMnO1erTHLkBJFgSbkDnE2iG0vxSmnPIFKJokyZCyhyoUMSHdiTlJG3P2cdkQTKQSCLEbCDw7I+QpN10MgDCDcm2maIzp+mvePfGEZ0/TXvHviF0HRYQQRL6J6PtXVcqQLgMbuw+io2s3fbYO0iBK9wY0udoFYtXerdq88tOulMptcbGmEb1U8FHFvQNtyLNpprCl4ePAsOREKbHcAFUPFVG5pnWxvY9Zva26a4wmF4aeRAQgCTJA4EiwPblUFtu8jtjnRmJNztJ4xa7oZDVY1MDXPMsvUBybu8VsV+Jzp7Zp0x5jdbsWPt3RjR102S2aU7y2H0kYofWDHhBFS2sIta2SZ2h2uWbLZZdb8pLOzlQOevawHTHozeVui9aV6C0mKShNQqs1lBlz0sQwtszW6a+0cDwPO8M3U5pmZU0Uc1vk5hJlX+g+/L3Nt2fW8oxax1+i5YtbRcl+vT5EagJfYxhE2lnPJnLldDYjgepgeII2gxZtUTkYrJsd6zAe35Nj7wPVDH1u6JippTUIPlqcFrje0veynu6Q7j1wttUnjWR3TP2TRGHC4BXNqhU0b3b7G/2V+16MfA5A4Gf7pb/AM4SMOzXr9xyPP8A8NoScEnWU7J+WHeUQCCCK1qLpXV7MJwykJ2/JAerYPYI51xdyaicSbkzHJPe5jojVz4spPNj3mOdcU+em+cb4jFsmgWFsz483f7lZ4M5FRJINiJqEHucR0PrFcjDKu33sj1kA+wxzthPz8nzifEI6I1j+K6vzf7wgj0KNp/Hh7/cLm2L3q61bNXnlp10plPDY00jeqngo3FvQNtyK7oho61dVy5AuFJu7D6KLtY9/AdpEPLTrGlwzDjyICNYSZIH0SRvHkqCe8DriGNBzOi6a+qewtgi6zvJVLTXWJLoB4FhyohTmu6gWQ8VUbmfrY329ZvZU12JTZ7Zpsx5jdbsWPtjXJvBCOcSuunpWQNsNd53le9HXzZLZpUx5bdaMUPrBhk6G65ZqMsuu+UlnZywHPXtYDY47QL+VCvggDiNFM9NFOLPHjvXQ+l2gVJikrlUKrOK5knpYhhbZmt01I47xw6ig8WwmbSznkzlyuhsR7iDxBG0GGLqb0zMuZ4FNb5N7mUSei28p3NtPleVFn1v6JippTUoPlpAubb2l72B8npDubri1wDhiCx6eZ9HPzeQ3adD6JERnT9Ne8e+MIzp+mvePfFK9AdFhDa1EYYP/UzyNvNlKf12/c9UKWHfqLYeBThx8IP7NP5GHj6yzNquIpnW329VEa+K45qWVwAeYR3kKPVZvXCnhpa+KUidSzODS3X0qwb9+FbBJ1in2bbmzLfmZRBBBCLQRHpTz2R1dDZlIZSOBBuD6xHnBAjVdU4VXLU00qbYZZstWI3jnrcr7bQlNX+H+D48JP3t5yehUdQfUIZ2q6aWwqmJ+q4/Nmso9gihYEwOk8y332d7JTA+28dDs8JXlaYcnziMaAHyurZrewKoq6aSkiW0xlm5iFtsGRhfaeswqPtcYn+CTP1f6obmtbSapoaeS9O4Rmm5SSqtsyE2swPEQsPtuYr9+X9FK/phX4cWa69nc55AcmG2z1vdaX2uMT/BJn6v9UH2ucT/AASZ+r/VG79tzFfvy/opX9MH228V+/L+ilf0xX0e1d963gzzTp0HoZknD6aXMUo6pZlO8G52Rzdinz03zjfEY6U0MxKZUUNPNmnNMdLsbAXNzwGwRzXinz03zjfEYsk0C4NlX5aXFrf3K+4T8/J84nxCOiNY/iur83+8I53wn5+T5xPiEdD6yvFdV5A+MREehTbT+PD3+4VL1EYYLVM8jbdZSnq+mw9N09Ua+viuJmUsrgFeYfyiFHwn1xO6jSPAJo4+ENf9HLtFc170pFRTTODSmX0q+Y/GIY/DVUZxbSN/zJLCCCCKF6JEEEECF60tS0t1dDZkYMp6ipuD6xHUuH1SVNPLmWuk6WGsdux1vY+g2jlWOjtWU4thVKT9Rh+bMZR7BF0RzssLbTOg1/A2/PsufMXoeQqJ0r73MZPzWK39ka9P017x74mdOWBxGrt9/f2NY+2Ian6a9498UnVbMbi6ME8FhDS1F4uFnT6cn5xRMXvTYw7yGB/JMK2N3BcWmUs+XPl9OW2YdR4FT2EEg9hiWmxuq6qHl4XR8U+Na2jxqqByovMknlV6yALOv5pJtxKiOeo6mwDHZVbTpOlG6sNo4qeKN1EH+e4iEnrO0CainGdKX/00w3Fh82x+gepb9E+jhttlbfpBY2yajATTyZG+XuFRYIIIpXoUQQRZNAdFGr6tUseSQh5rcAoPRv1taw9J4GAC+SSSRsbS92gTt0NlrR4TIMzmhJHKv2Brzj6s0KfVrWtOxtJrdKY05z3sjsffFo1x6ZqqeAyTzmsZxH0VG1ZfedhPYAOMU7VJ41kd0z9k0XOPSAG5YVPC4U0sztXgnwzV716/clP57+G0JSHXr1+5Kfz38NoSkJJ1l2bJ+WHefVEEEEItRdJ6ufFlJ5se8xzrinz03zjfEY6K1c+LKTzY95jnXFPnpvnG+IxbJoFhbM+PN3+5X3Cfn5PnE+IR0NrK8V1XkD4xHPOE/PyfOJ8QjobWV4rqvIHxiCPQo2n8xD3+4VD1FYuFmVFOT0wJi9681h32ZT+SYt2trR41VAzKLzJB5UdZUCzj83nfkCEZgWMTKSolz5fSlte3AjcVPYVJHpjpjA8alVkhJ0o3Rxu4qeKMOBB2GGjIc3CufaLHU9Q2obp7/wBhcsQRd9ZegTUM4zZS3pphutv8sn/LPUPqnq2bxtpEUkWNivQQzNmYHs0KIIIIhWojpPRNFo8KkGZzRLkco/ZcGaw7xcwk9X2ibV9WqkfIyyHmnhlB2JfrYi3dc8IvWuXTJVTwGUec1jOI+iBzll95NiewDri1nRBcsXaA5xKynb3nsSlrqtps2ZMbpTHZz3sSx9pjzp+mvePfGEZ0/TXvHvipbNrCwWEEEEClWHQ7TWfh03NL50tvnJRNlbtB+iw4H13EPLAdMKHE5ZRWUlhZ5EwDNbiCh2OO0XEc2R9ViDcbCIdry1Z1Xs+OoOLR3FOLSPUgjsXo5ol3/wAqZdlHc4uwHYQ3fFRnan8UU2EtGHWJqW/WIPsiMw/WHiUgWSqmEdT2m/GGjdma2MVIt4RbulSgfXkiSWFVsiro8g5pHbdSuG6mKnp1c6VTyl2sc2ZgO/Yi95b0GN7FtYFJh0g0mFC5+lUHaL7iwJHyj9tso2WuNgXeJ47U1JvPnTJvUHYkDuXcPQI0YjFbRXClfKQah1+wZD+1lNmszFmJZiSSSbkk7SSTvN4vuqDBJ5xFZhluqSkcszKQOcpQC5G85r27DFAic+zjEfwuo/SN/OFaQDcq+pjfJGWMtmLZpv64sEm1NEplKXaVMDlVFzlylSQBtNiQe6/VCHnSGQ2ZSp32IIPtiZ+znEfwuo/SN/OI3EcVn1DB50x5rAZQzsWIFybXPC5PrhnkON1RRU8lOzk3EELVj3o6CbNYLLR3YmwCqWNzuGyPCJShxStpEDSpk6Sk3aCpZA+Ulbg7msbiEXa8kDo69q6N0Vwtqajp5LdKXLUNbaM1rsAeIuTHPmlujVRTVU5XlvlzsyvlOVlLEhg27cdvUdkY/ZziP4XUfpG/nHnU6YV8xGR6qeyMCrKZjEEHYQRfaIsc4EWWXSUc1PI55IOLXVfdGMFnz6mQJctyDMU5gpygBhdi1rAAA7eyOhNMsLepoaiSm13lnKN1yOcB2XIt6Y54o9K66SglyqmciLuVXYAXN9g7zHt9nGJfhdR+kb+cDXACymro5p5GvBAw6aqKq6CbKNpkt0N7WdSpuN42iJvQ3Tefhs3MnPlt05RNg3aD9Fu313iMxPHampy8vOmTct8udi1r77X3bh6o0IS9jktAx8ozDKBnqulMD0toMTlFFZWLCzyJgGa3EFD0h2i4im6R6j0di9HNEu/+VMuVHc4uwHYQe+E8rEG42EbjFioNYmJyRZKqYR1Plm/GDFmMHrBZQ2dLA7FTPsOB/PZSU7U/iimwlI3aJqW/WIPsiRwzUvUdOrnSpEobWIbO1u/Yi95J7oiJmtjFSLeEAd0qUD68kV/FMeqak3nzpkzqDMSB3LuHoEL0V0hla7JzmjtAJPnkmNjGsGkw6R4JhQBP0p+8X3FgT84/b0RstcbArJs1mYsxLMxJJJuSTtJJO8kxjBClxK6YKdkINsydSdSiM6fpr3j3xhGdP017x74hdB0WEEEECFuYRg86qmrKkoXduA4DiSdwA6zDEbQrCcNUf4jPM2cRfkZZYD1LZ7f6mKg9UT2iOGrhWDzKsqDPmSuVJPaPkpfYNqk9rHshLVdU812eYxZ2JZmO0kneTD2wjtWY176t7g12FjTbLUnv3BMX7JtHBsFBOPbYf7zrwfZTo7+L5vqX+9C1giMSt5iz9zv9imV9lOjv4vm+pf70buDYpo/VT5chKCYrTGygsBYE9dppPshURYNAPGVJ55YkOzVctG1rHODnZA/UU29J9GMHoKcz5lGGUELZM1yWNuLgRTPsq0e/F0z9X+7F21yeLG85L98IGGkNjYLj2dDy8WN7nXv+4pkrpTo7fbh80Dr2H2crGrrOwugSTRTqJFWXOEw3XNzsuS1wTsIJYW67xQI36rGXmU8mQQMklpjKdt/lSCQdtrXXZYcTCYsrLQbSYJGua45agkncfdfMDwh6qolSJfSmMFv1DeWPYFBJ7ocus7Q5DhaCSv3GAV68lgr+wByf9Biv6qsNSkpqjE545qqVl9oHSI7WayDtB64ZGi2NpiNEk1gvyilZicAw5rrbqO8dhEWsaLWO9ZdfVPEwezqsNvHf5ZLmSGlg/wDhFLhVLPq6cTZs7PYBbu2WYwJ2sAABlHpEUHSfBGo6udIP0GIU9annK3pUgxr1eLTJsqTKa2SQGVLCxs7Zzc8dpioGy2Jo+cNbhNhe+RtlY/0mB9mGj/4tf82X/cj1pNKMAmTEQYcwLsFBKpbnG33zthXRu4J90yPOp8YgxFUuoWAE4nf7FPjHtFMJpKeZPejlsssXIUbTchdl2A4xRvsw0f8Axa/5sv8AuQxNZniuq8gfGsc3xZIbHJZ2zYecRlz3OvfieATLOl+j/wCLX/NT+5Fg0UpcAxFmSVS5ZijMUcMpte2YFXIIBIG/jCUi9amW/wDc17ZT/wCxhWuzXXVUgjhc9jnAgX6xVx0xwzBcM5LlaEvyua2RjsyZb3zTB9YeqK19lGj34um/nD+7Evr73UffN/hwooHmxsElDBy0DXvc65v9R4ntTKp9J9HSwBw+YoJ6R51u2wm3I7ow1r4DRSZVJNpJaqs3MboTZlsrKbE9vthcRPYrpEs6gpKazZ6dpl2NspDtmUDbfYNm2IxXBBXTzUxysexzrXzBJO4+6gYzp+mvePfGEZ0/TXvHvhFoHRYQQQQIXSWNYf4VhLy5YvnpgZYHEhA6gd5AHpjm0iHdqk04lTadKSa4WdL5svMbconAA8WXdbqAO3baX0n1WUVazTLNJmttLy7WY9bIdhPaLE8TF7m4wCF5umqeYyPilGRNwVz1BDGxXUhWS7mTMlTh1G8pj6Ddf1op+MaKVlJtnyJiD6xF0/PW6+2KS0jVbkVVDL1HA+v2UTFg0A8ZUnnlivxYNAPGVJ55YBqE0/wndx9E3tcnixvOS/fCBh/a5PFjecl++EDDy9ZZ2x/lz3n2RG9geEPVVEqRL6Uxgt+obyx7AoJPdGjDY1Q4IJEifiM1SQFZZYAucq7XZRxJIyjyW64VoubLuq5+RiLt+g71463MWSnlSMNkbElqrOB1AWRT273PaVMY6j9Ick6bSMdkwconlKLMB3pt/wCXFExh6mqnzJ8yXMzzGLHmNsvuUbNwFgOwR8wdqmmnypyS5maW4YcxttjtB2biLg98Ti6V1y80aaUwk5nPx/6mTry0f2SatRu+Sme1kPxC/asKKOn8Yw9MQoXl7lnygVzAgqSA6MRvBDWNuyOZKiQyMyMLMpKsDwINiPQRDSixuqtkz44jGdW+i843cE+6ZHnU+MRpRu4J90yPOp8Yipaz+qV0HrM8V1XkD41jm+OkNZniuq8gfGsc3xbLqsfYvwXd/sERedTXjNfNP7hFGi86mvGa+af3CEbqFoVvy7+4qya+91H3zf4cKKOgdZWhTYiJGWdLlcnnvnvtz5d1urL7Yo/2lJn4ZT+3+cO9pLslnbPrIY6drXOsc+PEpbRtYhhc2QVE1cpdFmKLg3VxdTsOy44b4YlLqRYuoask5b7coJa3GwJ3xFa45ITEFVRZVkS1A6gMwHshC0gXK7mVscsojjN8iTqqNGdP017x74wjOn6a9498Ku06LCCCCBCAYtWC6zsRpgAJ3KIPozRyg7s3TA/KiqwQAkaKuSJkgs8AptYbr4OwT6bvaU/7jD96GDo9pZR4ih5Fw2zny2FmAOznKd44XFx2xzJElo7jT0lTKnoSCjAkfWW/OU9hW4i1shGqy6jZMTmkxZHyV11s6Ay6QrU065ZLtldBuRjtBXqVrHZwI2bCAKxoB4ypPPLDs1oKDhVTf6qkd4mLb2wk9APGVJ55YHizhZRRTulo3Y9RceSb2uTxY3nJfvhAw/tcnixvOS/fCBiJesm2P8ue8+y3sEwh6qolSJfSmMFv1DeWPYACT3Q4dMtOhg4kUlLLRyksXDk81RzV6JF2axJ9fGIjVDgyU8ifiU/YqqyoTwVdsxx1kkZR5LDjC2x7GHq6ibPfpTGLW6huVe4KAPRADhb2lM9oq6gtdmxnmT/Cvf29Kz7xI/6n9UH29Kz7xI/6n9ULWCIxu4ro/wDPpv2BdB6uNPjiSzVmKiTZZBst7FW2X2km4IIPeIXOuPR/wet5ZRZKgZ+zOtg49PNbvYxCav8ASHwKulTCbS2PJzOrK+wk+SbN+TDn1o6P+F4fMyi8yT8qnXzRzl9KFtnWBD9dnaspzRRVgLcmu/PXNc7Ru4J90yPOp8YjSjdwT7pkedT4xFK9A/qldB6zPFdV5A+NY5vjpDWZ4rqvIHxrHN8Wy6rH2L8F3f7BEXnU14zXzT+4RRovOprxmvmn9whG6haFb8u/uKsevvdR983+HCjhu6+91H3zf4cKKJk6xVGy/lWePqV9RypBBsRtBGwgjcQeBiy6wMel1lRLmo2f5CWrmxXngEsLEDcT3RWYIRdxjBeH7x7ojOn6a9498YRnT9Ne8e+BOdFhAIIIEK26d4MJUrD5qIqrNo5dyqgXdVuzG29iHXbvMVKH1ghw7FMMkUjzUZ1ky1Khgs1HRAuZQdtwbi9iCL7wYoeMama+Ux5HJPTgQyy29KuQAe4mLHMOoWVTVrBeOU4SCdct6oMS2iuCNWVcmSoJzOMx6lG129Cg+m0WPDdTmJTG+UVJK8Wd1b1Kha/ptFiOM4dgMpkpWWqrWFmfeB2MRsVQduQG5ttO4iA3eVbNWNIwQdJx4aDtJ0Uhrs0iWXTLSKefNIdx1IpuL97gW8kwttXcvNidIP8A7QfUCf8AaIfEMRmVM5ps5yzubsx9W4bgBsAG4CLxobT4XR1SVEzEVcy7lUWnni5Klbliu4AnZbqgJxOuq2wilpjGLkkHQE5+Cv8Arhl3wuYep5Z/XC/7wjMDwh6qolSJfSmMFv1DeWPYFBJ7odmkGnWDVlPMp5lVZZgtcS51wQQwYfJ8CAfREFoVXYFhxZxV8rOItyjSZy5R1KuQ2vxNyT2Q7wHOvdcVFLJT07m4HYr5dE/wvmtzFEpKWnw6RzVKhm8hDZQess4LE9adsKOGlrGr8JxC06XWZZ6IVA5GcRMAuwXojKbk7e3bCthH6rR2cMMIBBB33BGaIIIIRaCI6M1aaQeGYfLLG8yX8lM7So2E9d0KnvJjnmiko8xVdxLUmxcgsFHXlXafRDc0A0gwnDJLoa0THmPmZhJnqBYWCgZD2m/b2RZGbFZG1Y+UiAAJcDlYEpd6c6P+BVs2UBZL55fkNtW3XbavepiOwT7pkedT4xDZ02x3BMSlANVZJqdCYJM42vvUjJzlPVf/AM03RzCcLk1CTZ+II6S2DhEk1F2Km4BJTYL2vvvu7Yhzc8lbDUuMH6jXYgP2nPy3puazPFdV5A+NY5vjoLEdY2DT5TyplQCkxSrDk524i2/JsPbCcx/B6GWGamrRP2jLLMmaj2J4sRlNvRfqhpczcLl2SXRNMb2kEngf4UBF51NeM180/uEUyikK7qruJak7XYMQvaQoJPoEM/QKqwbDWaa1aJs5ly3EmcqqCQSAMhJJIG3s3b4Rmq7q5/6LmAEkjcCVsa+91H3zf4cKKHVpbj+A4kJYn1Tjk82Uok1ela97yjfoiK5/gejP4bUepv8At4d4ubgrkoZzDA1j2OuL/SeJS4i14Jo5KbC62rmqSZZSXJOYizFlzGw6Wx139sTn+B6M/htR6m/7ePbTPSXDVwtKKgmFxnUnmuDYEuWZmUXJa272AQuG2ZXRJUukLWMa4XIubEZXzSyjOn6a9498YRnT9Ne8e+EWidFhBBHrSz8jq+VWysDlYXVrG9mHEHiIEFeUSVNpNWSxZKmeg6lnTAPUGtDIaVSf4IK/wGl5Ym2XI3J/P8lfLmvu22vvhU1M7O7NlVczE5VFlFzeyjgBuAiSLLlhlFRiBbobZ21C263HqqcLTZ86YOp5jsPUTaNCGBTYpIbDJtUaGj5VJ6yh8mwSzLmuVz7Tv427OuU1crQ1sueaulpVEsy0DqhS5nFkAJzGxzAAEW3xIbcqp1UImOdgyBtlb83pVwRZNOtDXw6oKbWlPcynPEfVP+pbgH0HjG9q1mSZtSlNOppE1HztnZTygyyy4Aa9svM3W4mItnZXuqG8lyrcxa6psFouWjONSqitkyplFR8nNdJZCy3GUEnapz9Lnbb3vlESGnOI09DWvIlUNGUQKefLdmOZAx25xbfwEFsrpDUEScnhztfUJewQ2dOsPpJeHSqqjpKfk5wszFCzIJi81lIaysrXFyDttCvw6q5Oar8mk21+ZMXOrXBFioIvvuO0CAixTQVHLMLwLdi1rQQx9M8QpqGZJkpQ0bThKVqi8tmUOwvkXn3W2+9zsZe2JHWMaPDZklJVBSvyiFiXVjaxtYAMInDqqhWEloDD0r203JT2gi7VGP0VTQVV6Slp6heT5IyxZmzPZ8oO24UdvSif0Wl0lRhlVVTKKl5SnzZQqMqtllhxmGY7bnba0AbdS+qLG4nMOtt2+1vVKq0EMLQ/GaKsqFpajD6ZRNuqvKDoymxIucxO21rgjfGvL1eK+MvQq7cinPZtmYJlV7dWbnhb243twgw8E3O2tcWyC1hfw8FRYIutdprIkzWl01BR8gjFRysrlZjgG2ZnJvc77cL8Y19Jq+jWdSz6WnkgPJzzZJJmyw7FlKMuYWta9hl4G0RZM2Z5IBYRfTTzVSghq6WyqWmw2kqZdFSiZUKua6MQuaVnOUZt9917xC4jpJQSEkJLoaWe3g8ppkwk3zlAWU5eIO/je8SW23qtlWZBdrDqRu3KiQWht6eLQYcKYph9PM5ZWY5swtly7rH/AF+yIeZpLhaTaWYaGnaXMlfKovOMpuUZTzdzGwBswuRaxF4C22V0rKwyND2sNjfhu8UvIIu+s7RKXTTJdRTAeC1AzLl6KtbNYf6WU5h+UNwjy0Rw6nkU02vrJazEF5VPJYbJsw7zb6qjj5XEARGHOyuFU0xCRu/dvvwVNjOn6a9498E6bmZmsBck2UWAub2A4Dsgp+mvePfELo3LCCCCBSms/wD8UXy//wBZhUw19DZ8nEMHfDeVWXPUkoGPS+U5ZSOsXuptcjfbdFbbVDioa3Irb63Ky8vftbN7IscCbEcFlU0zIXSNkNjiJzyyK8qLxHUf8ZL/AGcfNHfFGKd9N+1MbGlDyaKhTD5cxJ04zeXqHQ3RSFyLLB42Fr+TwvYb+jeitWcKrl5I5qjwdpKlkBcK5ckAn6pB274gDPwUue0RlxyBeCL8MTc/K/cpfRLHZWMUhw+sb5dReVNO1myjYwPGYo3/AFlv2mK/oTgk2jxuXInCzoJvcw5B7Mp4qRt/8xTTytNO+lLmyn4GzKynr6wRDu0OxunxYSp7gLW0oYMBszB0aWSBxQ5r2+iw6jzmb0iL6qmpaaZryzqOB8CRr3FKXQXxjR+eT3iJXW541neTL/ZrGvq5wWfOrZE1EJlyZqNMe4AUb9tz1AxKa38HnCtmVOT5BwirMBUgkS7W2G4PNPqhQOgukvbzwC/028wpfVdWJW0VThs0/RLS+Ngx2keRMyv+VFY0JwPJWzJlSLS6ENNnD/VLNlTtJcbBxymIfRTHTRVcmeNyNzx1oea4/NJt2gQw9b9fJkIZUi2esZZ85gekstQqegsM3ep64kZi/BVSNdHMY26SeR+ry80scVxJ6mfMnTOnMYsey/AdgGwdght62aegabI8KnTpbcmcoly1cEZtpJJFjeFPguCzquaJUlczkX3gADcWJJsALw2Na+ilTWzpDUyrMCIyt8pLWxzXGxmF4G3wlTVFjZ4m4sNgeGWQsqVplQ0kuioDSkujcveYyBHYhk2NYfRuQN+zvixav7f4HiWa9ufe2+3Ire3baIaXq/qZFNUzaxAElSGMleWDWmMy84KjEbrntNt8WnQzRypl4PWyXl5Js4PyaFlBa8oKOOy567QAG+ipnkZyOEOvZwzy438gc1qysApsKplxKlVq0kcx2YKkoMMvKFFFyQSVIvsvw3in6M6dTKfEDWTrzDMzCbawJDW6PAWIWw3WW2zfE1oDpO+Hz3oa1bSJhyur2Ilsw3nhkYEBhu2g9d9qp1XLKr2TmtTTUmCSzPYLMKEpLaxzZlYXG+4HHaINbFqYFjC9s+dxk7i3h3js7161q6NVjmYZs2ndzdgA6i52km6Mi7eogRX9O9ABQLKnSpvLU802VtlwbZhtGxgVuQR1buvXbVhiYfKaci29y8vIB1581gIltKazlpNFhdK3hLyRd3TarPlJyox3qoL7d27qMBzGYTs/Te0RSYm77kEAW1vuUjrC8SYX5Mv9hCuhxac6PVEzCaGUiZpkhU5VAykrlk5Tx22OzZeFThWETqp+TkIZj2JsLDYN5uSBbaIV4zVlA9vInPQn1TG12dDD/Nv7pcK2G/rgwWdOk0ry0zrIlvypUqcmxDci97c07uqFBEydZNs0g07QO31KaOruoTEqKdhk8m6DlJL2uVGb912HHaHI3CKjpxiyzKjkZQy09LeTJTsU2Zz1s7C5PdFt1KYPOSoapZCshpLIrkgBjyi7AL3PQbhwilaXYLPpqmZyyFM7uyG4IYZztBB3bREm+EKuHAKt7Qe0DtOvjkoSM6fpr3j3xhGdP017x74rWodFhBBBEIRHq1XMIsXYjqLEj1XjyggRYIggggQiPqOQbgkHrGwx8ggQiCCCBCICYIIEIggggQiCCCBCIIIIEL0epcixZiOokkeqPOCCBCIIIIEIggggQiCCCBCIzp+mvePfGEZyOkvePfAg6K2QQQRas9EEEECEQQQQIRBBBAhEEEECEQQQQIRBBBAhEEEECEQQQQIRBBBAhEEEECEQQQQIRBBBAhEZSukO8e+PsECCv//Z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CEAAkGBhERERQUExQVFRQWFx4XGBYYFhcVGRkfGRghFRwWHBYcHCYeFxojGhgbHy8hJicpLC0tFyAyNTAqNSYrLCkBCQoKDgwOGg8PGi8kHyQsNS0vLC8sKSwsNDQvLCw0LC0tKSwpLCw0LiwsLiwsLCwsLCwsKSwsLCwsLCwsLCkpLP/AABEIAOEA4AMBIgACEQEDEQH/xAAcAAACAgMBAQAAAAAAAAAAAAAABwUGAgQIAwH/xABREAACAAQCBQYJBBAEBQUAAAABAgADBBEFEgYHITFBEyIyUWFxFDVyc4GRobGyIzNCUhYXNFNUVYKSk6KzwsPR0tMVQ2LBdIOj1OEkJTZjxP/EABsBAAIDAQEBAAAAAAAAAAAAAAACAQMFBAYH/8QANhEAAQMCAwMKBQQDAQAAAAAAAQACAwQREiExBUFRExQiMmFxgaGxwTM0QpHwI1LR4XKS8RX/2gAMAwEAAhEDEQA/AF1mMGYx8j6qkmw3xwr6IjMYMxiTbRWuG+lqP0Mz+mPg0XrfwWo/QzP6YLJOUZxH3UbmMGYx6VVJMlOUmIyON6spVhcXF1O0bCD6Y8oE4zzC+5jBmMfIIEL7mMGYx8ggQvuYwZjHyCBC+5jBmMbFFhs6cSJUuZMIFyERnIG65Cg2F49KvBKmSuebImy0vbM8t0W522uQBfYdnZAlxNva+a08xgzGN2lwKqmoHlyJzoTYMsp2W43i4Fo8a3Dpslgs2W8tiMwDoyEg7L2YA2uDt7IEBzSbXXhmMGYx8ggTL7mMGYx8ggQvuYwZjHyCBC+5jBmMfI3KLBqicC0qTNmAGxKS3cA77EqDYwKCQBcrUzGDMYk10VrjupKk/wDImf0xpVtBNktlmy3lta+V1ZDY8bEA22QKA9pNgV45jGdOxzr3j3x5xnT9Ne8e+BMdFhGUtrEHqN4xggQr3T6fVdTikplnTkkzKmWBKzkKFLqMpUGxuN/eYkda2k1ZT4gUk1E2Wolocquyrc325b2ij6K/d1J/xEr9osWbXN4zbzSf7w9zhWWYY21LGhothPsq5pbjgrauZUBSomZdhtcZZaod3asREEEItJjQxoaNAiCCCBMpebolWLSiraSwkG1nuu4mwbLfMFJ3G1to64iItFRrEq3oBRHk+TChM2U5yqkELe9rbAL2vYd8VeJNtyqiMhB5QDXK3BEEEEQrVJ6NVTy6qQUZlPKoCVJFxnGw23jsi1656pziJQu2QS0IXMcoNjtC7gYp+BfdMjzqfGIY2s/TCppq9pcvksvJoedJludoP0mUmHHVWdNfnTC0XOE9m8dhWjqQqn8OdM7ZOQY5Mxy3zpty7r7Tt7YoeKVTzJrs7M7ZjtZix3niYaOqnS2oqq1pc3ksoks3Mky5ZuGQdJVBtt3Qqav5x/KPvgPVCmC/OZC4WNh28ewLyggghFoIiXXRKsNL4WJLeD/Xuu69s2W+bLfja0REWdNYlWKA0IycnlKZ8pz5SblL3tbhe17RItvVUpkFuTA1zvwVYgggiFaiLhqoqXXE6dQzBWL5lBIDWlOdo3HaB6op8WzVX41pu9/2LxLdQueq+A//ABPotjSrSCv/AMSqJUmoqB8uURFnOBtbKqgZrDqiF0vxh6mpzTAwmIiSnDEE5pa5HOzZtcMfTFzxXTsSMVdXpaLIlTZpvg95tg9jMzg3zgbb238IoOOuGqJswXyTJjuhIIzKZjWYXG6Jd3rnpRm0llujqtCM6fpr3j3xhGdP017x74VaB0WEEEECFNaKVVLKnpNqGnDknR1WUiNmKtmIYs65RsG6+87ol9YOkNFXzfCJJqFm5VXI8tAhC325g5INjutFOjfwfAKmrfJTynmHjlGweUx5q+kiJvlZc74mB/LONrfZaEEMeh1IVbAGdOkyR1c6YR37l9RMbzaiGIulYjHzRA9Ycw2B3BUnaNMDbH6/wlVBFzxnVJiNOCwRZ6jjKJY/mEBj6AYproQSCCCNhB2EdluEKQRqumOaOUXYQV8gjKUoJAJABIFzuHabcBFywbVr4WWWnrqWYyi5UGaDbdexQEi/HtEABOiJJmRC7zb7qlwRf8T1PzqaWZk6rppaDezGYN+4dHaewRS8UoklTMqTknCwOdM2Xbw5wBuO6AgjVLFURy9Q3+62dHJ1Mk9JlQ00KjK4EpFYsVYHKczLlGzftib1h6Q0dfO8IkmeJhCqUmIgWyg84Mrk33bLde2KhEtg+CSp6kvVyJBzZQszlLnYDmuqkAbbbTwgvlZRJG0PEpJyy/MlPautJqLD5hnzTPaaUKZEloUALBr5jMBJ5u63GK1jXg5mk07TWQ7flUVGBJOzmswItbbs47IvKajqtgCKinIIuCC5BB2gg5doiu43oYlKZivW0xmSwby15QsSBfJ0LBuFiR2wxBAzC54pqd0pcx1yfzgqzBFnwTQtKoy1StphMmAES25QMCRfJ0LFuFgT2RYJupCqRSzVFOqqCSSXAAG0knLsAEQGk6K59ZCw4XOse4pcQRJ4xhMuRlyVMmfe9+Tz823XmUb78OqIyFXS1wcLhEESGD6P1NW+SnlPMPGw2DymPNX0mLvQ6kKtgDOnSZQ6udMI79y+omJDSdFRLVQxZPcB6/ZLiLNoDjNJR1IqKjli0u+RZaoQcylCWLMLWB2ARb21EORdKxGPmiB6w5iuY1qmxGnBYIs5RxlEsfzCAx9AMNhcM7LnNXTTgx49cuHqvXFq7BKmfMnO1erTHLkBJFgSbkDnE2iG0vxSmnPIFKJokyZCyhyoUMSHdiTlJG3P2cdkQTKQSCLEbCDw7I+QpN10MgDCDcm2maIzp+mvePfGEZ0/TXvHviF0HRYQQRL6J6PtXVcqQLgMbuw+io2s3fbYO0iBK9wY0udoFYtXerdq88tOulMptcbGmEb1U8FHFvQNtyLNpprCl4ePAsOREKbHcAFUPFVG5pnWxvY9Zva26a4wmF4aeRAQgCTJA4EiwPblUFtu8jtjnRmJNztJ4xa7oZDVY1MDXPMsvUBybu8VsV+Jzp7Zp0x5jdbsWPt3RjR102S2aU7y2H0kYofWDHhBFS2sIta2SZ2h2uWbLZZdb8pLOzlQOevawHTHozeVui9aV6C0mKShNQqs1lBlz0sQwtszW6a+0cDwPO8M3U5pmZU0Uc1vk5hJlX+g+/L3Nt2fW8oxax1+i5YtbRcl+vT5EagJfYxhE2lnPJnLldDYjgepgeII2gxZtUTkYrJsd6zAe35Nj7wPVDH1u6JippTUIPlqcFrje0veynu6Q7j1wttUnjWR3TP2TRGHC4BXNqhU0b3b7G/2V+16MfA5A4Gf7pb/AM4SMOzXr9xyPP8A8NoScEnWU7J+WHeUQCCCK1qLpXV7MJwykJ2/JAerYPYI51xdyaicSbkzHJPe5jojVz4spPNj3mOdcU+em+cb4jFsmgWFsz483f7lZ4M5FRJINiJqEHucR0PrFcjDKu33sj1kA+wxzthPz8nzifEI6I1j+K6vzf7wgj0KNp/Hh7/cLm2L3q61bNXnlp10plPDY00jeqngo3FvQNtyK7oho61dVy5AuFJu7D6KLtY9/AdpEPLTrGlwzDjyICNYSZIH0SRvHkqCe8DriGNBzOi6a+qewtgi6zvJVLTXWJLoB4FhyohTmu6gWQ8VUbmfrY329ZvZU12JTZ7Zpsx5jdbsWPtjXJvBCOcSuunpWQNsNd53le9HXzZLZpUx5bdaMUPrBhk6G65ZqMsuu+UlnZywHPXtYDY47QL+VCvggDiNFM9NFOLPHjvXQ+l2gVJikrlUKrOK5knpYhhbZmt01I47xw6ig8WwmbSznkzlyuhsR7iDxBG0GGLqb0zMuZ4FNb5N7mUSei28p3NtPleVFn1v6JippTUoPlpAubb2l72B8npDubri1wDhiCx6eZ9HPzeQ3adD6JERnT9Ne8e+MIzp+mvePfFK9AdFhDa1EYYP/UzyNvNlKf12/c9UKWHfqLYeBThx8IP7NP5GHj6yzNquIpnW329VEa+K45qWVwAeYR3kKPVZvXCnhpa+KUidSzODS3X0qwb9+FbBJ1in2bbmzLfmZRBBBCLQRHpTz2R1dDZlIZSOBBuD6xHnBAjVdU4VXLU00qbYZZstWI3jnrcr7bQlNX+H+D48JP3t5yehUdQfUIZ2q6aWwqmJ+q4/Nmso9gihYEwOk8y332d7JTA+28dDs8JXlaYcnziMaAHyurZrewKoq6aSkiW0xlm5iFtsGRhfaeswqPtcYn+CTP1f6obmtbSapoaeS9O4Rmm5SSqtsyE2swPEQsPtuYr9+X9FK/phX4cWa69nc55AcmG2z1vdaX2uMT/BJn6v9UH2ucT/AASZ+r/VG79tzFfvy/opX9MH228V+/L+ilf0xX0e1d963gzzTp0HoZknD6aXMUo6pZlO8G52Rzdinz03zjfEY6U0MxKZUUNPNmnNMdLsbAXNzwGwRzXinz03zjfEYsk0C4NlX5aXFrf3K+4T8/J84nxCOiNY/iur83+8I53wn5+T5xPiEdD6yvFdV5A+MREehTbT+PD3+4VL1EYYLVM8jbdZSnq+mw9N09Ua+viuJmUsrgFeYfyiFHwn1xO6jSPAJo4+ENf9HLtFc170pFRTTODSmX0q+Y/GIY/DVUZxbSN/zJLCCCCKF6JEEEECF60tS0t1dDZkYMp6ipuD6xHUuH1SVNPLmWuk6WGsdux1vY+g2jlWOjtWU4thVKT9Rh+bMZR7BF0RzssLbTOg1/A2/PsufMXoeQqJ0r73MZPzWK39ka9P017x74mdOWBxGrt9/f2NY+2Ian6a9498UnVbMbi6ME8FhDS1F4uFnT6cn5xRMXvTYw7yGB/JMK2N3BcWmUs+XPl9OW2YdR4FT2EEg9hiWmxuq6qHl4XR8U+Na2jxqqByovMknlV6yALOv5pJtxKiOeo6mwDHZVbTpOlG6sNo4qeKN1EH+e4iEnrO0CainGdKX/00w3Fh82x+gepb9E+jhttlbfpBY2yajATTyZG+XuFRYIIIpXoUQQRZNAdFGr6tUseSQh5rcAoPRv1taw9J4GAC+SSSRsbS92gTt0NlrR4TIMzmhJHKv2Brzj6s0KfVrWtOxtJrdKY05z3sjsffFo1x6ZqqeAyTzmsZxH0VG1ZfedhPYAOMU7VJ41kd0z9k0XOPSAG5YVPC4U0sztXgnwzV716/clP57+G0JSHXr1+5Kfz38NoSkJJ1l2bJ+WHefVEEEEItRdJ6ufFlJ5se8xzrinz03zjfEY6K1c+LKTzY95jnXFPnpvnG+IxbJoFhbM+PN3+5X3Cfn5PnE+IR0NrK8V1XkD4xHPOE/PyfOJ8QjobWV4rqvIHxiCPQo2n8xD3+4VD1FYuFmVFOT0wJi9681h32ZT+SYt2trR41VAzKLzJB5UdZUCzj83nfkCEZgWMTKSolz5fSlte3AjcVPYVJHpjpjA8alVkhJ0o3Rxu4qeKMOBB2GGjIc3CufaLHU9Q2obp7/wBhcsQRd9ZegTUM4zZS3pphutv8sn/LPUPqnq2bxtpEUkWNivQQzNmYHs0KIIIIhWojpPRNFo8KkGZzRLkco/ZcGaw7xcwk9X2ibV9WqkfIyyHmnhlB2JfrYi3dc8IvWuXTJVTwGUec1jOI+iBzll95NiewDri1nRBcsXaA5xKynb3nsSlrqtps2ZMbpTHZz3sSx9pjzp+mvePfGEZ0/TXvHvipbNrCwWEEEEClWHQ7TWfh03NL50tvnJRNlbtB+iw4H13EPLAdMKHE5ZRWUlhZ5EwDNbiCh2OO0XEc2R9ViDcbCIdry1Z1Xs+OoOLR3FOLSPUgjsXo5ol3/wAqZdlHc4uwHYQ3fFRnan8UU2EtGHWJqW/WIPsiMw/WHiUgWSqmEdT2m/GGjdma2MVIt4RbulSgfXkiSWFVsiro8g5pHbdSuG6mKnp1c6VTyl2sc2ZgO/Yi95b0GN7FtYFJh0g0mFC5+lUHaL7iwJHyj9tso2WuNgXeJ47U1JvPnTJvUHYkDuXcPQI0YjFbRXClfKQah1+wZD+1lNmszFmJZiSSSbkk7SSTvN4vuqDBJ5xFZhluqSkcszKQOcpQC5G85r27DFAic+zjEfwuo/SN/OFaQDcq+pjfJGWMtmLZpv64sEm1NEplKXaVMDlVFzlylSQBtNiQe6/VCHnSGQ2ZSp32IIPtiZ+znEfwuo/SN/OI3EcVn1DB50x5rAZQzsWIFybXPC5PrhnkON1RRU8lOzk3EELVj3o6CbNYLLR3YmwCqWNzuGyPCJShxStpEDSpk6Sk3aCpZA+Ulbg7msbiEXa8kDo69q6N0Vwtqajp5LdKXLUNbaM1rsAeIuTHPmlujVRTVU5XlvlzsyvlOVlLEhg27cdvUdkY/ZziP4XUfpG/nHnU6YV8xGR6qeyMCrKZjEEHYQRfaIsc4EWWXSUc1PI55IOLXVfdGMFnz6mQJctyDMU5gpygBhdi1rAAA7eyOhNMsLepoaiSm13lnKN1yOcB2XIt6Y54o9K66SglyqmciLuVXYAXN9g7zHt9nGJfhdR+kb+cDXACymro5p5GvBAw6aqKq6CbKNpkt0N7WdSpuN42iJvQ3Tefhs3MnPlt05RNg3aD9Fu313iMxPHampy8vOmTct8udi1r77X3bh6o0IS9jktAx8ozDKBnqulMD0toMTlFFZWLCzyJgGa3EFD0h2i4im6R6j0di9HNEu/+VMuVHc4uwHYQe+E8rEG42EbjFioNYmJyRZKqYR1Plm/GDFmMHrBZQ2dLA7FTPsOB/PZSU7U/iimwlI3aJqW/WIPsiRwzUvUdOrnSpEobWIbO1u/Yi95J7oiJmtjFSLeEAd0qUD68kV/FMeqak3nzpkzqDMSB3LuHoEL0V0hla7JzmjtAJPnkmNjGsGkw6R4JhQBP0p+8X3FgT84/b0RstcbArJs1mYsxLMxJJJuSTtJJO8kxjBClxK6YKdkINsydSdSiM6fpr3j3xhGdP017x74hdB0WEEEECFuYRg86qmrKkoXduA4DiSdwA6zDEbQrCcNUf4jPM2cRfkZZYD1LZ7f6mKg9UT2iOGrhWDzKsqDPmSuVJPaPkpfYNqk9rHshLVdU812eYxZ2JZmO0kneTD2wjtWY176t7g12FjTbLUnv3BMX7JtHBsFBOPbYf7zrwfZTo7+L5vqX+9C1giMSt5iz9zv9imV9lOjv4vm+pf70buDYpo/VT5chKCYrTGygsBYE9dppPshURYNAPGVJ55YkOzVctG1rHODnZA/UU29J9GMHoKcz5lGGUELZM1yWNuLgRTPsq0e/F0z9X+7F21yeLG85L98IGGkNjYLj2dDy8WN7nXv+4pkrpTo7fbh80Dr2H2crGrrOwugSTRTqJFWXOEw3XNzsuS1wTsIJYW67xQI36rGXmU8mQQMklpjKdt/lSCQdtrXXZYcTCYsrLQbSYJGua45agkncfdfMDwh6qolSJfSmMFv1DeWPYFBJ7ocus7Q5DhaCSv3GAV68lgr+wByf9Biv6qsNSkpqjE545qqVl9oHSI7WayDtB64ZGi2NpiNEk1gvyilZicAw5rrbqO8dhEWsaLWO9ZdfVPEwezqsNvHf5ZLmSGlg/wDhFLhVLPq6cTZs7PYBbu2WYwJ2sAABlHpEUHSfBGo6udIP0GIU9annK3pUgxr1eLTJsqTKa2SQGVLCxs7Zzc8dpioGy2Jo+cNbhNhe+RtlY/0mB9mGj/4tf82X/cj1pNKMAmTEQYcwLsFBKpbnG33zthXRu4J90yPOp8YgxFUuoWAE4nf7FPjHtFMJpKeZPejlsssXIUbTchdl2A4xRvsw0f8Axa/5sv8AuQxNZniuq8gfGsc3xZIbHJZ2zYecRlz3OvfieATLOl+j/wCLX/NT+5Fg0UpcAxFmSVS5ZijMUcMpte2YFXIIBIG/jCUi9amW/wDc17ZT/wCxhWuzXXVUgjhc9jnAgX6xVx0xwzBcM5LlaEvyua2RjsyZb3zTB9YeqK19lGj34um/nD+7Evr73UffN/hwooHmxsElDBy0DXvc65v9R4ntTKp9J9HSwBw+YoJ6R51u2wm3I7ow1r4DRSZVJNpJaqs3MboTZlsrKbE9vthcRPYrpEs6gpKazZ6dpl2NspDtmUDbfYNm2IxXBBXTzUxysexzrXzBJO4+6gYzp+mvePfGEZ0/TXvHvhFoHRYQQQQIXSWNYf4VhLy5YvnpgZYHEhA6gd5AHpjm0iHdqk04lTadKSa4WdL5svMbconAA8WXdbqAO3baX0n1WUVazTLNJmttLy7WY9bIdhPaLE8TF7m4wCF5umqeYyPilGRNwVz1BDGxXUhWS7mTMlTh1G8pj6Ddf1op+MaKVlJtnyJiD6xF0/PW6+2KS0jVbkVVDL1HA+v2UTFg0A8ZUnnlivxYNAPGVJ55YBqE0/wndx9E3tcnixvOS/fCBh/a5PFjecl++EDDy9ZZ2x/lz3n2RG9geEPVVEqRL6Uxgt+obyx7AoJPdGjDY1Q4IJEifiM1SQFZZYAucq7XZRxJIyjyW64VoubLuq5+RiLt+g71463MWSnlSMNkbElqrOB1AWRT273PaVMY6j9Ick6bSMdkwconlKLMB3pt/wCXFExh6mqnzJ8yXMzzGLHmNsvuUbNwFgOwR8wdqmmnypyS5maW4YcxttjtB2biLg98Ti6V1y80aaUwk5nPx/6mTry0f2SatRu+Sme1kPxC/asKKOn8Yw9MQoXl7lnygVzAgqSA6MRvBDWNuyOZKiQyMyMLMpKsDwINiPQRDSixuqtkz44jGdW+i843cE+6ZHnU+MRpRu4J90yPOp8Yipaz+qV0HrM8V1XkD41jm+OkNZniuq8gfGsc3xbLqsfYvwXd/sERedTXjNfNP7hFGi86mvGa+af3CEbqFoVvy7+4qya+91H3zf4cKKOgdZWhTYiJGWdLlcnnvnvtz5d1urL7Yo/2lJn4ZT+3+cO9pLslnbPrIY6drXOsc+PEpbRtYhhc2QVE1cpdFmKLg3VxdTsOy44b4YlLqRYuoask5b7coJa3GwJ3xFa45ITEFVRZVkS1A6gMwHshC0gXK7mVscsojjN8iTqqNGdP017x74wjOn6a9498Ku06LCCCCBCAYtWC6zsRpgAJ3KIPozRyg7s3TA/KiqwQAkaKuSJkgs8AptYbr4OwT6bvaU/7jD96GDo9pZR4ih5Fw2zny2FmAOznKd44XFx2xzJElo7jT0lTKnoSCjAkfWW/OU9hW4i1shGqy6jZMTmkxZHyV11s6Ay6QrU065ZLtldBuRjtBXqVrHZwI2bCAKxoB4ypPPLDs1oKDhVTf6qkd4mLb2wk9APGVJ55YHizhZRRTulo3Y9RceSb2uTxY3nJfvhAw/tcnixvOS/fCBiJesm2P8ue8+y3sEwh6qolSJfSmMFv1DeWPYACT3Q4dMtOhg4kUlLLRyksXDk81RzV6JF2axJ9fGIjVDgyU8ifiU/YqqyoTwVdsxx1kkZR5LDjC2x7GHq6ibPfpTGLW6huVe4KAPRADhb2lM9oq6gtdmxnmT/Cvf29Kz7xI/6n9UH29Kz7xI/6n9ULWCIxu4ro/wDPpv2BdB6uNPjiSzVmKiTZZBst7FW2X2km4IIPeIXOuPR/wet5ZRZKgZ+zOtg49PNbvYxCav8ASHwKulTCbS2PJzOrK+wk+SbN+TDn1o6P+F4fMyi8yT8qnXzRzl9KFtnWBD9dnaspzRRVgLcmu/PXNc7Ru4J90yPOp8YjSjdwT7pkedT4xFK9A/qldB6zPFdV5A+NY5vjpDWZ4rqvIHxrHN8Wy6rH2L8F3f7BEXnU14zXzT+4RRovOprxmvmn9whG6haFb8u/uKsevvdR983+HCjhu6+91H3zf4cKKJk6xVGy/lWePqV9RypBBsRtBGwgjcQeBiy6wMel1lRLmo2f5CWrmxXngEsLEDcT3RWYIRdxjBeH7x7ojOn6a9498YRnT9Ne8e+BOdFhAIIIEK26d4MJUrD5qIqrNo5dyqgXdVuzG29iHXbvMVKH1ghw7FMMkUjzUZ1ky1Khgs1HRAuZQdtwbi9iCL7wYoeMama+Ux5HJPTgQyy29KuQAe4mLHMOoWVTVrBeOU4SCdct6oMS2iuCNWVcmSoJzOMx6lG129Cg+m0WPDdTmJTG+UVJK8Wd1b1Kha/ptFiOM4dgMpkpWWqrWFmfeB2MRsVQduQG5ttO4iA3eVbNWNIwQdJx4aDtJ0Uhrs0iWXTLSKefNIdx1IpuL97gW8kwttXcvNidIP8A7QfUCf8AaIfEMRmVM5ps5yzubsx9W4bgBsAG4CLxobT4XR1SVEzEVcy7lUWnni5Klbliu4AnZbqgJxOuq2wilpjGLkkHQE5+Cv8Arhl3wuYep5Z/XC/7wjMDwh6qolSJfSmMFv1DeWPYFBJ7odmkGnWDVlPMp5lVZZgtcS51wQQwYfJ8CAfREFoVXYFhxZxV8rOItyjSZy5R1KuQ2vxNyT2Q7wHOvdcVFLJT07m4HYr5dE/wvmtzFEpKWnw6RzVKhm8hDZQess4LE9adsKOGlrGr8JxC06XWZZ6IVA5GcRMAuwXojKbk7e3bCthH6rR2cMMIBBB33BGaIIIIRaCI6M1aaQeGYfLLG8yX8lM7So2E9d0KnvJjnmiko8xVdxLUmxcgsFHXlXafRDc0A0gwnDJLoa0THmPmZhJnqBYWCgZD2m/b2RZGbFZG1Y+UiAAJcDlYEpd6c6P+BVs2UBZL55fkNtW3XbavepiOwT7pkedT4xDZ02x3BMSlANVZJqdCYJM42vvUjJzlPVf/AM03RzCcLk1CTZ+II6S2DhEk1F2Km4BJTYL2vvvu7Yhzc8lbDUuMH6jXYgP2nPy3puazPFdV5A+NY5vjoLEdY2DT5TyplQCkxSrDk524i2/JsPbCcx/B6GWGamrRP2jLLMmaj2J4sRlNvRfqhpczcLl2SXRNMb2kEngf4UBF51NeM180/uEUyikK7qruJak7XYMQvaQoJPoEM/QKqwbDWaa1aJs5ly3EmcqqCQSAMhJJIG3s3b4Rmq7q5/6LmAEkjcCVsa+91H3zf4cKKHVpbj+A4kJYn1Tjk82Uok1ela97yjfoiK5/gejP4bUepv8At4d4ubgrkoZzDA1j2OuL/SeJS4i14Jo5KbC62rmqSZZSXJOYizFlzGw6Wx139sTn+B6M/htR6m/7ePbTPSXDVwtKKgmFxnUnmuDYEuWZmUXJa272AQuG2ZXRJUukLWMa4XIubEZXzSyjOn6a9498YRnT9Ne8e+EWidFhBBHrSz8jq+VWysDlYXVrG9mHEHiIEFeUSVNpNWSxZKmeg6lnTAPUGtDIaVSf4IK/wGl5Ym2XI3J/P8lfLmvu22vvhU1M7O7NlVczE5VFlFzeyjgBuAiSLLlhlFRiBbobZ21C263HqqcLTZ86YOp5jsPUTaNCGBTYpIbDJtUaGj5VJ6yh8mwSzLmuVz7Tv427OuU1crQ1sueaulpVEsy0DqhS5nFkAJzGxzAAEW3xIbcqp1UImOdgyBtlb83pVwRZNOtDXw6oKbWlPcynPEfVP+pbgH0HjG9q1mSZtSlNOppE1HztnZTygyyy4Aa9svM3W4mItnZXuqG8lyrcxa6psFouWjONSqitkyplFR8nNdJZCy3GUEnapz9Lnbb3vlESGnOI09DWvIlUNGUQKefLdmOZAx25xbfwEFsrpDUEScnhztfUJewQ2dOsPpJeHSqqjpKfk5wszFCzIJi81lIaysrXFyDttCvw6q5Oar8mk21+ZMXOrXBFioIvvuO0CAixTQVHLMLwLdi1rQQx9M8QpqGZJkpQ0bThKVqi8tmUOwvkXn3W2+9zsZe2JHWMaPDZklJVBSvyiFiXVjaxtYAMInDqqhWEloDD0r203JT2gi7VGP0VTQVV6Slp6heT5IyxZmzPZ8oO24UdvSif0Wl0lRhlVVTKKl5SnzZQqMqtllhxmGY7bnba0AbdS+qLG4nMOtt2+1vVKq0EMLQ/GaKsqFpajD6ZRNuqvKDoymxIucxO21rgjfGvL1eK+MvQq7cinPZtmYJlV7dWbnhb243twgw8E3O2tcWyC1hfw8FRYIutdprIkzWl01BR8gjFRysrlZjgG2ZnJvc77cL8Y19Jq+jWdSz6WnkgPJzzZJJmyw7FlKMuYWta9hl4G0RZM2Z5IBYRfTTzVSghq6WyqWmw2kqZdFSiZUKua6MQuaVnOUZt9917xC4jpJQSEkJLoaWe3g8ppkwk3zlAWU5eIO/je8SW23qtlWZBdrDqRu3KiQWht6eLQYcKYph9PM5ZWY5swtly7rH/AF+yIeZpLhaTaWYaGnaXMlfKovOMpuUZTzdzGwBswuRaxF4C22V0rKwyND2sNjfhu8UvIIu+s7RKXTTJdRTAeC1AzLl6KtbNYf6WU5h+UNwjy0Rw6nkU02vrJazEF5VPJYbJsw7zb6qjj5XEARGHOyuFU0xCRu/dvvwVNjOn6a9498E6bmZmsBck2UWAub2A4Dsgp+mvePfELo3LCCCCBSms/wD8UXy//wBZhUw19DZ8nEMHfDeVWXPUkoGPS+U5ZSOsXuptcjfbdFbbVDioa3Irb63Ky8vftbN7IscCbEcFlU0zIXSNkNjiJzyyK8qLxHUf8ZL/AGcfNHfFGKd9N+1MbGlDyaKhTD5cxJ04zeXqHQ3RSFyLLB42Fr+TwvYb+jeitWcKrl5I5qjwdpKlkBcK5ckAn6pB274gDPwUue0RlxyBeCL8MTc/K/cpfRLHZWMUhw+sb5dReVNO1myjYwPGYo3/AFlv2mK/oTgk2jxuXInCzoJvcw5B7Mp4qRt/8xTTytNO+lLmyn4GzKynr6wRDu0OxunxYSp7gLW0oYMBszB0aWSBxQ5r2+iw6jzmb0iL6qmpaaZryzqOB8CRr3FKXQXxjR+eT3iJXW541neTL/ZrGvq5wWfOrZE1EJlyZqNMe4AUb9tz1AxKa38HnCtmVOT5BwirMBUgkS7W2G4PNPqhQOgukvbzwC/028wpfVdWJW0VThs0/RLS+Ngx2keRMyv+VFY0JwPJWzJlSLS6ENNnD/VLNlTtJcbBxymIfRTHTRVcmeNyNzx1oea4/NJt2gQw9b9fJkIZUi2esZZ85gekstQqegsM3ep64kZi/BVSNdHMY26SeR+ry80scVxJ6mfMnTOnMYsey/AdgGwdght62aegabI8KnTpbcmcoly1cEZtpJJFjeFPguCzquaJUlczkX3gADcWJJsALw2Na+ilTWzpDUyrMCIyt8pLWxzXGxmF4G3wlTVFjZ4m4sNgeGWQsqVplQ0kuioDSkujcveYyBHYhk2NYfRuQN+zvixav7f4HiWa9ufe2+3Ire3baIaXq/qZFNUzaxAElSGMleWDWmMy84KjEbrntNt8WnQzRypl4PWyXl5Js4PyaFlBa8oKOOy567QAG+ipnkZyOEOvZwzy438gc1qysApsKplxKlVq0kcx2YKkoMMvKFFFyQSVIvsvw3in6M6dTKfEDWTrzDMzCbawJDW6PAWIWw3WW2zfE1oDpO+Hz3oa1bSJhyur2Ilsw3nhkYEBhu2g9d9qp1XLKr2TmtTTUmCSzPYLMKEpLaxzZlYXG+4HHaINbFqYFjC9s+dxk7i3h3js7161q6NVjmYZs2ndzdgA6i52km6Mi7eogRX9O9ABQLKnSpvLU802VtlwbZhtGxgVuQR1buvXbVhiYfKaci29y8vIB1581gIltKazlpNFhdK3hLyRd3TarPlJyox3qoL7d27qMBzGYTs/Te0RSYm77kEAW1vuUjrC8SYX5Mv9hCuhxac6PVEzCaGUiZpkhU5VAykrlk5Tx22OzZeFThWETqp+TkIZj2JsLDYN5uSBbaIV4zVlA9vInPQn1TG12dDD/Nv7pcK2G/rgwWdOk0ry0zrIlvypUqcmxDci97c07uqFBEydZNs0g07QO31KaOruoTEqKdhk8m6DlJL2uVGb912HHaHI3CKjpxiyzKjkZQy09LeTJTsU2Zz1s7C5PdFt1KYPOSoapZCshpLIrkgBjyi7AL3PQbhwilaXYLPpqmZyyFM7uyG4IYZztBB3bREm+EKuHAKt7Qe0DtOvjkoSM6fpr3j3xhGdP017x74rWodFhBBBEIRHq1XMIsXYjqLEj1XjyggRYIggggQiPqOQbgkHrGwx8ggQiCCCBCICYIIEIggggQiCCCBCIIIIEL0epcixZiOokkeqPOCCBCIIIIEIggggQiCCCBCIzp+mvePfGEZyOkvePfAg6K2QQQRas9EEEECEQQQQIRBBBAhEEEECEQQQQIRBBBAhEEEECEQQQQIRBBBAhEEEECEQQQQIRBBBAhEZSukO8e+PsECCv//Z"/>
          <p:cNvSpPr>
            <a:spLocks noChangeAspect="1" noChangeArrowheads="1"/>
          </p:cNvSpPr>
          <p:nvPr/>
        </p:nvSpPr>
        <p:spPr bwMode="auto">
          <a:xfrm>
            <a:off x="307975" y="-8763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astronomy.ohio-state.edu/%7Ekstanek/home_osu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95" y="3011487"/>
            <a:ext cx="1660317" cy="16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209800" cy="9244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35" y="3581400"/>
            <a:ext cx="3387436" cy="2975956"/>
          </a:xfrm>
        </p:spPr>
      </p:pic>
      <p:sp>
        <p:nvSpPr>
          <p:cNvPr id="11" name="TextBox 10"/>
          <p:cNvSpPr txBox="1"/>
          <p:nvPr/>
        </p:nvSpPr>
        <p:spPr>
          <a:xfrm>
            <a:off x="68062" y="990600"/>
            <a:ext cx="53421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Loramie Creek is part of the Great Miami Watershed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Primarily located in Shelby County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North of Dayton in Southwest Ohio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Drains into the Ohio River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Length = 40 mi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Farming is Ohio’s #1 industry &amp; agricultural land borders most of our stream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Sources of Impairment: Habitat Alterations, Flow Alterations, Nutrient Enrichment, Metals, Siltation, and Ammonia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aseline="30000" dirty="0" smtClean="0"/>
          </a:p>
        </p:txBody>
      </p:sp>
      <p:sp>
        <p:nvSpPr>
          <p:cNvPr id="12" name="Oval 11"/>
          <p:cNvSpPr/>
          <p:nvPr/>
        </p:nvSpPr>
        <p:spPr>
          <a:xfrm rot="2774521">
            <a:off x="6160036" y="3967753"/>
            <a:ext cx="381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2" descr="data:image/jpeg;base64,/9j/4AAQSkZJRgABAQAAAQABAAD/2wCEAAkGBhQSEBUUEhQWFRUVFxwVFRgYFBcXFhgVFxUZFhQYFhQYHSceFxkjHRcWIC8gIygpLCwsFh4xNTAqNSYrLCkBCQoKDQwOGg8PGi0kHxwtKSopNTUpNSo1LDI1LTU1KSksLS8pKzU1KSwpNTUsKSkpMC8vLiosLCksLDMsKSksKf/AABEIAOoA1wMBIgACEQEDEQH/xAAbAAADAAMBAQAAAAAAAAAAAAAABAUCAwYBB//EAFUQAAIBAgQCBAYMCwUHAQkAAAECAwARBAUSIRMxBiJBUSMyYXGBkRQVJDNCUnOhsbLR0wc0U1SSk5SzwcLSQ2Jyg6IWNWOCo7TDdBclRGSEpNTh8P/EABoBAQADAQEBAAAAAAAAAAAAAAABAgUEAwb/xAAkEQEBAAIDAAIBBAMAAAAAAAAAAQIDBBEhEjEFBiJxsRMyQf/aAAwDAQACEQMRAD8A+40UUUBRRRQFFFFAUUUUBRXl6i570gEd0jN37TzCfa3k9fcb69eWzL44ot6bM6z8Q9VbM/MjsA8vlPYP/wCNWNwwBHIi48x5V83ZiTcm5O5J5k+U1WyrpE8VlbroNrfCA/unu8h+atHbwbMJ8PbPtWZO0opfBY9JV1I1+8do8hHZTFZlll6q4oooqAVi7gC5IAHMnYeup+Z57HDt4z/FH8x+D9Pkrk8xzaSY9c7dijxR9p8prr08XPb79RW5SLeZ9KwLrDufjnl/yjt8/Lz1zU07OxZiWJ5kmsKK2dPHw1T9rzttFFFYTTKilmIVVF2JIAAHMknYCvZDOitOX8TFG2ETiDtma64df+fnKf7qX8rLVv8A2EiV4PZLHFM8pDK4CwWEMrWXDjqkXUbvrO3OuPbzNevye1aY2oAx+tzHArYiUfAiAa3dxHJCRDyuw9NWMH0PxctjK8eGTuj8NN5tTKI0Pok89dvhMEkShIkWNRyVFCqPMoFq3VnbObtz+vF5jHJ5d0chwmYQ8PWWfDTh3eRndtMuFtcsbAbnZQBvyryqmNNsww3lhxC/6sM38tFcdtvtWGb4iY4iGGGQRB0lkZjGHPgzEFABIA98PfyFY+0+K7cc/ogg/iprPFf7ww//AKfEfvMJVioEN8oxABPs6XYX95w/3dasty7ESQxucbMC6KxtFhrXZQTa8XLeuhqV0aZfY6qLAoSjLa2k3J0lezYjbuIoMPaSb8+xH6vCfcUe0c359if0MJ/+PViig53AZVLKhLYzE7PIm3sddkldB4sI7FFMDo134nFH/Ot9VRTeTW4Ztt4WY+ueQmtc+IeYtHDdFBKPKewjZhEvaw3Go7Aj4ViKCXmvRKQqGw2KxCSqdVpMRM8Ug+I66rqPKvLtDC6nm8bkeYxsHMEMsYB1iGZmm7CGVZEQN23W5J7N9j2+KyOARt4JDZTYlQTsO87k+WtOWZDh2hjJgiJKKSTEhNyovuRXtr3Z6/8AWoslcRg8Ykqa42DL5Ow9oYHdWHaDYit1ddi+g+Bk3OGiVvjRrwn/AFkWlvnri8ww74JjHiSxjueFiGHUdDuqyuNo5QNjqsGtcG5IGro5uOy/HLx53HopmGbPDiMMsLssjudgCVMYWzlwBuoLLzKi5vvax7jCdLxp8Kh1d62sfQTtXy3G9M9ONRIxxYNIWV41LaJHY6PCDqkWUDT5e21hR6PpDI82IiaQmRtLh2uqsoGrQASLeKLgkdUDsqcsdW7Oz7p7H0f/AGwj+I/+n7anZn0od+rHdF7/AIZ9PwfRv5ah0VfHh6cb30fKiiitT4tA4QuoduSlgGPmUm5rr8irbRXtqXnxWllRVaSV/EiQXduy9uSqO12IUdpqMspjO6PcXi1jQs17bAAC7MxNlRF+E7GwAHMmr+S9ElRfZOPsXXwixk6ocOFF725SSjmZCDY+La1zllHQcqFmmZDitSsp0l44ADcxxAlSbi4aTYt5AAopSxYifjwNLEF06CRA97SJuReawO576xOTyrt/bj9f29ccejvt5H3S/s85/wDHU2DDH3HI5k1mS7B2fm0Ew3jY2U78rC1dHU7OJ1ThM7BVEouWIAF0cDc7Dnb01wrKNFIjPMP+Xi/Wp9tBz3D/AJeL9an20CWaD3dgz5Jh60U/y0Uvjc0ikxuDEciOdUoOlgf7Bj2eaig2Zo0gzCDhqjH2NiLhnKi3FwvaFbu7qfE2J7Yof17/AHNIZjjY48whMjqg9jTAFmCgky4fkSfJVFc8w55TxfrU+2gONiPycX69/ualy5XIXkkfDwOWIN+O9wAirb3nvBPpq5DjUc2R1Y8+qwO3oNZy+KfMfooJ2ByyF40cR6dahrXO2oA22Plrecni+L/qb7ayyke54vk0+oKboOeydJWhEcY4UYeQGTUC5HGfaNetbu1NuPi9ouYbDLGoVBYDykm5NySTuSSSSTuSSaTyD3hf8T/vGqjQacYfBv8A4T9BqTl2R8JUbD8OK8SK44IIbTup6rLv1jzvzqlmsmmCU90bn1KTW3Ci0aD+6PooFhDiPysR/wAhvva+e9JMmzd5bTEYnC6i7Jh2WHqgkKChtI5sQ2niEdQ8zpr6hevL1ON6vY+RYDoDLLJYQQ4Uxx64xKFneQMSixyc+CllNwrMRqFuRB35l0VzLDETpHDOpvxoYC4fT8ErrsJXAUDUApPi6SLFfoeJxAjxQJDHVER1Ud/FcHfSDbxq2HO4/izfs2I+7r2nI2S9yo6j53DmUbBjq0lPfFfqPGedpEaxQ+f6KMNNLMR7Hw0sqkFle8caMFsCUMrKXHWHWA0m+xNdvi/Ykzq8uGMjp4rPgZWZd79VmiuN+6tqY5ZMZHpDi0Mt9UUif2mHtYuov28q6cvyGyzydK/COfyzoPJL1sY5jXsghkIuO+WdbMT/AHUKgdpaqeZ9E8ImGMa4aEI0kWocNet4ZBdmtdjudyb10tK5kqGI8VtK3U6tWmxDApY9+oLXFnsyzveVWk6RR+DzA33iZgPgvPO8f6t5CnzVTyfo9h8KG4ESprtqO5ZreKC7EsQOwXsOyksJm6JK6mWR00oVJRm6xLhwCqdwTby+WnRn0VwLvc3IHBluQLXsNG9rj11W237So1OwgPsqflp0xny6rOD6LBfTfnSmX4TimQs+IFpGsS0sYKnrJpQgWChtHLmhogygceUcSbZUPvz9uvy+SoFy9Ts4PvPyyfPcfxo9pF/KT/tEv8GrTjstVAhDSEiWPxppWG8ijdWYg8+6grWr21FFBGzse6MCf/mHHrweJP8ACivOkEmmXBnuxJ/7PEiig8k3zNR3YV/nmj/pqyYh3D1VHA/95nyYUfPMfsq1QJ4vLdRVkcxstxdVQ3DWuCGU9w9VT4cXL4eMrJMUbSrgRLcNDG9j1l3Bc727quUll/vk/wAqP3EVAvgsa6RIpw811RVPvR3AAP8AaVsObN+bz/op/XVGig5/JM1IgXwE53f4C/lG/vVQXN++GYeeO/0E1lko8Anp+diaeoIud5kDhphol3ice9PbxD22plOjuGAHueH9TH9lbM6/Fpvkn+oacBoET0fwx/8Ah4f1SfZXn+z2G/N4f1Mf2U/ei9BIhy6OLFpwo0jDQyX0Iq30yQ2vpG/jH11YtSEze6oh/wAKX68FP3oC1IzH3TF5Y5frQmm5ZdKk9wJ9QvUhGmleGYRxgBG2MxuRIFI5R27KCw8gG5IHnNqj6pcTfSYxGswHJmYiGUE73AuSh816xxWt8RhxLEgW7kdfXvwyORQd/OrSIFFlAA7hsPVQZVOxX41B/gl/8dUb1Nxf41B/hl/8dBSqdhz7rm+Ti+mb7Ko1Ow/43N8lD9aego1N6QTBIQzEKBLCSSQAB7IjBJJ5c6pUjnK3jX5WH5sRGaAXPcOeU8R80iH6DXjZ9hx/bJ6GB+inhXtBynSTNopDhtDgkTk8j+bTjna3bRWX4RZNOEV/iyqfWrr/ABooGZsDHLmLCRFfThktqANtU0nL9Gn/APZ7D/kk9VqWw/8AvKbyYWD55sT9lWqCLm+TouGm4aMHEb6dDPq1aDp0hTe97WtvTuVPEUPB2Go6rhlbXYX1BwGvbTz7LVtx+K4cTva+hS1r2vYXtext6qRweTm8jSFg0jl7JNKFA0qoGxUE9W/Ic6B/FYxIwC5tc2GxJJsTYAbnYE+g0q2dLeyRyvYC5WM6d77Xa1zt2d4ramVIGVuuShJXVLKwBKlb6WYjkxHppygQyJ74eM2Iut7HmLkmx8tP1BySbEex49MURXSLEzuCR2EgQkDzXNPifEdsUXonb7mgWzYiaVMMG2N3mCuytwwukKSm41My9o2U8+VMjJk+NN+0z/eVry6R+PMsihSQjjS5YWIKWN1FjdD6xVOgj5llarHcNMDqQfjE/IyKD8PuJpn2mT4037TP95XucHwX/PH+9SnqCaej8RYMTKWAIB9kT3ANiQPCbXsPUK0ZZlqsHu0ptI6j3RPyDEAePVmp+THqyfLS/NIRQetkqH4Uv7RP95WPR4WwsY36o0i5JNlJUbnc7Ac6o1NyOXqvGQVaN2BBtuGJdGUjmpDD0gjsoDP8MrQs51Bo1ZlZXdCDp33Qg+is/aVPjTftOI+8rzpAfck/yTn/AEGqAoJ/tHH8ab9qxH3lI5vlaRx8VTNrjIKnjTubF11AKXOq4FrWN6vUlnHvDej6woMRnKH4M37PP/RSWDy1JpJpXEoLOFW7TxHQqLYaCVsNRfs5kntq3avaCeuRRDsb0yyn6WqXhxCs8yukjFJVKWjnkVbQwuLFQVFmu1u83rpKRwA8JP8AKD9xF9lBomzd+twoWcKhc6xJFc9ioGj6zbfR31tOdp8Wb9mn/oqhRag4j8JGZq+XSWWUWZDdoZFA64G5YC3OimPws/7oxB7uH+/jH8aKCh7CD5jPdnFsPh/FkdOcuLO4Ui/Zzqi2Uj8pMP8ANf8AiaTwP+8MV8lhx8+IP8atUHOZhhpVk4UbNKJIZLiSQWBDRqpB0k/CaqkmNlVSeBewJsJASbb2Atua9dfdSnuib53T7KeoEPbyEW1SBdWw1gpc2JtdwN7Am3kNZ+3EH5aL9Yn2008YIsQCPKL1OxONwyOUbRqABI0XIB5XsDblQZdHT7kg8san1qDVGomRZvAMNCvGjDCNF0l1DAhQCCpNwRytViOZWF1II8hv9FBMzSaSBnnVFdBGNY16XCozsxQFdLGzE2LL4vPet0mNmNgkBv2mSREUC3YY+ISb22t379/ufrfCTjvhk/dtT4oI+NXEyJp4UI6yt7+58V1b8h5LVubEYkc4oB/9Q/3FUqnZ7GGiUMAQZYbgi4Ph4+YNBpgxs7yOg4C6VU7M8l9RftslvF7jzrSnHw4GoxOHm5KsgbwstzYXPihie6ykm1WYcOqCyqFHkAH0VO6SEcEXBJ4kZQBSx1LIrdUAE3sDQVamPGUxakMdMqkOpAtqQDSwNrjYkW5Vu9tU+LL+om/opTE5gWkjKRTPpLX8GUtdbDeXSOdB5n+PUwzxKHZ+Ey2SKR+s0Z0gsqkAm42v2037bp8WX9nn/opXATuMQ4eIoJespLISNCIpBVSQPXVe1Aic6T4s37NiPu6SzfOEaFwFmuQOeHmA5jckoAB5TVu1TekEQaEKwBDSwggi4IOIjuCDzFqDfPnEKGzyxg9xddX6N71oPSXDgEtKEte4cMhW3PUrgFfSKegw6oLIqqO5QAPUK15lhzJDIi2u6MouSBdlIFyAbDfuoJ6SeyZW0TuIkVNoyoBcmTVdtOq9tGwNuW1bo8iVSSJZrsbnwrbkAL9AFM4DFM4bUoVkYqQG1DkDcNYbdbu7DTVBLw8yxTtG0h6yoUDvcliZA2nVufFXaqlSM11yyCFAQFMcjyBwpUa2IAFjc9T56MZlMxRhFipELIVBZEk0tY6WGw5X5dthQc/+FTMYmy3EQrIjSkxqI1YNISJUcjhrdr6QW5cgTRVvopDFwFZIUiePXDIB1mV0kKyjinrOC6ltTbtcMdzXlBnlZvjcWe7gr6o2b+erVc5gMCXxWNYSyJ4WNeoVtthYTyZT8aqXtU/5zP8A9H7qgy1e67d0N/W//wCq+V9Kun+Nixs8cc+lEkKqOHEbAeVkJNVvwq4R4Y4ZVnmLFtG7Ko06S39mq73+mvl8khYksSSdySbknvJPOs3mb7jfhj5X2v6c/Fa9uN5G2TLG9zqzv3ueuk/9pWYfnH/Sh/or6T+DLMZMRhpJpnLyNKVJsq9VETSLKAO018Qr7X+CYWy4bjeRzYEXtcLuOzdT81U4ezPLZ1bb46f1Hw+No4sy168cbcpPJJ/yuyZAeYv56UkyWBvGhiPbvGh39Ip2itV8CgYHI4X411bSZWXSHdUsFVGARWC2JDdnaaYzDJ41hkI1ghGIPFl5hTb4VMZIbxE87ySkeYzyEfNatua+8S/Jv9U0C2HzGTQl8PMTpFzqgO9t/wC1uaRxWYBpjx2eGKMRsFdVCs6szli4B2GlOTDkb1dwx6i3+KPooxMGtGUkgMpUkcxcW28tBmpuNqQzoApGDveaK3nWVWH1aEwk6iwmU92qEfystK5ess6QySSRMLiSyRMN9JsNRla3jDs7KCzavaKKCTmUkgxMPDVWPDlJDOUFg0I5hG335WpgTYj8lF+vf7mvJj7qj+Sl+vBT9BOOJxP5GP8AXn7qlsTNNI6RNEq3ZZdXF1ALFLGx20gkna1WqWxWXrIwY6gQCAVkdDYkEjqkX5DnQM0Unk7kwRkknq8ybk91z2mt2LxIjRnIJCi9hzPcBfa9BOw+MdXmCwu/hTuGiA8RPjOD5OVb/bKT82l9DQfe17lCtpdnUoXkZgrab6dgL6SR2d9P0ELD450md5YZVErxxoSYCqrpAW4SQtcyO+9jzHdV2p2b84B3zL8yuf4VRoIXR4hp8bIp6pxAjFtlLRQxpI2/NtepCf8AhL3XJRkDBsTjmSxTjIpIsSZUw8SybjsA4a25hlcUUG3I/f8AG/8AqFHqweGqxUXo3u2LPfin/wBMcafy1aoOR/CF0dkxqQwxMisGZ7uSBYLYjqgm/WFcUfwOYu3vkH6Un3dfVsR+MRf4ZP5Kdrn2cfXsvyya/E/M8via/wDFqykn8Svh0/4K8evKNH/wyrv5tVq+kdC+j8a4CFZoo2cBg2pEY34jEgne9uXPsrqahZHneHGGiBmiU6FLAyKCCwDG4JvzJpq4+Gq94o535fk87XNe7rqXvydHHyCK4MY4LDkYrJt3EAaWHkIPIVkcvk7MRJ6VhI820YPz01Fi0bxXVvMwP0VtroZKVlCPG7QswdURGVtOluu0gYNuQT1AbgDmapTwh1ZTyYFT5iLGpcUDPiJ2WRktojICqRsmv4QJ/tK24qJ0RnbEFVUXJMaEADzCg9wEbJK8ZdnVY4yurTcEtIDuqi+yrz7qo1ByzL+OGlmPE1XRPBtEQkckgB53617327KfGSR2sDIB5J5h9D0DzNYX7qi5NkkBwsOqGJvBJzjQknQNzcc6zzLK0SCRg8w0ozfjEpOyk/CY1SwUemJB3Ko9QAoFJej8JA0oI2Ugq0YCMCDfawtbsIIsQTXrZa/ZiZh6IP4xGqFFBAlIgxURlxDNqjkUcThKNmiOxRF35dtUGz/DDniIR/mp9tEw91R/JS/Xgp+1AimeYc8p4j5pU+2tGYZ2gQcKWIuzxovWDePKqE6QwJsGJ59lVCtTPYy+zAdK7Qnew5mQdvooPMDl88caoJYyFFgTA1z57S1qzWHEcJrvGwFiVXDyaioYFtNpTva/YfMatUUE0Z/HqC6ZtRBYD2PMNlIBO6DkWX11mM5Tlpm/Z5/pCWomHuqL5KX68FP2oIWZZoheHqy2WXU3uefYcOQX8TvI9dGb9JFWE8IO0rERxAxSKvFkbRHqZlsoDEE+QHY1dqFno14rCRG+gu8xt42qAK0dz2Jqbe25Ogci1BSyjLlw8EcK8o0VL2tewsSfKTufKa8pyig5zo9mKrxwRJf2VNyhlYbSFdmVCDy76qnOE+LL+zz/ANFKdFV8DIe/FYr/ALuUfwqxagitnKPMjKJSqiRWIw8+zXQWPU57H1U6c4T4sv7PP/RWOTeLJ8tL+8NULUCMmZoYJJFJsge91ZSCgNwVYAgi1bcvg0wxod9KKu/kUCpHSDKQVKRDTJiCyk8aVFBMbEuUQ2c7Dq7XvuafZ8ShBtHKvaFBjYeUamYEeS450G+bK4X8aKNvOin6RWr2hgFrRKtuWgaPq2rGLPY9TLIeC4bTpkZFLXUEFCGIYb284NMZhiuHC7gXKqWA7yBcD0mw9NApkOHCrKy3s8rEXZm2QCHmxOx4er/mrdncerDTC4Hg23J0rfSSNROwXvv2XrfgMLw4kjvfQoW/fYWv6a1Zyl8NMDyMTj1oaBjDzB0VhcBgGAIsbEX3HYa2VNjz1NIuswuAfxaftHfotWZzyIGxYrf4yOvzsooNXSTFacOy2LNKDEgAuSzI3ZccgGPorb7cJe2mb9nmt6wlqUx2ZxTNHFE6O5kVyFZSVWJ1kYsL3A2A87CrNqCdJ0hhUEsXUDnqhlHbYWBTc+QVkvSDD2uZo17CHYIQe4q9iD5625pAzx2S2rUjWJsCFkVmFwDa4BHKvcDiy+sMulkbQRq1C+lWuDt2MOygm4bNY5sZ1HQrGjR3EiHW78KTqKrEkBV3JFXKnZxG3g2VC+iQMwXTq0hW5aiO3T20xgceJQ1lZSjaWVhYg6VfsuDsynY9tAzU159OLAYECRAiHSSC4MjspI2B0i+9r1SqZnGrXh9GnUJT417fi83dQU6lvnJZgsEZkJ1XZg8cYCmx8IUIY35AXvY15HlHEkaTERwsSqqvV12Clid3Xa5bkO6qUUKooVQFUbAAAADuAHKgmxySHFR8RUXwUltMhf4cN73RbdnfVWouWZbxI4pWllLmMG+sf2gRmsLW3Kj1U0cre+2ImHk8EfrRmgoVzeExnsjMSyrII8PFJGrmMhHlabhzrxDz0GFRYc9RPIC72OiMUbSSYuREQXYlYLAfqr+itfRHBMmFV5AwmmtNPrsG4rKoPUAASwVRpA2tvc3JC1RRRQR+ipvAx78Rij/95NViub6LYpxhzaF2HGnIIaOxvipT8Jwe2qhzKT82m/Sg+9oMsoHVf5aX941PVCWbERQSSCJdjLKEZjrI1M4B4YYXPkvzpjDY6eRA6JA6sLqRM4B/6RoN2J3xMItySVvSDGv85p+o0jzcdZDASFjdLJIhuXaNvhlOWg+utqZ6CzKYZgUtq6gbmAQPBs19iOVBSkjDAhgCCLEHcEHmCO0Vzr5QvstzHhoWCpEd24dnDysLBYyD8Hc9wqr7dx9olHbvBMB6ylqSy7OIONMTKgLOoXUwUsBFHbSGsT1iw84NA57OlFtWHY9+iSM2/SK0pnGYv7Hm8BKvgnsSYiPEO/VkJq3U/Prex5AfhAJ+mwT+NA+o2r2iigQn/Gou7hyn06oQPpNP1Lx0wTEo7atIicXCOwuzxHcqCB4vbWEvSFWidoFkdgGCeAmKs4uttQW1tQsTf00FYm3OpuBTTiZlBJVlSUggbM5dDYgXtaMc71jNlssrpxjC8asWK8I3bqOgBDMw5tf0VjHljQyu2HihCOiDTfhdZGkJNljYG4ceqgr1BkytRiyWCtxyXuNauvDjjTchrMNh2DnTMXSBAl5leJgdLAxyadWrSNL6AGBNrEc7isYswjlxUfDYNpikJt8G7wgXHZfreo0DBySO97yDzTzD5g9YTZFGbHVNdd190TbGxXkXtyJHpqlSeMxjK6RxqrMwZus5QBUKg7hWubuu1u/eg1ZBmCzYeNhIsjBE4hDKSHKAtq08j5Ko1GhixKyyPwoSHCj397jSD/wfLWGByWWFEMUgVtPhUYvJEXJ1MyXYGM3LbgWOq5W9Az0fZhFwnADQaYSVYsG0xRsGBKgi4YbWqnUbCxYmOSUlY3EjK4sxTSQixldwdWyKb7eMR2VjmXSF8OmuWBragoCSIzszGyqibFmPcKDZ0sKjBy61LbDSFbQwfWvCZXsdBV9LBrG1r2PKn8vSQRRiZlaQIokZRZS4Uayo7ATewqRBkbzkS4xmvqV0gSRhDHpYMgcKQJ3uASWutwABYXN+gKKKKCL0NN8FGfja2/Sldv41armeiObIuBwwKTe8obiCUg3UG4IUgjfnVY50nak3n9jzH6FJ9dBQpDIPxWE98at6WGo/TWrFdIIVRiX0EKW66tHyF/hgVnkeKjaGNI5EcpGgOl1bkoFzY7cqCjSGWm8mIN7+FA9UEQI9d6evSOT+K523ml/0ysg+ZRQP0hnfvNh8J419DSop+mnJplRSzEKoFySQAAOZJPIVLmjfFAW1RRBlYGw4rlGDoQrghEuoPWBJ7l7Qr1MzFeNIIBfSLSSkEggBrxKGG4JZb3HIIeWoGtoy9/ziX9GD7qtXR5PAK5JLS+EZja51eLewAuFCra22m1BsGTgDaSYf5zt9cml3y/EI6tFMXUBg6S2Ia9tJDqt1tv33uPTXooEDNiL+9Q27+O4+bg/xrHITeAE82eRud/GldrA2FxvzsKo1ByjDzthotMqIrIjbQkuAwDEajIVvYkX0+igvVi72BJ7Bf1VPfKWdgZJpGUAgKrNFuSN2aJhqtbYHvNLZzloTDyuJJhpic+/MRshPwyaDJDNOkZaONFLRym0zMbKQ4FjEoO4A51uxDSJiC6xNIhjVRpZAQwZy1w7DsK8u40/hgAihbWAAFtxYC1bKCNmecSLGdMEqu3UQkwlRI50x6gJb21EX8lbkytzLG8kivwyxXwQV+spUguGtbe+yjkO6ss9lCxq7X0JIjMbXCqGvqa3JRsSewbnYVQvQe1ow+OjkZ1R0codLhWDFW7mAPVPkNTM4mkkmiw8UnCEkckjyKAXCRtEoWMt1VZjLfUQbBDtcgjViejRjMLYIxwvEpi66M6tC3NWswZiGCuCTcnVv1yaCrmeZJBE0j3sLABRdmZiFREX4TMxCgdpIqdl2CeWc4jER6CvUw8bMrGNSPCSNoJXiOSV2JsigA9Zwc8J0YiV1llLTzKdQkkYkhrEdSMdSMWJsFA9J3qxQFFFFAUUUUEbocR7X4QdvsaH90tWa5nC9BY4Yk4DlZ49OjEOA8hCKEEcgXSGiKAKYxpHaLMNVMLiMe40iLDxFfGdneRHPZw0XSyg87sbjlZvGoL1QcLguNiJjMCWjOiNldlVY3AbSCtjqIEbNe+5Wx2tS0GZtg5zHjMTqR41dJZVSNOLqYSojKAqrbhkKxJFzu29q2SMGV3FiHlkNwbghWMYIPmQUGXtMo5PMP8+U/MzEUhlOXuI2tPKAJZrC0JvaZ9yTGTubnn21eqVlslsEH+MjS8rbveQ/WoNGT4SWVY5MSyvZVdAAR1mAbW6+LqXYLa9rE8ztcpXK/eIvk1+qKavQFc/k+LEAkhbiOsT6IiIJW8GI0NmdFIZgxcFuZtvvVufEogu7Ko72IA9Zqd0dxkckV0dGLFpSFZWIEkjOLgHbZgPRQb/byLe5Zbc9UcifWUUe3+H/AC8W/fKg+k0/XlqBV8zj0sVkQkKTs6nkL9hpDLM04cEKyRyp1FXUUDKCE+EYy2kbcztuK2Z7gY2jF0QkyRLuinYzoCNx3E1VFBowmYxy34bq+nnZgSL3tccxyPqrLGYgIjMwJAG4AuT5APLWnE5Wrvr1SI1gpKORcKSVBXkbFm7O2p7uz4OMuTd3i3Nr2bEIFvYAciKDLK8aY00PDKp1O20epRrkZx72T8amxnKXtpm/Zp/p0Wp+vKCbLnMLAq+uxBBDQygEHYg3SoGKwK4vEpFD1oISGxWt5DG9xqjh4bbORYOb2ABTnqIrrsRNoRmsTpBayi7GwvYDtNQ+jcjzSyYox8KOaKERgujltPEYyXjJWxEqAb36m9tqChgOj2GgcvDBFExXSTHGqEre9jpA7QPVVCiigKKKKAooooCiiigKKKKDwioWRIIJ58MBoUtx8Oo8XhOFEoTu0zayV7BMnYQKvVC6TuI2w0zbLFPeR7eJG8MsZLW5JqaO55DYm2m4CrmE+iGR/iozepSf4VjhcGBAsTbgRhCO8BdJpPMcbHNhHMTpKrjhgo4ZSXIS2pTb4VVQaBIZOgGxl/aJ/wCukstysOrFnmPhJFA9kTW0rKyKPH7lq3U/IveFNrai7/pyM/8ANQbYMohQ3WJA3xtI1eluZ9dK5/hwURgSriSNVdTZ1DyojgHuIO4Nxy22FVan5572vy0H/cx0GGEx8oQCWJy4uCVCaWsSAwGvbUADbsvaszm9jvFMP8sn6pNUBRQRcyzJW4a6Jj4VGPueewCnXcnRbmBVbDzq6K6m6sAynvBFwfVWbDbbnUTD4uaCOGN4VY7RDRKDcrGWJ66rYWQ0FtmsLnsqBlXR+JsLD4ytoifUrEddQrg6TdTuO0Gtr5lNLC+jD7niRqDKlwVLR3YcrXHYTtVfDxaUVfigD1C1Ap7XSXv7Jl82mC37q9c/gspbHqZcRITH4RMKUujgcQhMTqBC8QhVKEDZTe51kCj0vxo9jyYdCxxE8bpEiXL3I06iR73GCwu5IAvzvarcMQVQqgKqgBQBYADYAAcgB2UHPw522GaSLFvxCqpJE6x2aVXYRFBGvOQSlRtzE0fbc1j0GxSSR4gx3VRipRwijJwraRp0MAV1e+kWteZqcxPReN8V7IZ5L9QmPUOGWhLNETtqsrMW0htOqzEXF6s0BRRRQFFFFAUUUUBRRRQFFFFAUUUUErH9FsLM2qSFCxIJYXRmsQRqZCCwBANjcVqbodhRYxRCBhyeAmF9+YZo7FxsDZri45VaooIuT5k6t7HxOriqHZZCF0zRI4USApsGCvFqUhesxsLb1hgs7hgw2HWR+u0KFUVXkkYaBdhGgLkX7bU/mmSx4jTxAwKX0skjxuuoWazxsDYjmL2NhttS+SZAMOXYyvKzKiAuEBWKINw06iqDbW5uRc6qDZl+fxSuUGpJANXDlRo3Knkyqw6y+UXsdjY7Vlnfva/LQf8AcR1ux2VQzgCaKOUDcB0VwD5AwNqg4vo5Oj8PCsseHco51ln4DxSCS8MR5h7KNOpVXTcA3IIdHicUkaF5GVEUXZmYKoHlY7Co0WaYrEDVh4oo4mJCSzNIXKg24gwwQXVrdW8i3BBPdWUeSzSSRtipY5FhYuipAY9UliqO5aR76QzEAAdax7Ba5QRsgxUpfERSuJODIqh9IQnVCkpBUbba9j3G3Zc7OJxsSArLohCybC5Z3WVLar2AC2NrX3G9Tc4xiYXFSyz6lhngSPiKpIWSN5dnIB0FlmGljt1CL8r0ei+KikwyGIxHYB+E0bLrCgG5jJW/La55ig15pgxAhliZ1KuHKmRzGwaS7gqxKrfUdwNr1WhxKv4rK3mIP0VmRUbMuHh5BiDHZEilLukdyB4Ntwo1HZXPo81BhivBZjE4JIxETQuux3hJliflcAB5lO/N02q7XNGTEYibDP7GaFY5DLraWMnhNC6FGRSTrJderuBpvqNrHpaAooooCiiigKKKKAooooCiiigKKKKAooooCiiigKKKKAooooCiiigKjZpljrKMThgplA0SIx0iePmFZwDZ1O6sQQLuNg1xZooFcuzFZoI5luFkRZBq2IVlDdbuIvvUDpHn+Hnw8mGgmjllm8AEjcOwEjCN2IS5CqpYk8hpNcH0YPGz2fDS+Ew6STlIH60KkO1tMTdVbXPIV9ijQAAAAAbADYADkAOygyAr2iigKKKKAooooCiiigKKKKAooooP/9k="/>
          <p:cNvSpPr>
            <a:spLocks noChangeAspect="1" noChangeArrowheads="1"/>
          </p:cNvSpPr>
          <p:nvPr/>
        </p:nvSpPr>
        <p:spPr bwMode="auto">
          <a:xfrm>
            <a:off x="155575" y="-1066800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data:image/jpeg;base64,/9j/4AAQSkZJRgABAQAAAQABAAD/2wCEAAkGBhQSEBUUEhQWFRUVFxwVFRgYFBcXFhgVFxUZFhQYFhQYHSceFxkjHRcWIC8gIygpLCwsFh4xNTAqNSYrLCkBCQoKDQwOGg8PGi0kHxwtKSopNTUpNSo1LDI1LTU1KSksLS8pKzU1KSwpNTUsKSkpMC8vLiosLCksLDMsKSksKf/AABEIAOoA1wMBIgACEQEDEQH/xAAbAAADAAMBAQAAAAAAAAAAAAAABAUCAwYBB//EAFUQAAIBAgQCBAYMCwUHAQkAAAECAwARBAUSIRMxBiJBUSMyYXGBkRQVJDNCUnOhsbLR0wc0U1SSk5SzwcLSQ2Jyg6IWNWOCo7TDdBclRGSEpNTh8P/EABoBAQADAQEBAAAAAAAAAAAAAAABAgUEAwb/xAAkEQEBAAIDAAIBBAMAAAAAAAAAAQIDBBEhEjEFBiJxsRMyQf/aAAwDAQACEQMRAD8A+40UUUBRRRQFFFFAUUUUBRXl6i570gEd0jN37TzCfa3k9fcb69eWzL44ot6bM6z8Q9VbM/MjsA8vlPYP/wCNWNwwBHIi48x5V83ZiTcm5O5J5k+U1WyrpE8VlbroNrfCA/unu8h+atHbwbMJ8PbPtWZO0opfBY9JV1I1+8do8hHZTFZlll6q4oooqAVi7gC5IAHMnYeup+Z57HDt4z/FH8x+D9Pkrk8xzaSY9c7dijxR9p8prr08XPb79RW5SLeZ9KwLrDufjnl/yjt8/Lz1zU07OxZiWJ5kmsKK2dPHw1T9rzttFFFYTTKilmIVVF2JIAAHMknYCvZDOitOX8TFG2ETiDtma64df+fnKf7qX8rLVv8A2EiV4PZLHFM8pDK4CwWEMrWXDjqkXUbvrO3OuPbzNevye1aY2oAx+tzHArYiUfAiAa3dxHJCRDyuw9NWMH0PxctjK8eGTuj8NN5tTKI0Pok89dvhMEkShIkWNRyVFCqPMoFq3VnbObtz+vF5jHJ5d0chwmYQ8PWWfDTh3eRndtMuFtcsbAbnZQBvyryqmNNsww3lhxC/6sM38tFcdtvtWGb4iY4iGGGQRB0lkZjGHPgzEFABIA98PfyFY+0+K7cc/ogg/iprPFf7ww//AKfEfvMJVioEN8oxABPs6XYX95w/3dasty7ESQxucbMC6KxtFhrXZQTa8XLeuhqV0aZfY6qLAoSjLa2k3J0lezYjbuIoMPaSb8+xH6vCfcUe0c359if0MJ/+PViig53AZVLKhLYzE7PIm3sddkldB4sI7FFMDo134nFH/Ot9VRTeTW4Ztt4WY+ueQmtc+IeYtHDdFBKPKewjZhEvaw3Go7Aj4ViKCXmvRKQqGw2KxCSqdVpMRM8Ug+I66rqPKvLtDC6nm8bkeYxsHMEMsYB1iGZmm7CGVZEQN23W5J7N9j2+KyOARt4JDZTYlQTsO87k+WtOWZDh2hjJgiJKKSTEhNyovuRXtr3Z6/8AWoslcRg8Ykqa42DL5Ow9oYHdWHaDYit1ddi+g+Bk3OGiVvjRrwn/AFkWlvnri8ww74JjHiSxjueFiGHUdDuqyuNo5QNjqsGtcG5IGro5uOy/HLx53HopmGbPDiMMsLssjudgCVMYWzlwBuoLLzKi5vvax7jCdLxp8Kh1d62sfQTtXy3G9M9ONRIxxYNIWV41LaJHY6PCDqkWUDT5e21hR6PpDI82IiaQmRtLh2uqsoGrQASLeKLgkdUDsqcsdW7Oz7p7H0f/AGwj+I/+n7anZn0od+rHdF7/AIZ9PwfRv5ah0VfHh6cb30fKiiitT4tA4QuoduSlgGPmUm5rr8irbRXtqXnxWllRVaSV/EiQXduy9uSqO12IUdpqMspjO6PcXi1jQs17bAAC7MxNlRF+E7GwAHMmr+S9ElRfZOPsXXwixk6ocOFF725SSjmZCDY+La1zllHQcqFmmZDitSsp0l44ADcxxAlSbi4aTYt5AAopSxYifjwNLEF06CRA97SJuReawO576xOTyrt/bj9f29ccejvt5H3S/s85/wDHU2DDH3HI5k1mS7B2fm0Ew3jY2U78rC1dHU7OJ1ThM7BVEouWIAF0cDc7Dnb01wrKNFIjPMP+Xi/Wp9tBz3D/AJeL9an20CWaD3dgz5Jh60U/y0Uvjc0ikxuDEciOdUoOlgf7Bj2eaig2Zo0gzCDhqjH2NiLhnKi3FwvaFbu7qfE2J7Yof17/AHNIZjjY48whMjqg9jTAFmCgky4fkSfJVFc8w55TxfrU+2gONiPycX69/ualy5XIXkkfDwOWIN+O9wAirb3nvBPpq5DjUc2R1Y8+qwO3oNZy+KfMfooJ2ByyF40cR6dahrXO2oA22Plrecni+L/qb7ayyke54vk0+oKboOeydJWhEcY4UYeQGTUC5HGfaNetbu1NuPi9ouYbDLGoVBYDykm5NySTuSSSSTuSSaTyD3hf8T/vGqjQacYfBv8A4T9BqTl2R8JUbD8OK8SK44IIbTup6rLv1jzvzqlmsmmCU90bn1KTW3Ci0aD+6PooFhDiPysR/wAhvva+e9JMmzd5bTEYnC6i7Jh2WHqgkKChtI5sQ2niEdQ8zpr6hevL1ON6vY+RYDoDLLJYQQ4Uxx64xKFneQMSixyc+CllNwrMRqFuRB35l0VzLDETpHDOpvxoYC4fT8ErrsJXAUDUApPi6SLFfoeJxAjxQJDHVER1Ud/FcHfSDbxq2HO4/izfs2I+7r2nI2S9yo6j53DmUbBjq0lPfFfqPGedpEaxQ+f6KMNNLMR7Hw0sqkFle8caMFsCUMrKXHWHWA0m+xNdvi/Ykzq8uGMjp4rPgZWZd79VmiuN+6tqY5ZMZHpDi0Mt9UUif2mHtYuov28q6cvyGyzydK/COfyzoPJL1sY5jXsghkIuO+WdbMT/AHUKgdpaqeZ9E8ImGMa4aEI0kWocNet4ZBdmtdjudyb10tK5kqGI8VtK3U6tWmxDApY9+oLXFnsyzveVWk6RR+DzA33iZgPgvPO8f6t5CnzVTyfo9h8KG4ESprtqO5ZreKC7EsQOwXsOyksJm6JK6mWR00oVJRm6xLhwCqdwTby+WnRn0VwLvc3IHBluQLXsNG9rj11W237So1OwgPsqflp0xny6rOD6LBfTfnSmX4TimQs+IFpGsS0sYKnrJpQgWChtHLmhogygceUcSbZUPvz9uvy+SoFy9Ts4PvPyyfPcfxo9pF/KT/tEv8GrTjstVAhDSEiWPxppWG8ijdWYg8+6grWr21FFBGzse6MCf/mHHrweJP8ACivOkEmmXBnuxJ/7PEiig8k3zNR3YV/nmj/pqyYh3D1VHA/95nyYUfPMfsq1QJ4vLdRVkcxstxdVQ3DWuCGU9w9VT4cXL4eMrJMUbSrgRLcNDG9j1l3Bc727quUll/vk/wAqP3EVAvgsa6RIpw811RVPvR3AAP8AaVsObN+bz/op/XVGig5/JM1IgXwE53f4C/lG/vVQXN++GYeeO/0E1lko8Anp+diaeoIud5kDhphol3ice9PbxD22plOjuGAHueH9TH9lbM6/Fpvkn+oacBoET0fwx/8Ah4f1SfZXn+z2G/N4f1Mf2U/ei9BIhy6OLFpwo0jDQyX0Iq30yQ2vpG/jH11YtSEze6oh/wAKX68FP3oC1IzH3TF5Y5frQmm5ZdKk9wJ9QvUhGmleGYRxgBG2MxuRIFI5R27KCw8gG5IHnNqj6pcTfSYxGswHJmYiGUE73AuSh816xxWt8RhxLEgW7kdfXvwyORQd/OrSIFFlAA7hsPVQZVOxX41B/gl/8dUb1Nxf41B/hl/8dBSqdhz7rm+Ti+mb7Ko1Ow/43N8lD9aego1N6QTBIQzEKBLCSSQAB7IjBJJ5c6pUjnK3jX5WH5sRGaAXPcOeU8R80iH6DXjZ9hx/bJ6GB+inhXtBynSTNopDhtDgkTk8j+bTjna3bRWX4RZNOEV/iyqfWrr/ABooGZsDHLmLCRFfThktqANtU0nL9Gn/APZ7D/kk9VqWw/8AvKbyYWD55sT9lWqCLm+TouGm4aMHEb6dDPq1aDp0hTe97WtvTuVPEUPB2Go6rhlbXYX1BwGvbTz7LVtx+K4cTva+hS1r2vYXtext6qRweTm8jSFg0jl7JNKFA0qoGxUE9W/Ic6B/FYxIwC5tc2GxJJsTYAbnYE+g0q2dLeyRyvYC5WM6d77Xa1zt2d4ramVIGVuuShJXVLKwBKlb6WYjkxHppygQyJ74eM2Iut7HmLkmx8tP1BySbEex49MURXSLEzuCR2EgQkDzXNPifEdsUXonb7mgWzYiaVMMG2N3mCuytwwukKSm41My9o2U8+VMjJk+NN+0z/eVry6R+PMsihSQjjS5YWIKWN1FjdD6xVOgj5llarHcNMDqQfjE/IyKD8PuJpn2mT4037TP95XucHwX/PH+9SnqCaej8RYMTKWAIB9kT3ANiQPCbXsPUK0ZZlqsHu0ptI6j3RPyDEAePVmp+THqyfLS/NIRQetkqH4Uv7RP95WPR4WwsY36o0i5JNlJUbnc7Ac6o1NyOXqvGQVaN2BBtuGJdGUjmpDD0gjsoDP8MrQs51Bo1ZlZXdCDp33Qg+is/aVPjTftOI+8rzpAfck/yTn/AEGqAoJ/tHH8ab9qxH3lI5vlaRx8VTNrjIKnjTubF11AKXOq4FrWN6vUlnHvDej6woMRnKH4M37PP/RSWDy1JpJpXEoLOFW7TxHQqLYaCVsNRfs5kntq3avaCeuRRDsb0yyn6WqXhxCs8yukjFJVKWjnkVbQwuLFQVFmu1u83rpKRwA8JP8AKD9xF9lBomzd+twoWcKhc6xJFc9ioGj6zbfR31tOdp8Wb9mn/oqhRag4j8JGZq+XSWWUWZDdoZFA64G5YC3OimPws/7oxB7uH+/jH8aKCh7CD5jPdnFsPh/FkdOcuLO4Ui/Zzqi2Uj8pMP8ANf8AiaTwP+8MV8lhx8+IP8atUHOZhhpVk4UbNKJIZLiSQWBDRqpB0k/CaqkmNlVSeBewJsJASbb2Atua9dfdSnuib53T7KeoEPbyEW1SBdWw1gpc2JtdwN7Am3kNZ+3EH5aL9Yn2008YIsQCPKL1OxONwyOUbRqABI0XIB5XsDblQZdHT7kg8san1qDVGomRZvAMNCvGjDCNF0l1DAhQCCpNwRytViOZWF1II8hv9FBMzSaSBnnVFdBGNY16XCozsxQFdLGzE2LL4vPet0mNmNgkBv2mSREUC3YY+ISb22t379/ufrfCTjvhk/dtT4oI+NXEyJp4UI6yt7+58V1b8h5LVubEYkc4oB/9Q/3FUqnZ7GGiUMAQZYbgi4Ph4+YNBpgxs7yOg4C6VU7M8l9RftslvF7jzrSnHw4GoxOHm5KsgbwstzYXPihie6ykm1WYcOqCyqFHkAH0VO6SEcEXBJ4kZQBSx1LIrdUAE3sDQVamPGUxakMdMqkOpAtqQDSwNrjYkW5Vu9tU+LL+om/opTE5gWkjKRTPpLX8GUtdbDeXSOdB5n+PUwzxKHZ+Ey2SKR+s0Z0gsqkAm42v2037bp8WX9nn/opXATuMQ4eIoJespLISNCIpBVSQPXVe1Aic6T4s37NiPu6SzfOEaFwFmuQOeHmA5jckoAB5TVu1TekEQaEKwBDSwggi4IOIjuCDzFqDfPnEKGzyxg9xddX6N71oPSXDgEtKEte4cMhW3PUrgFfSKegw6oLIqqO5QAPUK15lhzJDIi2u6MouSBdlIFyAbDfuoJ6SeyZW0TuIkVNoyoBcmTVdtOq9tGwNuW1bo8iVSSJZrsbnwrbkAL9AFM4DFM4bUoVkYqQG1DkDcNYbdbu7DTVBLw8yxTtG0h6yoUDvcliZA2nVufFXaqlSM11yyCFAQFMcjyBwpUa2IAFjc9T56MZlMxRhFipELIVBZEk0tY6WGw5X5dthQc/+FTMYmy3EQrIjSkxqI1YNISJUcjhrdr6QW5cgTRVvopDFwFZIUiePXDIB1mV0kKyjinrOC6ltTbtcMdzXlBnlZvjcWe7gr6o2b+erVc5gMCXxWNYSyJ4WNeoVtthYTyZT8aqXtU/5zP8A9H7qgy1e67d0N/W//wCq+V9Kun+Nixs8cc+lEkKqOHEbAeVkJNVvwq4R4Y4ZVnmLFtG7Ko06S39mq73+mvl8khYksSSdySbknvJPOs3mb7jfhj5X2v6c/Fa9uN5G2TLG9zqzv3ueuk/9pWYfnH/Sh/or6T+DLMZMRhpJpnLyNKVJsq9VETSLKAO018Qr7X+CYWy4bjeRzYEXtcLuOzdT81U4ezPLZ1bb46f1Hw+No4sy168cbcpPJJ/yuyZAeYv56UkyWBvGhiPbvGh39Ip2itV8CgYHI4X411bSZWXSHdUsFVGARWC2JDdnaaYzDJ41hkI1ghGIPFl5hTb4VMZIbxE87ySkeYzyEfNatua+8S/Jv9U0C2HzGTQl8PMTpFzqgO9t/wC1uaRxWYBpjx2eGKMRsFdVCs6szli4B2GlOTDkb1dwx6i3+KPooxMGtGUkgMpUkcxcW28tBmpuNqQzoApGDveaK3nWVWH1aEwk6iwmU92qEfystK5ess6QySSRMLiSyRMN9JsNRla3jDs7KCzavaKKCTmUkgxMPDVWPDlJDOUFg0I5hG335WpgTYj8lF+vf7mvJj7qj+Sl+vBT9BOOJxP5GP8AXn7qlsTNNI6RNEq3ZZdXF1ALFLGx20gkna1WqWxWXrIwY6gQCAVkdDYkEjqkX5DnQM0Unk7kwRkknq8ybk91z2mt2LxIjRnIJCi9hzPcBfa9BOw+MdXmCwu/hTuGiA8RPjOD5OVb/bKT82l9DQfe17lCtpdnUoXkZgrab6dgL6SR2d9P0ELD450md5YZVErxxoSYCqrpAW4SQtcyO+9jzHdV2p2b84B3zL8yuf4VRoIXR4hp8bIp6pxAjFtlLRQxpI2/NtepCf8AhL3XJRkDBsTjmSxTjIpIsSZUw8SybjsA4a25hlcUUG3I/f8AG/8AqFHqweGqxUXo3u2LPfin/wBMcafy1aoOR/CF0dkxqQwxMisGZ7uSBYLYjqgm/WFcUfwOYu3vkH6Un3dfVsR+MRf4ZP5Kdrn2cfXsvyya/E/M8via/wDFqykn8Svh0/4K8evKNH/wyrv5tVq+kdC+j8a4CFZoo2cBg2pEY34jEgne9uXPsrqahZHneHGGiBmiU6FLAyKCCwDG4JvzJpq4+Gq94o535fk87XNe7rqXvydHHyCK4MY4LDkYrJt3EAaWHkIPIVkcvk7MRJ6VhI820YPz01Fi0bxXVvMwP0VtroZKVlCPG7QswdURGVtOluu0gYNuQT1AbgDmapTwh1ZTyYFT5iLGpcUDPiJ2WRktojICqRsmv4QJ/tK24qJ0RnbEFVUXJMaEADzCg9wEbJK8ZdnVY4yurTcEtIDuqi+yrz7qo1ByzL+OGlmPE1XRPBtEQkckgB53617327KfGSR2sDIB5J5h9D0DzNYX7qi5NkkBwsOqGJvBJzjQknQNzcc6zzLK0SCRg8w0ozfjEpOyk/CY1SwUemJB3Ko9QAoFJej8JA0oI2Ugq0YCMCDfawtbsIIsQTXrZa/ZiZh6IP4xGqFFBAlIgxURlxDNqjkUcThKNmiOxRF35dtUGz/DDniIR/mp9tEw91R/JS/Xgp+1AimeYc8p4j5pU+2tGYZ2gQcKWIuzxovWDePKqE6QwJsGJ59lVCtTPYy+zAdK7Qnew5mQdvooPMDl88caoJYyFFgTA1z57S1qzWHEcJrvGwFiVXDyaioYFtNpTva/YfMatUUE0Z/HqC6ZtRBYD2PMNlIBO6DkWX11mM5Tlpm/Z5/pCWomHuqL5KX68FP2oIWZZoheHqy2WXU3uefYcOQX8TvI9dGb9JFWE8IO0rERxAxSKvFkbRHqZlsoDEE+QHY1dqFno14rCRG+gu8xt42qAK0dz2Jqbe25Ogci1BSyjLlw8EcK8o0VL2tewsSfKTufKa8pyig5zo9mKrxwRJf2VNyhlYbSFdmVCDy76qnOE+LL+zz/ANFKdFV8DIe/FYr/ALuUfwqxagitnKPMjKJSqiRWIw8+zXQWPU57H1U6c4T4sv7PP/RWOTeLJ8tL+8NULUCMmZoYJJFJsge91ZSCgNwVYAgi1bcvg0wxod9KKu/kUCpHSDKQVKRDTJiCyk8aVFBMbEuUQ2c7Dq7XvuafZ8ShBtHKvaFBjYeUamYEeS450G+bK4X8aKNvOin6RWr2hgFrRKtuWgaPq2rGLPY9TLIeC4bTpkZFLXUEFCGIYb284NMZhiuHC7gXKqWA7yBcD0mw9NApkOHCrKy3s8rEXZm2QCHmxOx4er/mrdncerDTC4Hg23J0rfSSNROwXvv2XrfgMLw4kjvfQoW/fYWv6a1Zyl8NMDyMTj1oaBjDzB0VhcBgGAIsbEX3HYa2VNjz1NIuswuAfxaftHfotWZzyIGxYrf4yOvzsooNXSTFacOy2LNKDEgAuSzI3ZccgGPorb7cJe2mb9nmt6wlqUx2ZxTNHFE6O5kVyFZSVWJ1kYsL3A2A87CrNqCdJ0hhUEsXUDnqhlHbYWBTc+QVkvSDD2uZo17CHYIQe4q9iD5625pAzx2S2rUjWJsCFkVmFwDa4BHKvcDiy+sMulkbQRq1C+lWuDt2MOygm4bNY5sZ1HQrGjR3EiHW78KTqKrEkBV3JFXKnZxG3g2VC+iQMwXTq0hW5aiO3T20xgceJQ1lZSjaWVhYg6VfsuDsynY9tAzU159OLAYECRAiHSSC4MjspI2B0i+9r1SqZnGrXh9GnUJT417fi83dQU6lvnJZgsEZkJ1XZg8cYCmx8IUIY35AXvY15HlHEkaTERwsSqqvV12Clid3Xa5bkO6qUUKooVQFUbAAAADuAHKgmxySHFR8RUXwUltMhf4cN73RbdnfVWouWZbxI4pWllLmMG+sf2gRmsLW3Kj1U0cre+2ImHk8EfrRmgoVzeExnsjMSyrII8PFJGrmMhHlabhzrxDz0GFRYc9RPIC72OiMUbSSYuREQXYlYLAfqr+itfRHBMmFV5AwmmtNPrsG4rKoPUAASwVRpA2tvc3JC1RRRQR+ipvAx78Rij/95NViub6LYpxhzaF2HGnIIaOxvipT8Jwe2qhzKT82m/Sg+9oMsoHVf5aX941PVCWbERQSSCJdjLKEZjrI1M4B4YYXPkvzpjDY6eRA6JA6sLqRM4B/6RoN2J3xMItySVvSDGv85p+o0jzcdZDASFjdLJIhuXaNvhlOWg+utqZ6CzKYZgUtq6gbmAQPBs19iOVBSkjDAhgCCLEHcEHmCO0Vzr5QvstzHhoWCpEd24dnDysLBYyD8Hc9wqr7dx9olHbvBMB6ylqSy7OIONMTKgLOoXUwUsBFHbSGsT1iw84NA57OlFtWHY9+iSM2/SK0pnGYv7Hm8BKvgnsSYiPEO/VkJq3U/Prex5AfhAJ+mwT+NA+o2r2iigQn/Gou7hyn06oQPpNP1Lx0wTEo7atIicXCOwuzxHcqCB4vbWEvSFWidoFkdgGCeAmKs4uttQW1tQsTf00FYm3OpuBTTiZlBJVlSUggbM5dDYgXtaMc71jNlssrpxjC8asWK8I3bqOgBDMw5tf0VjHljQyu2HihCOiDTfhdZGkJNljYG4ceqgr1BkytRiyWCtxyXuNauvDjjTchrMNh2DnTMXSBAl5leJgdLAxyadWrSNL6AGBNrEc7isYswjlxUfDYNpikJt8G7wgXHZfreo0DBySO97yDzTzD5g9YTZFGbHVNdd190TbGxXkXtyJHpqlSeMxjK6RxqrMwZus5QBUKg7hWubuu1u/eg1ZBmCzYeNhIsjBE4hDKSHKAtq08j5Ko1GhixKyyPwoSHCj397jSD/wfLWGByWWFEMUgVtPhUYvJEXJ1MyXYGM3LbgWOq5W9Az0fZhFwnADQaYSVYsG0xRsGBKgi4YbWqnUbCxYmOSUlY3EjK4sxTSQixldwdWyKb7eMR2VjmXSF8OmuWBragoCSIzszGyqibFmPcKDZ0sKjBy61LbDSFbQwfWvCZXsdBV9LBrG1r2PKn8vSQRRiZlaQIokZRZS4Uayo7ATewqRBkbzkS4xmvqV0gSRhDHpYMgcKQJ3uASWutwABYXN+gKKKKCL0NN8FGfja2/Sldv41armeiObIuBwwKTe8obiCUg3UG4IUgjfnVY50nak3n9jzH6FJ9dBQpDIPxWE98at6WGo/TWrFdIIVRiX0EKW66tHyF/hgVnkeKjaGNI5EcpGgOl1bkoFzY7cqCjSGWm8mIN7+FA9UEQI9d6evSOT+K523ml/0ysg+ZRQP0hnfvNh8J419DSop+mnJplRSzEKoFySQAAOZJPIVLmjfFAW1RRBlYGw4rlGDoQrghEuoPWBJ7l7Qr1MzFeNIIBfSLSSkEggBrxKGG4JZb3HIIeWoGtoy9/ziX9GD7qtXR5PAK5JLS+EZja51eLewAuFCra22m1BsGTgDaSYf5zt9cml3y/EI6tFMXUBg6S2Ia9tJDqt1tv33uPTXooEDNiL+9Q27+O4+bg/xrHITeAE82eRud/GldrA2FxvzsKo1ByjDzthotMqIrIjbQkuAwDEajIVvYkX0+igvVi72BJ7Bf1VPfKWdgZJpGUAgKrNFuSN2aJhqtbYHvNLZzloTDyuJJhpic+/MRshPwyaDJDNOkZaONFLRym0zMbKQ4FjEoO4A51uxDSJiC6xNIhjVRpZAQwZy1w7DsK8u40/hgAihbWAAFtxYC1bKCNmecSLGdMEqu3UQkwlRI50x6gJb21EX8lbkytzLG8kivwyxXwQV+spUguGtbe+yjkO6ss9lCxq7X0JIjMbXCqGvqa3JRsSewbnYVQvQe1ow+OjkZ1R0codLhWDFW7mAPVPkNTM4mkkmiw8UnCEkckjyKAXCRtEoWMt1VZjLfUQbBDtcgjViejRjMLYIxwvEpi66M6tC3NWswZiGCuCTcnVv1yaCrmeZJBE0j3sLABRdmZiFREX4TMxCgdpIqdl2CeWc4jER6CvUw8bMrGNSPCSNoJXiOSV2JsigA9Zwc8J0YiV1llLTzKdQkkYkhrEdSMdSMWJsFA9J3qxQFFFFAUUUUEbocR7X4QdvsaH90tWa5nC9BY4Yk4DlZ49OjEOA8hCKEEcgXSGiKAKYxpHaLMNVMLiMe40iLDxFfGdneRHPZw0XSyg87sbjlZvGoL1QcLguNiJjMCWjOiNldlVY3AbSCtjqIEbNe+5Wx2tS0GZtg5zHjMTqR41dJZVSNOLqYSojKAqrbhkKxJFzu29q2SMGV3FiHlkNwbghWMYIPmQUGXtMo5PMP8+U/MzEUhlOXuI2tPKAJZrC0JvaZ9yTGTubnn21eqVlslsEH+MjS8rbveQ/WoNGT4SWVY5MSyvZVdAAR1mAbW6+LqXYLa9rE8ztcpXK/eIvk1+qKavQFc/k+LEAkhbiOsT6IiIJW8GI0NmdFIZgxcFuZtvvVufEogu7Ko72IA9Zqd0dxkckV0dGLFpSFZWIEkjOLgHbZgPRQb/byLe5Zbc9UcifWUUe3+H/AC8W/fKg+k0/XlqBV8zj0sVkQkKTs6nkL9hpDLM04cEKyRyp1FXUUDKCE+EYy2kbcztuK2Z7gY2jF0QkyRLuinYzoCNx3E1VFBowmYxy34bq+nnZgSL3tccxyPqrLGYgIjMwJAG4AuT5APLWnE5Wrvr1SI1gpKORcKSVBXkbFm7O2p7uz4OMuTd3i3Nr2bEIFvYAciKDLK8aY00PDKp1O20epRrkZx72T8amxnKXtpm/Zp/p0Wp+vKCbLnMLAq+uxBBDQygEHYg3SoGKwK4vEpFD1oISGxWt5DG9xqjh4bbORYOb2ABTnqIrrsRNoRmsTpBayi7GwvYDtNQ+jcjzSyYox8KOaKERgujltPEYyXjJWxEqAb36m9tqChgOj2GgcvDBFExXSTHGqEre9jpA7QPVVCiigKKKKAooooCiiigKKKKDwioWRIIJ58MBoUtx8Oo8XhOFEoTu0zayV7BMnYQKvVC6TuI2w0zbLFPeR7eJG8MsZLW5JqaO55DYm2m4CrmE+iGR/iozepSf4VjhcGBAsTbgRhCO8BdJpPMcbHNhHMTpKrjhgo4ZSXIS2pTb4VVQaBIZOgGxl/aJ/wCukstysOrFnmPhJFA9kTW0rKyKPH7lq3U/IveFNrai7/pyM/8ANQbYMohQ3WJA3xtI1eluZ9dK5/hwURgSriSNVdTZ1DyojgHuIO4Nxy22FVan5572vy0H/cx0GGEx8oQCWJy4uCVCaWsSAwGvbUADbsvaszm9jvFMP8sn6pNUBRQRcyzJW4a6Jj4VGPueewCnXcnRbmBVbDzq6K6m6sAynvBFwfVWbDbbnUTD4uaCOGN4VY7RDRKDcrGWJ66rYWQ0FtmsLnsqBlXR+JsLD4ytoifUrEddQrg6TdTuO0Gtr5lNLC+jD7niRqDKlwVLR3YcrXHYTtVfDxaUVfigD1C1Ap7XSXv7Jl82mC37q9c/gspbHqZcRITH4RMKUujgcQhMTqBC8QhVKEDZTe51kCj0vxo9jyYdCxxE8bpEiXL3I06iR73GCwu5IAvzvarcMQVQqgKqgBQBYADYAAcgB2UHPw522GaSLFvxCqpJE6x2aVXYRFBGvOQSlRtzE0fbc1j0GxSSR4gx3VRipRwijJwraRp0MAV1e+kWteZqcxPReN8V7IZ5L9QmPUOGWhLNETtqsrMW0htOqzEXF6s0BRRRQFFFFAUUUUBRRRQFFFFAUUUUErH9FsLM2qSFCxIJYXRmsQRqZCCwBANjcVqbodhRYxRCBhyeAmF9+YZo7FxsDZri45VaooIuT5k6t7HxOriqHZZCF0zRI4USApsGCvFqUhesxsLb1hgs7hgw2HWR+u0KFUVXkkYaBdhGgLkX7bU/mmSx4jTxAwKX0skjxuuoWazxsDYjmL2NhttS+SZAMOXYyvKzKiAuEBWKINw06iqDbW5uRc6qDZl+fxSuUGpJANXDlRo3Knkyqw6y+UXsdjY7Vlnfva/LQf8AcR1ux2VQzgCaKOUDcB0VwD5AwNqg4vo5Oj8PCsseHco51ln4DxSCS8MR5h7KNOpVXTcA3IIdHicUkaF5GVEUXZmYKoHlY7Co0WaYrEDVh4oo4mJCSzNIXKg24gwwQXVrdW8i3BBPdWUeSzSSRtipY5FhYuipAY9UliqO5aR76QzEAAdax7Ba5QRsgxUpfERSuJODIqh9IQnVCkpBUbba9j3G3Zc7OJxsSArLohCybC5Z3WVLar2AC2NrX3G9Tc4xiYXFSyz6lhngSPiKpIWSN5dnIB0FlmGljt1CL8r0ei+KikwyGIxHYB+E0bLrCgG5jJW/La55ig15pgxAhliZ1KuHKmRzGwaS7gqxKrfUdwNr1WhxKv4rK3mIP0VmRUbMuHh5BiDHZEilLukdyB4Ntwo1HZXPo81BhivBZjE4JIxETQuux3hJliflcAB5lO/N02q7XNGTEYibDP7GaFY5DLraWMnhNC6FGRSTrJderuBpvqNrHpaAooooCiiigKKKKAooooCiiigKKKKAooooCiiigKKKKAooooCiiigKjZpljrKMThgplA0SIx0iePmFZwDZ1O6sQQLuNg1xZooFcuzFZoI5luFkRZBq2IVlDdbuIvvUDpHn+Hnw8mGgmjllm8AEjcOwEjCN2IS5CqpYk8hpNcH0YPGz2fDS+Ew6STlIH60KkO1tMTdVbXPIV9ijQAAAAAbADYADkAOygyAr2iigKKKKAooooCiiigKKKKAooooP/9k="/>
          <p:cNvSpPr>
            <a:spLocks noChangeAspect="1" noChangeArrowheads="1"/>
          </p:cNvSpPr>
          <p:nvPr/>
        </p:nvSpPr>
        <p:spPr bwMode="auto">
          <a:xfrm>
            <a:off x="307975" y="-914400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upload.wikimedia.org/wikipedia/commons/thumb/5/54/Map_of_Ohio_highlighting_Shelby_County.svg/551px-Map_of_Ohio_highlighting_Shelby_Count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528887" cy="2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-76200"/>
            <a:ext cx="64008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the COD increases, the IBI decreases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02" y="304800"/>
            <a:ext cx="8915400" cy="5486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(Chemical Oxygen Demand): Measure of chemical pollution in the water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fish diversity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Urban growth increases COD levels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Growth in the agricultural and urban areas increases runoff of harmful chemicals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watershed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COD levels are significantly high in our watershed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levels of COD can be harmful to the fish, causing the IBI to drop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\\bale-storage.ovl.osc.edu\SI\YWSI2012\Instructors\agimages\NRCSIA99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19200" y="4619348"/>
            <a:ext cx="2213098" cy="21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bale-storage.ovl.osc.edu\SI\YWSI2012\Instructors\urbimages\industr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19348"/>
            <a:ext cx="1966529" cy="21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19348"/>
            <a:ext cx="2955283" cy="211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00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Increased levels of COD result in decreased IBI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Green arrows represent two areas that would deny my hypothesis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could be due to other physical indicators, such as substrate, which will be introduced later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6406200"/>
            <a:ext cx="179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HUCDATE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63034" y="3464868"/>
            <a:ext cx="160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IBI Scale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8051097" y="3646023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 Scale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4" t="29048" r="29405" b="22190"/>
          <a:stretch/>
        </p:blipFill>
        <p:spPr>
          <a:xfrm>
            <a:off x="567900" y="1389522"/>
            <a:ext cx="8041202" cy="5011278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7903430">
            <a:off x="1146589" y="3177564"/>
            <a:ext cx="1219200" cy="388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9864006">
            <a:off x="5425965" y="3161806"/>
            <a:ext cx="1006582" cy="2551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Background Information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290">
            <a:off x="931598" y="1582592"/>
            <a:ext cx="1946801" cy="2590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197">
            <a:off x="1658425" y="3258626"/>
            <a:ext cx="2743200" cy="2743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219200"/>
            <a:ext cx="4038600" cy="5029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Ammonia: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specific chemical measure in stream quality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Tested for in watersheds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in farming fertilizer, also used in household cleaners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agricultural areas use fertilizer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Agricultural areas make up 87% of land around our watershed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5940392"/>
            <a:ext cx="8839200" cy="765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Background Information cont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6019800"/>
            <a:ext cx="8686800" cy="533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Hypothesis: As Ammonia levels increase, IBI levels decrease.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90600" y="1295400"/>
            <a:ext cx="4648200" cy="2667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about Ammonia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Ammonia gets into the watershed via runoff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farm fields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Very toxic to fish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446">
            <a:off x="710240" y="3962541"/>
            <a:ext cx="2688600" cy="1737579"/>
          </a:xfrm>
        </p:spPr>
      </p:pic>
      <p:pic>
        <p:nvPicPr>
          <p:cNvPr id="2050" name="Picture 2" descr="http://energyfromthorium.com/wp-content/uploads/2011/10/AmmoniaFertilizer-500x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217">
            <a:off x="5414359" y="2102979"/>
            <a:ext cx="3124200" cy="21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-228600"/>
            <a:ext cx="7086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Comparing  IBI &amp; Ammonia (NH3)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2667000" cy="65532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Support: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NH3 levels &gt;1 ppm are toxic to fish</a:t>
            </a:r>
          </a:p>
          <a:p>
            <a:pPr marL="800100" lvl="1" indent="-342900">
              <a:buFont typeface="Courier New" pitchFamily="49" charset="0"/>
              <a:buChar char="o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few spots with decreased IBI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decreased Ammonia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7" t="19317" r="20124" b="10919"/>
          <a:stretch/>
        </p:blipFill>
        <p:spPr>
          <a:xfrm>
            <a:off x="3200400" y="838200"/>
            <a:ext cx="6062246" cy="4443984"/>
          </a:xfrm>
        </p:spPr>
      </p:pic>
      <p:sp>
        <p:nvSpPr>
          <p:cNvPr id="4" name="TextBox 3"/>
          <p:cNvSpPr txBox="1"/>
          <p:nvPr/>
        </p:nvSpPr>
        <p:spPr>
          <a:xfrm>
            <a:off x="1143000" y="5798403"/>
            <a:ext cx="7967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Could be because of other factors in our stream that are both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chemical &amp; physical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1828800" cy="16349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2221340" y="3787040"/>
            <a:ext cx="141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IBI Scale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43451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HUCDATE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038945" y="345754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Ammonia Scale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Substrate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IBI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ICI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35082"/>
            <a:ext cx="670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Indicators are used to measure streams health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*Biological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*Chemical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*Physical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Substrate physical indicator</a:t>
            </a:r>
          </a:p>
          <a:p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2050" name="Picture 2" descr="http://www.fws.gov/midwest/Fisheries/StreamCrossings/images/Greg-Alexa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771775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9eCEVhYx2ZJERiELrbsJJS1j2bO7wIISYZFbDwCFZ6hwUd3XZ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5908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447125"/>
            <a:ext cx="7123080" cy="924475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Why is the Substrate Important?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substrate acts as a breeding ground for the fish and macroinvertebrates that live in the stream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1209"/>
            <a:ext cx="464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Moderate substrate score of 13.8 on a scale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0-20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Good Substrate Scores result in Increased ICI &amp;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IBI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Substrate is a habitat for macroinvertebrates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957149"/>
            <a:ext cx="4343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Serves as breeding ground for fish.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Macroinvertebrates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bottom of food chain; acts as food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fish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Because our substrate is of good quality, fish can grow and develop in our stream. The macroinvertebrates live in the substrate and are eaten by fish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1654</TotalTime>
  <Words>449</Words>
  <Application>Microsoft Office PowerPoint</Application>
  <PresentationFormat>On-screen Show (4:3)</PresentationFormat>
  <Paragraphs>82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The Great Miami Loramie Watershed</vt:lpstr>
      <vt:lpstr>Information</vt:lpstr>
      <vt:lpstr>As the COD increases, the IBI decreases</vt:lpstr>
      <vt:lpstr>PowerPoint Presentation</vt:lpstr>
      <vt:lpstr>Background Information</vt:lpstr>
      <vt:lpstr>Background Information cont.</vt:lpstr>
      <vt:lpstr>Comparing  IBI &amp; Ammonia (NH3)</vt:lpstr>
      <vt:lpstr>Substrate vs. IBI vs. ICI</vt:lpstr>
      <vt:lpstr>Why is the Substrate Important? The substrate acts as a breeding ground for the fish and macroinvertebrates that live in the stream</vt:lpstr>
      <vt:lpstr>The higher quality the substrate is, the higher IBI and ICI are.  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Miami Loramie Watershed</dc:title>
  <dc:creator>student</dc:creator>
  <cp:lastModifiedBy>student</cp:lastModifiedBy>
  <cp:revision>60</cp:revision>
  <cp:lastPrinted>2012-07-13T20:26:06Z</cp:lastPrinted>
  <dcterms:created xsi:type="dcterms:W3CDTF">2012-07-12T17:30:08Z</dcterms:created>
  <dcterms:modified xsi:type="dcterms:W3CDTF">2012-07-13T23:21:38Z</dcterms:modified>
</cp:coreProperties>
</file>