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11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72C03"/>
    <a:srgbClr val="DF2803"/>
    <a:srgbClr val="FC3B14"/>
    <a:srgbClr val="167400"/>
    <a:srgbClr val="D1F90B"/>
    <a:srgbClr val="FFA605"/>
    <a:srgbClr val="386121"/>
    <a:srgbClr val="54F263"/>
    <a:srgbClr val="0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7" autoAdjust="0"/>
    <p:restoredTop sz="94660"/>
  </p:normalViewPr>
  <p:slideViewPr>
    <p:cSldViewPr>
      <p:cViewPr>
        <p:scale>
          <a:sx n="100" d="100"/>
          <a:sy n="100" d="100"/>
        </p:scale>
        <p:origin x="-148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00507127253133E-2"/>
          <c:y val="2.2390170850041829E-2"/>
          <c:w val="0.80068254589295007"/>
          <c:h val="0.88368962961774955"/>
        </c:manualLayout>
      </c:layout>
      <c:lineChart>
        <c:grouping val="standard"/>
        <c:varyColors val="0"/>
        <c:ser>
          <c:idx val="1"/>
          <c:order val="1"/>
          <c:tx>
            <c:strRef>
              <c:f>'[Maya''s data ibi to ag.xls]EFL'!$C$85</c:f>
              <c:strCache>
                <c:ptCount val="1"/>
                <c:pt idx="0">
                  <c:v>AvIBI</c:v>
                </c:pt>
              </c:strCache>
            </c:strRef>
          </c:tx>
          <c:spPr>
            <a:ln>
              <a:solidFill>
                <a:srgbClr val="0FCB25"/>
              </a:solidFill>
            </a:ln>
          </c:spPr>
          <c:marker>
            <c:symbol val="none"/>
          </c:marker>
          <c:cat>
            <c:strRef>
              <c:f>'[Maya''s data ibi to ag.xls]EFL'!$D$86:$D$139</c:f>
              <c:strCache>
                <c:ptCount val="54"/>
                <c:pt idx="0">
                  <c:v>0001082</c:v>
                </c:pt>
                <c:pt idx="1">
                  <c:v>0001098</c:v>
                </c:pt>
                <c:pt idx="2">
                  <c:v>0001002</c:v>
                </c:pt>
                <c:pt idx="3">
                  <c:v>0002082</c:v>
                </c:pt>
                <c:pt idx="4">
                  <c:v>0002098</c:v>
                </c:pt>
                <c:pt idx="5">
                  <c:v>0004082</c:v>
                </c:pt>
                <c:pt idx="6">
                  <c:v>0004098</c:v>
                </c:pt>
                <c:pt idx="7">
                  <c:v>0004002</c:v>
                </c:pt>
                <c:pt idx="8">
                  <c:v>0005082</c:v>
                </c:pt>
                <c:pt idx="9">
                  <c:v>0005098</c:v>
                </c:pt>
                <c:pt idx="10">
                  <c:v>0006082</c:v>
                </c:pt>
                <c:pt idx="11">
                  <c:v>0006098</c:v>
                </c:pt>
                <c:pt idx="12">
                  <c:v>0006002</c:v>
                </c:pt>
                <c:pt idx="13">
                  <c:v>1001082</c:v>
                </c:pt>
                <c:pt idx="14">
                  <c:v>1001083</c:v>
                </c:pt>
                <c:pt idx="15">
                  <c:v>1001098</c:v>
                </c:pt>
                <c:pt idx="16">
                  <c:v>1001002</c:v>
                </c:pt>
                <c:pt idx="17">
                  <c:v>1002082</c:v>
                </c:pt>
                <c:pt idx="18">
                  <c:v>1002084</c:v>
                </c:pt>
                <c:pt idx="19">
                  <c:v>1002097</c:v>
                </c:pt>
                <c:pt idx="20">
                  <c:v>1002098</c:v>
                </c:pt>
                <c:pt idx="21">
                  <c:v>1002002</c:v>
                </c:pt>
                <c:pt idx="22">
                  <c:v>1003082</c:v>
                </c:pt>
                <c:pt idx="23">
                  <c:v>1003097</c:v>
                </c:pt>
                <c:pt idx="24">
                  <c:v>1003098</c:v>
                </c:pt>
                <c:pt idx="25">
                  <c:v>2001097</c:v>
                </c:pt>
                <c:pt idx="26">
                  <c:v>2002097</c:v>
                </c:pt>
                <c:pt idx="27">
                  <c:v>2003097</c:v>
                </c:pt>
                <c:pt idx="28">
                  <c:v>2003098</c:v>
                </c:pt>
                <c:pt idx="29">
                  <c:v>2003002</c:v>
                </c:pt>
                <c:pt idx="30">
                  <c:v>2004082</c:v>
                </c:pt>
                <c:pt idx="31">
                  <c:v>2004093</c:v>
                </c:pt>
                <c:pt idx="32">
                  <c:v>2004098</c:v>
                </c:pt>
                <c:pt idx="33">
                  <c:v>3001082</c:v>
                </c:pt>
                <c:pt idx="34">
                  <c:v>3001093</c:v>
                </c:pt>
                <c:pt idx="35">
                  <c:v>3001098</c:v>
                </c:pt>
                <c:pt idx="36">
                  <c:v>3002082</c:v>
                </c:pt>
                <c:pt idx="37">
                  <c:v>3002098</c:v>
                </c:pt>
                <c:pt idx="38">
                  <c:v>3004082</c:v>
                </c:pt>
                <c:pt idx="39">
                  <c:v>3004084</c:v>
                </c:pt>
                <c:pt idx="40">
                  <c:v>3004087</c:v>
                </c:pt>
                <c:pt idx="41">
                  <c:v>3004093</c:v>
                </c:pt>
                <c:pt idx="42">
                  <c:v>3004097</c:v>
                </c:pt>
                <c:pt idx="43">
                  <c:v>3004098</c:v>
                </c:pt>
                <c:pt idx="44">
                  <c:v>3004002</c:v>
                </c:pt>
                <c:pt idx="45">
                  <c:v>3005091</c:v>
                </c:pt>
                <c:pt idx="46">
                  <c:v>3005098</c:v>
                </c:pt>
                <c:pt idx="47">
                  <c:v>3006082</c:v>
                </c:pt>
                <c:pt idx="48">
                  <c:v>3006083</c:v>
                </c:pt>
                <c:pt idx="49">
                  <c:v>3006091</c:v>
                </c:pt>
                <c:pt idx="50">
                  <c:v>3006093</c:v>
                </c:pt>
                <c:pt idx="51">
                  <c:v>3006094</c:v>
                </c:pt>
                <c:pt idx="52">
                  <c:v>3006097</c:v>
                </c:pt>
                <c:pt idx="53">
                  <c:v>3006098</c:v>
                </c:pt>
              </c:strCache>
            </c:strRef>
          </c:cat>
          <c:val>
            <c:numRef>
              <c:f>'[Maya''s data ibi to ag.xls]EFL'!$C$86:$C$139</c:f>
              <c:numCache>
                <c:formatCode>0.0</c:formatCode>
                <c:ptCount val="54"/>
                <c:pt idx="0">
                  <c:v>35</c:v>
                </c:pt>
                <c:pt idx="1">
                  <c:v>46</c:v>
                </c:pt>
                <c:pt idx="2">
                  <c:v>48</c:v>
                </c:pt>
                <c:pt idx="3">
                  <c:v>34.666666666666664</c:v>
                </c:pt>
                <c:pt idx="4">
                  <c:v>34</c:v>
                </c:pt>
                <c:pt idx="5">
                  <c:v>44.666666666666664</c:v>
                </c:pt>
                <c:pt idx="6">
                  <c:v>37</c:v>
                </c:pt>
                <c:pt idx="7">
                  <c:v>46</c:v>
                </c:pt>
                <c:pt idx="8">
                  <c:v>37</c:v>
                </c:pt>
                <c:pt idx="9">
                  <c:v>46.5</c:v>
                </c:pt>
                <c:pt idx="10">
                  <c:v>38.666666666666664</c:v>
                </c:pt>
                <c:pt idx="11">
                  <c:v>38</c:v>
                </c:pt>
                <c:pt idx="12">
                  <c:v>46</c:v>
                </c:pt>
                <c:pt idx="13">
                  <c:v>37.333333333333336</c:v>
                </c:pt>
                <c:pt idx="14">
                  <c:v>43.333333333333336</c:v>
                </c:pt>
                <c:pt idx="15">
                  <c:v>40.666666666666664</c:v>
                </c:pt>
                <c:pt idx="16">
                  <c:v>46</c:v>
                </c:pt>
                <c:pt idx="17">
                  <c:v>47.555555555555557</c:v>
                </c:pt>
                <c:pt idx="18">
                  <c:v>45.333333333333336</c:v>
                </c:pt>
                <c:pt idx="19">
                  <c:v>38</c:v>
                </c:pt>
                <c:pt idx="20">
                  <c:v>36.46153846153846</c:v>
                </c:pt>
                <c:pt idx="21">
                  <c:v>45</c:v>
                </c:pt>
                <c:pt idx="22">
                  <c:v>29.666666666666668</c:v>
                </c:pt>
                <c:pt idx="23">
                  <c:v>30</c:v>
                </c:pt>
                <c:pt idx="24">
                  <c:v>37</c:v>
                </c:pt>
                <c:pt idx="25">
                  <c:v>24</c:v>
                </c:pt>
                <c:pt idx="26">
                  <c:v>38</c:v>
                </c:pt>
                <c:pt idx="27">
                  <c:v>37</c:v>
                </c:pt>
                <c:pt idx="28">
                  <c:v>37.454545454545453</c:v>
                </c:pt>
                <c:pt idx="29">
                  <c:v>44</c:v>
                </c:pt>
                <c:pt idx="30">
                  <c:v>44.533333333333331</c:v>
                </c:pt>
                <c:pt idx="31">
                  <c:v>45.75</c:v>
                </c:pt>
                <c:pt idx="32">
                  <c:v>41.846153846153847</c:v>
                </c:pt>
                <c:pt idx="33">
                  <c:v>26.666666666666668</c:v>
                </c:pt>
                <c:pt idx="34">
                  <c:v>30</c:v>
                </c:pt>
                <c:pt idx="35">
                  <c:v>26</c:v>
                </c:pt>
                <c:pt idx="36">
                  <c:v>32</c:v>
                </c:pt>
                <c:pt idx="37">
                  <c:v>31</c:v>
                </c:pt>
                <c:pt idx="38">
                  <c:v>43.5</c:v>
                </c:pt>
                <c:pt idx="39">
                  <c:v>40.666666666666664</c:v>
                </c:pt>
                <c:pt idx="40">
                  <c:v>42.666666666666664</c:v>
                </c:pt>
                <c:pt idx="41">
                  <c:v>47</c:v>
                </c:pt>
                <c:pt idx="42">
                  <c:v>46</c:v>
                </c:pt>
                <c:pt idx="43">
                  <c:v>50</c:v>
                </c:pt>
                <c:pt idx="44">
                  <c:v>42</c:v>
                </c:pt>
                <c:pt idx="45">
                  <c:v>39.111111111111114</c:v>
                </c:pt>
                <c:pt idx="46">
                  <c:v>35.25</c:v>
                </c:pt>
                <c:pt idx="47">
                  <c:v>43.833333333333336</c:v>
                </c:pt>
                <c:pt idx="48">
                  <c:v>40</c:v>
                </c:pt>
                <c:pt idx="49">
                  <c:v>44</c:v>
                </c:pt>
                <c:pt idx="50">
                  <c:v>40.25</c:v>
                </c:pt>
                <c:pt idx="51">
                  <c:v>28.4</c:v>
                </c:pt>
                <c:pt idx="52">
                  <c:v>36.666666666666664</c:v>
                </c:pt>
                <c:pt idx="53">
                  <c:v>38.571428571428569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69024"/>
        <c:axId val="153970560"/>
      </c:lineChart>
      <c:lineChart>
        <c:grouping val="standard"/>
        <c:varyColors val="0"/>
        <c:ser>
          <c:idx val="0"/>
          <c:order val="0"/>
          <c:tx>
            <c:strRef>
              <c:f>'[Maya''s data ibi to ag.xls]EFL'!$B$85</c:f>
              <c:strCache>
                <c:ptCount val="1"/>
                <c:pt idx="0">
                  <c:v>Ag</c:v>
                </c:pt>
              </c:strCache>
            </c:strRef>
          </c:tx>
          <c:marker>
            <c:symbol val="none"/>
          </c:marker>
          <c:cat>
            <c:strRef>
              <c:f>'[Maya''s data ibi to ag.xls]EFL'!$D$86:$D$139</c:f>
              <c:strCache>
                <c:ptCount val="54"/>
                <c:pt idx="0">
                  <c:v>0001082</c:v>
                </c:pt>
                <c:pt idx="1">
                  <c:v>0001098</c:v>
                </c:pt>
                <c:pt idx="2">
                  <c:v>0001002</c:v>
                </c:pt>
                <c:pt idx="3">
                  <c:v>0002082</c:v>
                </c:pt>
                <c:pt idx="4">
                  <c:v>0002098</c:v>
                </c:pt>
                <c:pt idx="5">
                  <c:v>0004082</c:v>
                </c:pt>
                <c:pt idx="6">
                  <c:v>0004098</c:v>
                </c:pt>
                <c:pt idx="7">
                  <c:v>0004002</c:v>
                </c:pt>
                <c:pt idx="8">
                  <c:v>0005082</c:v>
                </c:pt>
                <c:pt idx="9">
                  <c:v>0005098</c:v>
                </c:pt>
                <c:pt idx="10">
                  <c:v>0006082</c:v>
                </c:pt>
                <c:pt idx="11">
                  <c:v>0006098</c:v>
                </c:pt>
                <c:pt idx="12">
                  <c:v>0006002</c:v>
                </c:pt>
                <c:pt idx="13">
                  <c:v>1001082</c:v>
                </c:pt>
                <c:pt idx="14">
                  <c:v>1001083</c:v>
                </c:pt>
                <c:pt idx="15">
                  <c:v>1001098</c:v>
                </c:pt>
                <c:pt idx="16">
                  <c:v>1001002</c:v>
                </c:pt>
                <c:pt idx="17">
                  <c:v>1002082</c:v>
                </c:pt>
                <c:pt idx="18">
                  <c:v>1002084</c:v>
                </c:pt>
                <c:pt idx="19">
                  <c:v>1002097</c:v>
                </c:pt>
                <c:pt idx="20">
                  <c:v>1002098</c:v>
                </c:pt>
                <c:pt idx="21">
                  <c:v>1002002</c:v>
                </c:pt>
                <c:pt idx="22">
                  <c:v>1003082</c:v>
                </c:pt>
                <c:pt idx="23">
                  <c:v>1003097</c:v>
                </c:pt>
                <c:pt idx="24">
                  <c:v>1003098</c:v>
                </c:pt>
                <c:pt idx="25">
                  <c:v>2001097</c:v>
                </c:pt>
                <c:pt idx="26">
                  <c:v>2002097</c:v>
                </c:pt>
                <c:pt idx="27">
                  <c:v>2003097</c:v>
                </c:pt>
                <c:pt idx="28">
                  <c:v>2003098</c:v>
                </c:pt>
                <c:pt idx="29">
                  <c:v>2003002</c:v>
                </c:pt>
                <c:pt idx="30">
                  <c:v>2004082</c:v>
                </c:pt>
                <c:pt idx="31">
                  <c:v>2004093</c:v>
                </c:pt>
                <c:pt idx="32">
                  <c:v>2004098</c:v>
                </c:pt>
                <c:pt idx="33">
                  <c:v>3001082</c:v>
                </c:pt>
                <c:pt idx="34">
                  <c:v>3001093</c:v>
                </c:pt>
                <c:pt idx="35">
                  <c:v>3001098</c:v>
                </c:pt>
                <c:pt idx="36">
                  <c:v>3002082</c:v>
                </c:pt>
                <c:pt idx="37">
                  <c:v>3002098</c:v>
                </c:pt>
                <c:pt idx="38">
                  <c:v>3004082</c:v>
                </c:pt>
                <c:pt idx="39">
                  <c:v>3004084</c:v>
                </c:pt>
                <c:pt idx="40">
                  <c:v>3004087</c:v>
                </c:pt>
                <c:pt idx="41">
                  <c:v>3004093</c:v>
                </c:pt>
                <c:pt idx="42">
                  <c:v>3004097</c:v>
                </c:pt>
                <c:pt idx="43">
                  <c:v>3004098</c:v>
                </c:pt>
                <c:pt idx="44">
                  <c:v>3004002</c:v>
                </c:pt>
                <c:pt idx="45">
                  <c:v>3005091</c:v>
                </c:pt>
                <c:pt idx="46">
                  <c:v>3005098</c:v>
                </c:pt>
                <c:pt idx="47">
                  <c:v>3006082</c:v>
                </c:pt>
                <c:pt idx="48">
                  <c:v>3006083</c:v>
                </c:pt>
                <c:pt idx="49">
                  <c:v>3006091</c:v>
                </c:pt>
                <c:pt idx="50">
                  <c:v>3006093</c:v>
                </c:pt>
                <c:pt idx="51">
                  <c:v>3006094</c:v>
                </c:pt>
                <c:pt idx="52">
                  <c:v>3006097</c:v>
                </c:pt>
                <c:pt idx="53">
                  <c:v>3006098</c:v>
                </c:pt>
              </c:strCache>
            </c:strRef>
          </c:cat>
          <c:val>
            <c:numRef>
              <c:f>'[Maya''s data ibi to ag.xls]EFL'!$B$86:$B$139</c:f>
              <c:numCache>
                <c:formatCode>0.0%</c:formatCode>
                <c:ptCount val="54"/>
                <c:pt idx="0">
                  <c:v>0.84645947049868187</c:v>
                </c:pt>
                <c:pt idx="1">
                  <c:v>0.84645947049868187</c:v>
                </c:pt>
                <c:pt idx="2">
                  <c:v>0.84645947049868187</c:v>
                </c:pt>
                <c:pt idx="3">
                  <c:v>0.79548057103595693</c:v>
                </c:pt>
                <c:pt idx="4">
                  <c:v>0.79548057103595693</c:v>
                </c:pt>
                <c:pt idx="5">
                  <c:v>0.88285291943828526</c:v>
                </c:pt>
                <c:pt idx="6">
                  <c:v>0.88285291943828526</c:v>
                </c:pt>
                <c:pt idx="7">
                  <c:v>0.88285291943828526</c:v>
                </c:pt>
                <c:pt idx="8">
                  <c:v>0.74141372427558672</c:v>
                </c:pt>
                <c:pt idx="9">
                  <c:v>0.74141372427558672</c:v>
                </c:pt>
                <c:pt idx="10">
                  <c:v>0.83744543556652107</c:v>
                </c:pt>
                <c:pt idx="11">
                  <c:v>0.83744543556652107</c:v>
                </c:pt>
                <c:pt idx="12">
                  <c:v>0.83744543556652107</c:v>
                </c:pt>
                <c:pt idx="13">
                  <c:v>0.69435368300372602</c:v>
                </c:pt>
                <c:pt idx="14">
                  <c:v>0.69435368300372602</c:v>
                </c:pt>
                <c:pt idx="15">
                  <c:v>0.69435368300372602</c:v>
                </c:pt>
                <c:pt idx="16">
                  <c:v>0.69435368300372602</c:v>
                </c:pt>
                <c:pt idx="17">
                  <c:v>0.48392242464948365</c:v>
                </c:pt>
                <c:pt idx="18">
                  <c:v>0.48392242464948365</c:v>
                </c:pt>
                <c:pt idx="19">
                  <c:v>0.48392242464948365</c:v>
                </c:pt>
                <c:pt idx="20">
                  <c:v>0.48392242464948365</c:v>
                </c:pt>
                <c:pt idx="21">
                  <c:v>0.48392242464948365</c:v>
                </c:pt>
                <c:pt idx="22">
                  <c:v>0.57180616740088108</c:v>
                </c:pt>
                <c:pt idx="23">
                  <c:v>0.57180616740088108</c:v>
                </c:pt>
                <c:pt idx="24">
                  <c:v>0.57180616740088108</c:v>
                </c:pt>
                <c:pt idx="25">
                  <c:v>0.55310853530031612</c:v>
                </c:pt>
                <c:pt idx="26">
                  <c:v>0.49132389395403558</c:v>
                </c:pt>
                <c:pt idx="27">
                  <c:v>0.2639116309291748</c:v>
                </c:pt>
                <c:pt idx="28">
                  <c:v>0.2639116309291748</c:v>
                </c:pt>
                <c:pt idx="29">
                  <c:v>0.2639116309291748</c:v>
                </c:pt>
                <c:pt idx="30">
                  <c:v>0.33654857944580852</c:v>
                </c:pt>
                <c:pt idx="31">
                  <c:v>0.33654857944580852</c:v>
                </c:pt>
                <c:pt idx="32">
                  <c:v>0.33654857944580852</c:v>
                </c:pt>
                <c:pt idx="33">
                  <c:v>0.65348865282472235</c:v>
                </c:pt>
                <c:pt idx="34">
                  <c:v>0.65348865282472235</c:v>
                </c:pt>
                <c:pt idx="35">
                  <c:v>0.65348865282472235</c:v>
                </c:pt>
                <c:pt idx="36">
                  <c:v>0.88285291943828526</c:v>
                </c:pt>
                <c:pt idx="37">
                  <c:v>0.88285291943828526</c:v>
                </c:pt>
                <c:pt idx="38">
                  <c:v>0.39369379371599861</c:v>
                </c:pt>
                <c:pt idx="39">
                  <c:v>0.39369379371599861</c:v>
                </c:pt>
                <c:pt idx="40">
                  <c:v>0.39369379371599861</c:v>
                </c:pt>
                <c:pt idx="41">
                  <c:v>0.39369379371599861</c:v>
                </c:pt>
                <c:pt idx="42">
                  <c:v>0.39369379371599861</c:v>
                </c:pt>
                <c:pt idx="43">
                  <c:v>0.39369379371599861</c:v>
                </c:pt>
                <c:pt idx="44">
                  <c:v>0.39369379371599861</c:v>
                </c:pt>
                <c:pt idx="45">
                  <c:v>0.22801939924906134</c:v>
                </c:pt>
                <c:pt idx="46">
                  <c:v>0.22801939924906134</c:v>
                </c:pt>
                <c:pt idx="47" formatCode="0.00%">
                  <c:v>0.18914461891446188</c:v>
                </c:pt>
                <c:pt idx="48" formatCode="0.00%">
                  <c:v>0.18914461891446188</c:v>
                </c:pt>
                <c:pt idx="49" formatCode="0.00%">
                  <c:v>0.18914461891446188</c:v>
                </c:pt>
                <c:pt idx="50" formatCode="0.00%">
                  <c:v>0.18914461891446188</c:v>
                </c:pt>
                <c:pt idx="51" formatCode="0.00%">
                  <c:v>0.18914461891446188</c:v>
                </c:pt>
                <c:pt idx="52" formatCode="0.00%">
                  <c:v>0.18914461891446188</c:v>
                </c:pt>
                <c:pt idx="53" formatCode="0.00%">
                  <c:v>0.18914461891446188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72096"/>
        <c:axId val="153977984"/>
      </c:lineChart>
      <c:catAx>
        <c:axId val="15396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970560"/>
        <c:crosses val="autoZero"/>
        <c:auto val="1"/>
        <c:lblAlgn val="ctr"/>
        <c:lblOffset val="100"/>
        <c:noMultiLvlLbl val="0"/>
      </c:catAx>
      <c:valAx>
        <c:axId val="1539705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000">
                <a:latin typeface="+mn-lt"/>
                <a:cs typeface="Aharoni" pitchFamily="2" charset="-79"/>
              </a:defRPr>
            </a:pPr>
            <a:endParaRPr lang="en-US"/>
          </a:p>
        </c:txPr>
        <c:crossAx val="153969024"/>
        <c:crosses val="autoZero"/>
        <c:crossBetween val="between"/>
      </c:valAx>
      <c:catAx>
        <c:axId val="153972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53977984"/>
        <c:crosses val="autoZero"/>
        <c:auto val="1"/>
        <c:lblAlgn val="ctr"/>
        <c:lblOffset val="100"/>
        <c:noMultiLvlLbl val="0"/>
      </c:catAx>
      <c:valAx>
        <c:axId val="15397798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crossAx val="153972096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0" dirty="0"/>
              <a:t>Substrate VS.</a:t>
            </a:r>
            <a:r>
              <a:rPr lang="en-US" sz="2400" b="0" baseline="0" dirty="0"/>
              <a:t> IBI</a:t>
            </a:r>
            <a:endParaRPr lang="en-US" sz="2400" b="0" dirty="0"/>
          </a:p>
        </c:rich>
      </c:tx>
      <c:layout>
        <c:manualLayout>
          <c:xMode val="edge"/>
          <c:yMode val="edge"/>
          <c:x val="0.27247838505480931"/>
          <c:y val="0.6212196770858188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75299778704132"/>
          <c:y val="1.5410403245048915E-2"/>
          <c:w val="0.77260834703354386"/>
          <c:h val="0.88361964455440922"/>
        </c:manualLayout>
      </c:layout>
      <c:lineChart>
        <c:grouping val="standard"/>
        <c:varyColors val="0"/>
        <c:ser>
          <c:idx val="0"/>
          <c:order val="0"/>
          <c:tx>
            <c:strRef>
              <c:f>'[Substrate vs. IBI line Graph.xls]EFL'!$B$144</c:f>
              <c:strCache>
                <c:ptCount val="1"/>
                <c:pt idx="0">
                  <c:v>AvIBI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'[Substrate vs. IBI line Graph.xls]EFL'!$D$145:$D$198</c:f>
              <c:strCache>
                <c:ptCount val="54"/>
                <c:pt idx="0">
                  <c:v>0001082</c:v>
                </c:pt>
                <c:pt idx="1">
                  <c:v>0001098</c:v>
                </c:pt>
                <c:pt idx="2">
                  <c:v>0001002</c:v>
                </c:pt>
                <c:pt idx="3">
                  <c:v>0002082</c:v>
                </c:pt>
                <c:pt idx="4">
                  <c:v>0002098</c:v>
                </c:pt>
                <c:pt idx="5">
                  <c:v>0004082</c:v>
                </c:pt>
                <c:pt idx="6">
                  <c:v>0004098</c:v>
                </c:pt>
                <c:pt idx="7">
                  <c:v>0004002</c:v>
                </c:pt>
                <c:pt idx="8">
                  <c:v>0005082</c:v>
                </c:pt>
                <c:pt idx="9">
                  <c:v>0005098</c:v>
                </c:pt>
                <c:pt idx="10">
                  <c:v>0006082</c:v>
                </c:pt>
                <c:pt idx="11">
                  <c:v>0006098</c:v>
                </c:pt>
                <c:pt idx="12">
                  <c:v>0006002</c:v>
                </c:pt>
                <c:pt idx="13">
                  <c:v>1001082</c:v>
                </c:pt>
                <c:pt idx="14">
                  <c:v>1001083</c:v>
                </c:pt>
                <c:pt idx="15">
                  <c:v>1001098</c:v>
                </c:pt>
                <c:pt idx="16">
                  <c:v>1001002</c:v>
                </c:pt>
                <c:pt idx="17">
                  <c:v>1002082</c:v>
                </c:pt>
                <c:pt idx="18">
                  <c:v>1002084</c:v>
                </c:pt>
                <c:pt idx="19">
                  <c:v>1002097</c:v>
                </c:pt>
                <c:pt idx="20">
                  <c:v>1002098</c:v>
                </c:pt>
                <c:pt idx="21">
                  <c:v>1002002</c:v>
                </c:pt>
                <c:pt idx="22">
                  <c:v>1003082</c:v>
                </c:pt>
                <c:pt idx="23">
                  <c:v>1003097</c:v>
                </c:pt>
                <c:pt idx="24">
                  <c:v>1003098</c:v>
                </c:pt>
                <c:pt idx="25">
                  <c:v>2001097</c:v>
                </c:pt>
                <c:pt idx="26">
                  <c:v>2002097</c:v>
                </c:pt>
                <c:pt idx="27">
                  <c:v>2003097</c:v>
                </c:pt>
                <c:pt idx="28">
                  <c:v>2003098</c:v>
                </c:pt>
                <c:pt idx="29">
                  <c:v>2003002</c:v>
                </c:pt>
                <c:pt idx="30">
                  <c:v>2004082</c:v>
                </c:pt>
                <c:pt idx="31">
                  <c:v>2004093</c:v>
                </c:pt>
                <c:pt idx="32">
                  <c:v>2004098</c:v>
                </c:pt>
                <c:pt idx="33">
                  <c:v>3001082</c:v>
                </c:pt>
                <c:pt idx="34">
                  <c:v>3001093</c:v>
                </c:pt>
                <c:pt idx="35">
                  <c:v>3001098</c:v>
                </c:pt>
                <c:pt idx="36">
                  <c:v>3002082</c:v>
                </c:pt>
                <c:pt idx="37">
                  <c:v>3002098</c:v>
                </c:pt>
                <c:pt idx="38">
                  <c:v>3004082</c:v>
                </c:pt>
                <c:pt idx="39">
                  <c:v>3004084</c:v>
                </c:pt>
                <c:pt idx="40">
                  <c:v>3004087</c:v>
                </c:pt>
                <c:pt idx="41">
                  <c:v>3004093</c:v>
                </c:pt>
                <c:pt idx="42">
                  <c:v>3004097</c:v>
                </c:pt>
                <c:pt idx="43">
                  <c:v>3004098</c:v>
                </c:pt>
                <c:pt idx="44">
                  <c:v>3004002</c:v>
                </c:pt>
                <c:pt idx="45">
                  <c:v>3005091</c:v>
                </c:pt>
                <c:pt idx="46">
                  <c:v>3005098</c:v>
                </c:pt>
                <c:pt idx="47">
                  <c:v>3006082</c:v>
                </c:pt>
                <c:pt idx="48">
                  <c:v>3006083</c:v>
                </c:pt>
                <c:pt idx="49">
                  <c:v>3006091</c:v>
                </c:pt>
                <c:pt idx="50">
                  <c:v>3006093</c:v>
                </c:pt>
                <c:pt idx="51">
                  <c:v>3006094</c:v>
                </c:pt>
                <c:pt idx="52">
                  <c:v>3006097</c:v>
                </c:pt>
                <c:pt idx="53">
                  <c:v>3006098</c:v>
                </c:pt>
              </c:strCache>
            </c:strRef>
          </c:cat>
          <c:val>
            <c:numRef>
              <c:f>'[Substrate vs. IBI line Graph.xls]EFL'!$B$145:$B$198</c:f>
              <c:numCache>
                <c:formatCode>0.0</c:formatCode>
                <c:ptCount val="54"/>
                <c:pt idx="0">
                  <c:v>35</c:v>
                </c:pt>
                <c:pt idx="1">
                  <c:v>46</c:v>
                </c:pt>
                <c:pt idx="2">
                  <c:v>48</c:v>
                </c:pt>
                <c:pt idx="3">
                  <c:v>34.666666666666664</c:v>
                </c:pt>
                <c:pt idx="4">
                  <c:v>34</c:v>
                </c:pt>
                <c:pt idx="5">
                  <c:v>44.666666666666664</c:v>
                </c:pt>
                <c:pt idx="6">
                  <c:v>37</c:v>
                </c:pt>
                <c:pt idx="7">
                  <c:v>46</c:v>
                </c:pt>
                <c:pt idx="8">
                  <c:v>37</c:v>
                </c:pt>
                <c:pt idx="9">
                  <c:v>46.5</c:v>
                </c:pt>
                <c:pt idx="10">
                  <c:v>38.666666666666664</c:v>
                </c:pt>
                <c:pt idx="11">
                  <c:v>38</c:v>
                </c:pt>
                <c:pt idx="12">
                  <c:v>46</c:v>
                </c:pt>
                <c:pt idx="13">
                  <c:v>37.333333333333336</c:v>
                </c:pt>
                <c:pt idx="14">
                  <c:v>43.333333333333336</c:v>
                </c:pt>
                <c:pt idx="15">
                  <c:v>40.666666666666664</c:v>
                </c:pt>
                <c:pt idx="16">
                  <c:v>46</c:v>
                </c:pt>
                <c:pt idx="17">
                  <c:v>47.555555555555557</c:v>
                </c:pt>
                <c:pt idx="18">
                  <c:v>45.333333333333336</c:v>
                </c:pt>
                <c:pt idx="19">
                  <c:v>38</c:v>
                </c:pt>
                <c:pt idx="20">
                  <c:v>36.46153846153846</c:v>
                </c:pt>
                <c:pt idx="21">
                  <c:v>45</c:v>
                </c:pt>
                <c:pt idx="22">
                  <c:v>29.666666666666668</c:v>
                </c:pt>
                <c:pt idx="23">
                  <c:v>30</c:v>
                </c:pt>
                <c:pt idx="24">
                  <c:v>37</c:v>
                </c:pt>
                <c:pt idx="25">
                  <c:v>24</c:v>
                </c:pt>
                <c:pt idx="26">
                  <c:v>38</c:v>
                </c:pt>
                <c:pt idx="27">
                  <c:v>37</c:v>
                </c:pt>
                <c:pt idx="28">
                  <c:v>37.454545454545453</c:v>
                </c:pt>
                <c:pt idx="29">
                  <c:v>44</c:v>
                </c:pt>
                <c:pt idx="30">
                  <c:v>44.533333333333331</c:v>
                </c:pt>
                <c:pt idx="31">
                  <c:v>45.75</c:v>
                </c:pt>
                <c:pt idx="32">
                  <c:v>41.846153846153847</c:v>
                </c:pt>
                <c:pt idx="33">
                  <c:v>26.666666666666668</c:v>
                </c:pt>
                <c:pt idx="34">
                  <c:v>30</c:v>
                </c:pt>
                <c:pt idx="35">
                  <c:v>26</c:v>
                </c:pt>
                <c:pt idx="36">
                  <c:v>32</c:v>
                </c:pt>
                <c:pt idx="37">
                  <c:v>31</c:v>
                </c:pt>
                <c:pt idx="38">
                  <c:v>43.5</c:v>
                </c:pt>
                <c:pt idx="39">
                  <c:v>40.666666666666664</c:v>
                </c:pt>
                <c:pt idx="40">
                  <c:v>42.666666666666664</c:v>
                </c:pt>
                <c:pt idx="41">
                  <c:v>47</c:v>
                </c:pt>
                <c:pt idx="42">
                  <c:v>46</c:v>
                </c:pt>
                <c:pt idx="43">
                  <c:v>50</c:v>
                </c:pt>
                <c:pt idx="44">
                  <c:v>42</c:v>
                </c:pt>
                <c:pt idx="45">
                  <c:v>39.111111111111114</c:v>
                </c:pt>
                <c:pt idx="46">
                  <c:v>35.25</c:v>
                </c:pt>
                <c:pt idx="47">
                  <c:v>43.833333333333336</c:v>
                </c:pt>
                <c:pt idx="48">
                  <c:v>40</c:v>
                </c:pt>
                <c:pt idx="49">
                  <c:v>44</c:v>
                </c:pt>
                <c:pt idx="50">
                  <c:v>40.25</c:v>
                </c:pt>
                <c:pt idx="51">
                  <c:v>28.4</c:v>
                </c:pt>
                <c:pt idx="52">
                  <c:v>36.666666666666664</c:v>
                </c:pt>
                <c:pt idx="53">
                  <c:v>38.6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49120"/>
        <c:axId val="153355008"/>
      </c:lineChart>
      <c:lineChart>
        <c:grouping val="standard"/>
        <c:varyColors val="0"/>
        <c:ser>
          <c:idx val="1"/>
          <c:order val="1"/>
          <c:tx>
            <c:strRef>
              <c:f>'[Substrate vs. IBI line Graph.xls]EFL'!$C$144</c:f>
              <c:strCache>
                <c:ptCount val="1"/>
                <c:pt idx="0">
                  <c:v>AvSUBSTRATE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'[Substrate vs. IBI line Graph.xls]EFL'!$D$145:$D$198</c:f>
              <c:strCache>
                <c:ptCount val="54"/>
                <c:pt idx="0">
                  <c:v>0001082</c:v>
                </c:pt>
                <c:pt idx="1">
                  <c:v>0001098</c:v>
                </c:pt>
                <c:pt idx="2">
                  <c:v>0001002</c:v>
                </c:pt>
                <c:pt idx="3">
                  <c:v>0002082</c:v>
                </c:pt>
                <c:pt idx="4">
                  <c:v>0002098</c:v>
                </c:pt>
                <c:pt idx="5">
                  <c:v>0004082</c:v>
                </c:pt>
                <c:pt idx="6">
                  <c:v>0004098</c:v>
                </c:pt>
                <c:pt idx="7">
                  <c:v>0004002</c:v>
                </c:pt>
                <c:pt idx="8">
                  <c:v>0005082</c:v>
                </c:pt>
                <c:pt idx="9">
                  <c:v>0005098</c:v>
                </c:pt>
                <c:pt idx="10">
                  <c:v>0006082</c:v>
                </c:pt>
                <c:pt idx="11">
                  <c:v>0006098</c:v>
                </c:pt>
                <c:pt idx="12">
                  <c:v>0006002</c:v>
                </c:pt>
                <c:pt idx="13">
                  <c:v>1001082</c:v>
                </c:pt>
                <c:pt idx="14">
                  <c:v>1001083</c:v>
                </c:pt>
                <c:pt idx="15">
                  <c:v>1001098</c:v>
                </c:pt>
                <c:pt idx="16">
                  <c:v>1001002</c:v>
                </c:pt>
                <c:pt idx="17">
                  <c:v>1002082</c:v>
                </c:pt>
                <c:pt idx="18">
                  <c:v>1002084</c:v>
                </c:pt>
                <c:pt idx="19">
                  <c:v>1002097</c:v>
                </c:pt>
                <c:pt idx="20">
                  <c:v>1002098</c:v>
                </c:pt>
                <c:pt idx="21">
                  <c:v>1002002</c:v>
                </c:pt>
                <c:pt idx="22">
                  <c:v>1003082</c:v>
                </c:pt>
                <c:pt idx="23">
                  <c:v>1003097</c:v>
                </c:pt>
                <c:pt idx="24">
                  <c:v>1003098</c:v>
                </c:pt>
                <c:pt idx="25">
                  <c:v>2001097</c:v>
                </c:pt>
                <c:pt idx="26">
                  <c:v>2002097</c:v>
                </c:pt>
                <c:pt idx="27">
                  <c:v>2003097</c:v>
                </c:pt>
                <c:pt idx="28">
                  <c:v>2003098</c:v>
                </c:pt>
                <c:pt idx="29">
                  <c:v>2003002</c:v>
                </c:pt>
                <c:pt idx="30">
                  <c:v>2004082</c:v>
                </c:pt>
                <c:pt idx="31">
                  <c:v>2004093</c:v>
                </c:pt>
                <c:pt idx="32">
                  <c:v>2004098</c:v>
                </c:pt>
                <c:pt idx="33">
                  <c:v>3001082</c:v>
                </c:pt>
                <c:pt idx="34">
                  <c:v>3001093</c:v>
                </c:pt>
                <c:pt idx="35">
                  <c:v>3001098</c:v>
                </c:pt>
                <c:pt idx="36">
                  <c:v>3002082</c:v>
                </c:pt>
                <c:pt idx="37">
                  <c:v>3002098</c:v>
                </c:pt>
                <c:pt idx="38">
                  <c:v>3004082</c:v>
                </c:pt>
                <c:pt idx="39">
                  <c:v>3004084</c:v>
                </c:pt>
                <c:pt idx="40">
                  <c:v>3004087</c:v>
                </c:pt>
                <c:pt idx="41">
                  <c:v>3004093</c:v>
                </c:pt>
                <c:pt idx="42">
                  <c:v>3004097</c:v>
                </c:pt>
                <c:pt idx="43">
                  <c:v>3004098</c:v>
                </c:pt>
                <c:pt idx="44">
                  <c:v>3004002</c:v>
                </c:pt>
                <c:pt idx="45">
                  <c:v>3005091</c:v>
                </c:pt>
                <c:pt idx="46">
                  <c:v>3005098</c:v>
                </c:pt>
                <c:pt idx="47">
                  <c:v>3006082</c:v>
                </c:pt>
                <c:pt idx="48">
                  <c:v>3006083</c:v>
                </c:pt>
                <c:pt idx="49">
                  <c:v>3006091</c:v>
                </c:pt>
                <c:pt idx="50">
                  <c:v>3006093</c:v>
                </c:pt>
                <c:pt idx="51">
                  <c:v>3006094</c:v>
                </c:pt>
                <c:pt idx="52">
                  <c:v>3006097</c:v>
                </c:pt>
                <c:pt idx="53">
                  <c:v>3006098</c:v>
                </c:pt>
              </c:strCache>
            </c:strRef>
          </c:cat>
          <c:val>
            <c:numRef>
              <c:f>'[Substrate vs. IBI line Graph.xls]EFL'!$C$145:$C$198</c:f>
              <c:numCache>
                <c:formatCode>0.0</c:formatCode>
                <c:ptCount val="54"/>
                <c:pt idx="0">
                  <c:v>14</c:v>
                </c:pt>
                <c:pt idx="1">
                  <c:v>13.666666666666666</c:v>
                </c:pt>
                <c:pt idx="2">
                  <c:v>11</c:v>
                </c:pt>
                <c:pt idx="4">
                  <c:v>14.5</c:v>
                </c:pt>
                <c:pt idx="5">
                  <c:v>11</c:v>
                </c:pt>
                <c:pt idx="6">
                  <c:v>9</c:v>
                </c:pt>
                <c:pt idx="7">
                  <c:v>9</c:v>
                </c:pt>
                <c:pt idx="9">
                  <c:v>15.5</c:v>
                </c:pt>
                <c:pt idx="10">
                  <c:v>17</c:v>
                </c:pt>
                <c:pt idx="11">
                  <c:v>19.5</c:v>
                </c:pt>
                <c:pt idx="12">
                  <c:v>15</c:v>
                </c:pt>
                <c:pt idx="13">
                  <c:v>17.5</c:v>
                </c:pt>
                <c:pt idx="14">
                  <c:v>17</c:v>
                </c:pt>
                <c:pt idx="15">
                  <c:v>17.833333333333332</c:v>
                </c:pt>
                <c:pt idx="16">
                  <c:v>18</c:v>
                </c:pt>
                <c:pt idx="17">
                  <c:v>16.333333333333332</c:v>
                </c:pt>
                <c:pt idx="18">
                  <c:v>16</c:v>
                </c:pt>
                <c:pt idx="19">
                  <c:v>17</c:v>
                </c:pt>
                <c:pt idx="20">
                  <c:v>13.642857142857142</c:v>
                </c:pt>
                <c:pt idx="21">
                  <c:v>19.5</c:v>
                </c:pt>
                <c:pt idx="23">
                  <c:v>16</c:v>
                </c:pt>
                <c:pt idx="24">
                  <c:v>20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16</c:v>
                </c:pt>
                <c:pt idx="29">
                  <c:v>18.5</c:v>
                </c:pt>
                <c:pt idx="30">
                  <c:v>19</c:v>
                </c:pt>
                <c:pt idx="31">
                  <c:v>20</c:v>
                </c:pt>
                <c:pt idx="32">
                  <c:v>19.166666666666668</c:v>
                </c:pt>
                <c:pt idx="34">
                  <c:v>9.5</c:v>
                </c:pt>
                <c:pt idx="35">
                  <c:v>14.5</c:v>
                </c:pt>
                <c:pt idx="37">
                  <c:v>11.5</c:v>
                </c:pt>
                <c:pt idx="39">
                  <c:v>16</c:v>
                </c:pt>
                <c:pt idx="40">
                  <c:v>10</c:v>
                </c:pt>
                <c:pt idx="41">
                  <c:v>18.25</c:v>
                </c:pt>
                <c:pt idx="42">
                  <c:v>18</c:v>
                </c:pt>
                <c:pt idx="43">
                  <c:v>13.5</c:v>
                </c:pt>
                <c:pt idx="44">
                  <c:v>15</c:v>
                </c:pt>
                <c:pt idx="45">
                  <c:v>15.4</c:v>
                </c:pt>
                <c:pt idx="46">
                  <c:v>13.25</c:v>
                </c:pt>
                <c:pt idx="49">
                  <c:v>19</c:v>
                </c:pt>
                <c:pt idx="50">
                  <c:v>12.375</c:v>
                </c:pt>
                <c:pt idx="51">
                  <c:v>19.399999999999999</c:v>
                </c:pt>
                <c:pt idx="52">
                  <c:v>15</c:v>
                </c:pt>
                <c:pt idx="53">
                  <c:v>15.722222222222221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56544"/>
        <c:axId val="153374720"/>
      </c:lineChart>
      <c:catAx>
        <c:axId val="15334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355008"/>
        <c:crosses val="autoZero"/>
        <c:auto val="1"/>
        <c:lblAlgn val="ctr"/>
        <c:lblOffset val="100"/>
        <c:noMultiLvlLbl val="0"/>
      </c:catAx>
      <c:valAx>
        <c:axId val="1533550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3349120"/>
        <c:crosses val="autoZero"/>
        <c:crossBetween val="between"/>
      </c:valAx>
      <c:catAx>
        <c:axId val="153356544"/>
        <c:scaling>
          <c:orientation val="minMax"/>
        </c:scaling>
        <c:delete val="1"/>
        <c:axPos val="b"/>
        <c:majorTickMark val="out"/>
        <c:minorTickMark val="none"/>
        <c:tickLblPos val="nextTo"/>
        <c:crossAx val="153374720"/>
        <c:crosses val="autoZero"/>
        <c:auto val="1"/>
        <c:lblAlgn val="ctr"/>
        <c:lblOffset val="100"/>
        <c:noMultiLvlLbl val="0"/>
      </c:catAx>
      <c:valAx>
        <c:axId val="153374720"/>
        <c:scaling>
          <c:orientation val="minMax"/>
          <c:max val="20"/>
        </c:scaling>
        <c:delete val="0"/>
        <c:axPos val="r"/>
        <c:numFmt formatCode="0.0" sourceLinked="1"/>
        <c:majorTickMark val="out"/>
        <c:minorTickMark val="none"/>
        <c:tickLblPos val="nextTo"/>
        <c:crossAx val="153356544"/>
        <c:crosses val="max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00CC00"/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0.06186</cdr:x>
      <cdr:y>0.39344</cdr:y>
    </cdr:from>
    <cdr:to>
      <cdr:x>0.86598</cdr:x>
      <cdr:y>0.39617</cdr:y>
    </cdr:to>
    <cdr:cxnSp macro="">
      <cdr:nvCxnSpPr>
        <cdr:cNvPr id="3" name="Elbow Connector 2"/>
        <cdr:cNvCxnSpPr/>
      </cdr:nvCxnSpPr>
      <cdr:spPr>
        <a:xfrm xmlns:a="http://schemas.openxmlformats.org/drawingml/2006/main">
          <a:off x="457200" y="1828800"/>
          <a:ext cx="5943600" cy="12700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0FCB25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0.29155</cdr:x>
      <cdr:y>0.79875</cdr:y>
    </cdr:from>
    <cdr:to>
      <cdr:x>0.60127</cdr:x>
      <cdr:y>0.87875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26880" y="5030144"/>
          <a:ext cx="2684318" cy="503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0.70103</cdr:x>
      <cdr:y>0.23771</cdr:y>
    </cdr:from>
    <cdr:to>
      <cdr:x>0.82474</cdr:x>
      <cdr:y>0.7459</cdr:y>
    </cdr:to>
    <cdr:sp macro="" textlink="">
      <cdr:nvSpPr>
        <cdr:cNvPr id="8" name="Oval 7"/>
        <cdr:cNvSpPr/>
      </cdr:nvSpPr>
      <cdr:spPr>
        <a:xfrm xmlns:a="http://schemas.openxmlformats.org/drawingml/2006/main">
          <a:off x="5181600" y="1104901"/>
          <a:ext cx="914400" cy="2362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0.10784</cdr:x>
      <cdr:y>0.28519</cdr:y>
    </cdr:from>
    <cdr:to>
      <cdr:x>0.88146</cdr:x>
      <cdr:y>0.28519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838200" y="1466850"/>
          <a:ext cx="601288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1674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65AD3-8A36-477F-90AB-B5807F981A77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E6984-DF60-46B6-9F9A-CBF2BC28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1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E62B8A-F6C0-446E-9143-7AFA8CECEE8D}" type="datetimeFigureOut">
              <a:rPr lang="en-US" smtClean="0"/>
              <a:t>7/14/2012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ADA955-A34F-4220-9510-EE2438E8A69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ale-storage.ovl.osc.edu\SI\YWSI2012\Group3\E.F.L.M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448800" cy="80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244" y="1524000"/>
            <a:ext cx="7851648" cy="18288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CC00"/>
                </a:solidFill>
                <a:latin typeface="Arabic Typesetting" pitchFamily="66" charset="-78"/>
                <a:cs typeface="Arabic Typesetting" pitchFamily="66" charset="-78"/>
              </a:rPr>
              <a:t>What Are the Problems of the East Fork Little Miami Watershed?</a:t>
            </a:r>
            <a:endParaRPr lang="en-US" sz="6600" dirty="0">
              <a:solidFill>
                <a:srgbClr val="00CC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By: Maya &amp; Shreyah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7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724400" cy="914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About Our Watershed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75" y="1752600"/>
            <a:ext cx="4495800" cy="5029200"/>
          </a:xfrm>
        </p:spPr>
        <p:txBody>
          <a:bodyPr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cs typeface="Arabic Typesetting" pitchFamily="66" charset="-78"/>
              </a:rPr>
              <a:t>Runs through Warren, Clermont, Clinton, Highland, and Brown counties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cs typeface="Arabic Typesetting" pitchFamily="66" charset="-78"/>
              </a:rPr>
              <a:t>Southwest quadrant of Ohio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cs typeface="Arabic Typesetting" pitchFamily="66" charset="-78"/>
              </a:rPr>
              <a:t>Close to Cincinnati and Dayton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cs typeface="Arabic Typesetting" pitchFamily="66" charset="-78"/>
              </a:rPr>
              <a:t>Tributary of the Ohio River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cs typeface="Arabic Typesetting" pitchFamily="66" charset="-78"/>
              </a:rPr>
              <a:t>Size of the watershed is 320,000 acres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cs typeface="Arabic Typesetting" pitchFamily="66" charset="-78"/>
              </a:rPr>
              <a:t>Dodson Creek and Beaver Creek are a few of the major streams</a:t>
            </a:r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362450" cy="413385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142875" y="18288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2875" y="29718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42875" y="34290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42875" y="42672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42875" y="47244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14300" y="54864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112"/>
            <a:ext cx="2057400" cy="928287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Land Use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3261"/>
            <a:ext cx="4114800" cy="438912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40% of the land is used for crops and agriculture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30% is used for forestry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About 17% is developed or urban land*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11% of the land is used for pasture</a:t>
            </a:r>
            <a:endParaRPr lang="en-US" sz="2400" dirty="0"/>
          </a:p>
        </p:txBody>
      </p:sp>
      <p:pic>
        <p:nvPicPr>
          <p:cNvPr id="3074" name="Picture 2" descr="\\bale-storage.ovl.osc.edu\SI\YWSI2012\Data\East Fork Little Miami\GISService\LC_LittleMi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48113"/>
            <a:ext cx="459278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2238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*www.epa.ohio.gov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238125" y="19812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38125" y="28575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38125" y="32766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38125" y="40386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Causes of Impairment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1905000"/>
            <a:ext cx="4267200" cy="438912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Nutrients may come from agricultural fields close to the riparian zone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Flow alterations can affect habitats in a negative way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Runoff carries silt which can get in between rocks at the bottom of the river</a:t>
            </a:r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buFont typeface="Courier New" pitchFamily="49" charset="0"/>
              <a:buChar char="o"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71650"/>
            <a:ext cx="4874581" cy="37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0" y="19812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0" y="32004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0" y="40386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04088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Hypothesis One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As agriculture in the East Fork Little Miami watershed increases, the IBI will decrease.</a:t>
            </a:r>
            <a:endParaRPr lang="en-US" sz="2400" b="1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94654"/>
              </p:ext>
            </p:extLst>
          </p:nvPr>
        </p:nvGraphicFramePr>
        <p:xfrm>
          <a:off x="688779" y="1999973"/>
          <a:ext cx="7391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181601"/>
            <a:ext cx="2362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PERCENT OF AGRICULTURE</a:t>
            </a:r>
          </a:p>
          <a:p>
            <a:r>
              <a:rPr lang="en-US" b="1" dirty="0" smtClean="0">
                <a:solidFill>
                  <a:srgbClr val="0FCB25"/>
                </a:solidFill>
                <a:latin typeface="Arabic Typesetting" pitchFamily="66" charset="-78"/>
                <a:cs typeface="Arabic Typesetting" pitchFamily="66" charset="-78"/>
              </a:rPr>
              <a:t>AV IBI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6394341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abic Typesetting" pitchFamily="66" charset="-78"/>
                <a:cs typeface="Arabic Typesetting" pitchFamily="66" charset="-78"/>
              </a:rPr>
              <a:t>HUCDATES</a:t>
            </a:r>
            <a:endParaRPr lang="en-US" sz="1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02681" y="3990316"/>
            <a:ext cx="112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IBI Levels</a:t>
            </a:r>
            <a:endParaRPr lang="en-US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6919957" y="4082420"/>
            <a:ext cx="265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abic Typesetting" pitchFamily="66" charset="-78"/>
                <a:cs typeface="Arabic Typesetting" pitchFamily="66" charset="-78"/>
              </a:rPr>
              <a:t>Percent of Agriculture Use</a:t>
            </a:r>
            <a:endParaRPr lang="en-US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38600" y="2743200"/>
            <a:ext cx="1524000" cy="2278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05100" y="2028548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Agriculture vs. IBI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19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87741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Hypothesis Two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As the quality of the substrate in the watershed increases, the IBI also increases.</a:t>
            </a:r>
            <a:endParaRPr lang="en-US" sz="2400" b="1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59975"/>
              </p:ext>
            </p:extLst>
          </p:nvPr>
        </p:nvGraphicFramePr>
        <p:xfrm>
          <a:off x="533400" y="1638302"/>
          <a:ext cx="7772400" cy="514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72583" y="554423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AVSUBSTRATE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AVIBI</a:t>
            </a:r>
            <a:endParaRPr lang="en-US" sz="2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6715342" y="402532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Substrate levels</a:t>
            </a:r>
            <a:endParaRPr lang="en-US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7594" y="3491243"/>
            <a:ext cx="156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IBI levels</a:t>
            </a:r>
            <a:endParaRPr lang="en-US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2344" y="649014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HUCDATES</a:t>
            </a:r>
            <a:endParaRPr lang="en-US" b="1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7109968" y="6674814"/>
            <a:ext cx="172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809565" y="2057402"/>
            <a:ext cx="1981200" cy="2095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05400" y="2362201"/>
            <a:ext cx="1447800" cy="14859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2877845" cy="609601"/>
          </a:xfrm>
        </p:spPr>
        <p:txBody>
          <a:bodyPr>
            <a:no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Conclusion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7" y="838200"/>
            <a:ext cx="5171983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In conclusion, the East Fork Little Miami Watershed is healthy, </a:t>
            </a:r>
            <a:r>
              <a:rPr lang="en-US" sz="2400" dirty="0" smtClean="0"/>
              <a:t>because only 40% of the land is agriculture and 30% is forest. However, this area is increasing in development.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If the land is developed improperly, the quality of the substrate could be affected by increased sediment.</a:t>
            </a:r>
            <a:endParaRPr lang="en-US" sz="2400" dirty="0"/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buFont typeface="Courier New" pitchFamily="49" charset="0"/>
              <a:buChar char="o"/>
            </a:pPr>
            <a:endParaRPr lang="en-US" sz="2300" dirty="0" smtClean="0"/>
          </a:p>
          <a:p>
            <a:pPr>
              <a:buFont typeface="Courier New" pitchFamily="49" charset="0"/>
              <a:buChar char="o"/>
            </a:pPr>
            <a:endParaRPr lang="en-US" sz="2300" dirty="0"/>
          </a:p>
        </p:txBody>
      </p:sp>
      <p:sp>
        <p:nvSpPr>
          <p:cNvPr id="5" name="5-Point Star 4"/>
          <p:cNvSpPr/>
          <p:nvPr/>
        </p:nvSpPr>
        <p:spPr>
          <a:xfrm>
            <a:off x="57150" y="1343025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7150" y="3657600"/>
            <a:ext cx="304800" cy="304800"/>
          </a:xfrm>
          <a:prstGeom prst="star5">
            <a:avLst>
              <a:gd name="adj" fmla="val 14133"/>
              <a:gd name="hf" fmla="val 105146"/>
              <a:gd name="vf" fmla="val 11055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141874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12" y="1066800"/>
            <a:ext cx="2838450" cy="189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What You Can Do to Help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724400" cy="438912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Don’t dump waste in storm drains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Buy organic produce to reduce the use of pesticides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Participate in river clean-ups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Volunteer in programs that help preserve water quality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04255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476250" y="2009775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76250" y="29718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76250" y="38100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76250" y="4267200"/>
            <a:ext cx="304800" cy="3048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Thank You!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01000" cy="1798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Thanks to all of the chaperones, parents, teachers and sponsors! We had such a fun and educational week here at The Ohio State University. Thank you YWSI!</a:t>
            </a:r>
            <a:endParaRPr lang="en-US" dirty="0"/>
          </a:p>
        </p:txBody>
      </p:sp>
      <p:pic>
        <p:nvPicPr>
          <p:cNvPr id="4098" name="Picture 2" descr="\\bale-storage.ovl.osc.edu\SI\YWSI2012\Students\Mohanselvan\html\ywsi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2133600" cy="32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1585</TotalTime>
  <Words>332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What Are the Problems of the East Fork Little Miami Watershed?</vt:lpstr>
      <vt:lpstr>About Our Watershed</vt:lpstr>
      <vt:lpstr>Land Use</vt:lpstr>
      <vt:lpstr>Causes of Impairment</vt:lpstr>
      <vt:lpstr>Hypothesis One</vt:lpstr>
      <vt:lpstr>Hypothesis Two</vt:lpstr>
      <vt:lpstr>Conclusion</vt:lpstr>
      <vt:lpstr>What You Can Do to Help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55</cp:revision>
  <cp:lastPrinted>2012-07-13T19:06:17Z</cp:lastPrinted>
  <dcterms:created xsi:type="dcterms:W3CDTF">2012-07-12T18:05:31Z</dcterms:created>
  <dcterms:modified xsi:type="dcterms:W3CDTF">2012-07-14T13:26:03Z</dcterms:modified>
</cp:coreProperties>
</file>