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85.xml" ContentType="application/vnd.openxmlformats-officedocument.presentationml.slide+xml"/>
  <Override PartName="/ppt/slides/slide9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embeddings/Microsoft_Equation5.bin" ContentType="application/vnd.openxmlformats-officedocument.oleObject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embeddings/Microsoft_Equation6.bin" ContentType="application/vnd.openxmlformats-officedocument.oleObject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69.xml" ContentType="application/vnd.openxmlformats-officedocument.presentationml.slid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rels" ContentType="application/vnd.openxmlformats-package.relationships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7.bin" ContentType="application/vnd.openxmlformats-officedocument.oleObject"/>
  <Override PartName="/ppt/slideLayouts/slideLayout22.xml" ContentType="application/vnd.openxmlformats-officedocument.presentationml.slideLayout+xml"/>
  <Override PartName="/ppt/slides/slide73.xml" ContentType="application/vnd.openxmlformats-officedocument.presentationml.slide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51" r:id="rId2"/>
  </p:sldMasterIdLst>
  <p:notesMasterIdLst>
    <p:notesMasterId r:id="rId101"/>
  </p:notesMasterIdLst>
  <p:handoutMasterIdLst>
    <p:handoutMasterId r:id="rId102"/>
  </p:handoutMasterIdLst>
  <p:sldIdLst>
    <p:sldId id="283" r:id="rId3"/>
    <p:sldId id="287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54" r:id="rId71"/>
    <p:sldId id="355" r:id="rId72"/>
    <p:sldId id="357" r:id="rId73"/>
    <p:sldId id="390" r:id="rId74"/>
    <p:sldId id="285" r:id="rId75"/>
    <p:sldId id="286" r:id="rId76"/>
    <p:sldId id="284" r:id="rId77"/>
    <p:sldId id="356" r:id="rId78"/>
    <p:sldId id="358" r:id="rId79"/>
    <p:sldId id="360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800" kern="1200">
        <a:solidFill>
          <a:srgbClr val="3F3D4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6778"/>
    <a:srgbClr val="503228"/>
    <a:srgbClr val="B7C881"/>
    <a:srgbClr val="7B6C46"/>
    <a:srgbClr val="C1912F"/>
    <a:srgbClr val="737C51"/>
    <a:srgbClr val="4D4D4D"/>
    <a:srgbClr val="5E97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14823F-FC49-6643-97AE-816F8B1E9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9E35EB-545B-1342-A3D4-511A0E5A2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CD228-770E-EF48-B1F8-A07ABD0E43DC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0" tIns="46460" rIns="92920" bIns="46460" anchor="b">
            <a:prstTxWarp prst="textNoShape">
              <a:avLst/>
            </a:prstTxWarp>
          </a:bodyPr>
          <a:lstStyle/>
          <a:p>
            <a:pPr algn="r" defTabSz="930275"/>
            <a:fld id="{07AB072B-F8DC-BA43-B47B-3E652AAD46ED}" type="slidenum">
              <a:rPr lang="en-US" sz="1200">
                <a:solidFill>
                  <a:schemeClr val="tx1"/>
                </a:solidFill>
              </a:rPr>
              <a:pPr algn="r" defTabSz="930275"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 lIns="92920" tIns="46460" rIns="92920" bIns="46460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 split-phase barriers are</a:t>
            </a:r>
            <a:r>
              <a:rPr lang="en-US" baseline="0" dirty="0" smtClean="0"/>
              <a:t> an early attempt at asynchronous PGAS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E35EB-545B-1342-A3D4-511A0E5A2B2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178DB-FA8E-0840-B6D5-C0ABC79334D5}" type="slidenum">
              <a:rPr lang="en-US"/>
              <a:pPr/>
              <a:t>45</a:t>
            </a:fld>
            <a:endParaRPr 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0" tIns="46460" rIns="92920" bIns="46460" anchor="b">
            <a:prstTxWarp prst="textNoShape">
              <a:avLst/>
            </a:prstTxWarp>
          </a:bodyPr>
          <a:lstStyle/>
          <a:p>
            <a:pPr algn="r" defTabSz="930275"/>
            <a:fld id="{E70F5EB9-5212-104C-BD92-7B35FFCB71F3}" type="slidenum">
              <a:rPr lang="en-US" sz="1200">
                <a:solidFill>
                  <a:schemeClr val="tx1"/>
                </a:solidFill>
              </a:rPr>
              <a:pPr algn="r" defTabSz="930275"/>
              <a:t>45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 lIns="92920" tIns="46460" rIns="92920" bIns="46460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9AFCA-6005-F743-81B7-06323CC4C75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Mathematical notation and corresponding matlab code for a simple calculation.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1FDFF-4B08-8D47-AD5C-DDB70C79BD0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Mathematical notation and corresponding matlab code for a simple parallel calculation with replicated arrays.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90BB9-EA5D-8148-A709-CFEB95233AF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Mathematical notation and corresponding matlab code for a simple parallel calculation with distributed arrays.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066B3-BEFA-3A4E-8EA1-5A338881C1D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You can call some functions on distributed array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– local,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put_local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agg</a:t>
            </a:r>
            <a:endParaRPr lang="en-US" baseline="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For all manipulations, you must grab a copy of your local part of the distributed array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A5415-A7C6-5C46-B03A-B1A80779DA9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9038" y="701675"/>
            <a:ext cx="4619625" cy="3463925"/>
          </a:xfrm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339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Mathematical notation and corresponding matlab code for different parallel data distributions.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0A61-484E-BD4F-851D-77E30B8B0D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19625" cy="3463925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308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96" tIns="45749" rIns="91496" bIns="45749"/>
          <a:lstStyle/>
          <a:p>
            <a:pPr>
              <a:lnSpc>
                <a:spcPct val="80000"/>
              </a:lnSpc>
            </a:pPr>
            <a:endParaRPr lang="en-US" sz="9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900" dirty="0">
                <a:latin typeface="Arial" charset="0"/>
                <a:ea typeface="ＭＳ Ｐゴシック" charset="-128"/>
                <a:cs typeface="ＭＳ Ｐゴシック" charset="-128"/>
              </a:rPr>
              <a:t>A map is an object that concisely describes how a matrix is partitioned into blocks and how the blocks are assigned to different</a:t>
            </a:r>
            <a:r>
              <a:rPr lang="en-US" sz="900" dirty="0" smtClean="0">
                <a:latin typeface="Arial" charset="0"/>
                <a:ea typeface="ＭＳ Ｐゴシック" charset="-128"/>
                <a:cs typeface="ＭＳ Ｐゴシック" charset="-128"/>
              </a:rPr>
              <a:t> processes</a:t>
            </a:r>
            <a:r>
              <a:rPr lang="en-US" sz="900" dirty="0"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A33B1-B0BB-714D-A5EF-CA11CEA2F35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D0D59-4AF8-4146-B399-FC8E3F8D021A}" type="slidenum">
              <a:rPr lang="en-US"/>
              <a:pPr/>
              <a:t>69</a:t>
            </a:fld>
            <a:endParaRPr 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0" tIns="46460" rIns="92920" bIns="46460" anchor="b">
            <a:prstTxWarp prst="textNoShape">
              <a:avLst/>
            </a:prstTxWarp>
          </a:bodyPr>
          <a:lstStyle/>
          <a:p>
            <a:pPr algn="r" defTabSz="930275"/>
            <a:fld id="{E4558F4A-AEF6-CB40-85DB-E6D80408C568}" type="slidenum">
              <a:rPr lang="en-US" sz="1200">
                <a:solidFill>
                  <a:schemeClr val="tx1"/>
                </a:solidFill>
              </a:rPr>
              <a:pPr algn="r" defTabSz="930275"/>
              <a:t>69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 lIns="92920" tIns="46460" rIns="92920" bIns="46460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talk about common elements we will see in UPC, </a:t>
            </a:r>
            <a:r>
              <a:rPr lang="en-US" dirty="0" err="1" smtClean="0"/>
              <a:t>pMATLAB</a:t>
            </a:r>
            <a:r>
              <a:rPr lang="en-US" dirty="0" smtClean="0"/>
              <a:t> and X10</a:t>
            </a:r>
          </a:p>
          <a:p>
            <a:r>
              <a:rPr lang="en-US" dirty="0" smtClean="0"/>
              <a:t>Cover some syntax for</a:t>
            </a:r>
            <a:r>
              <a:rPr lang="en-US" baseline="0" dirty="0" smtClean="0"/>
              <a:t> UPC</a:t>
            </a:r>
          </a:p>
          <a:p>
            <a:r>
              <a:rPr lang="en-US" baseline="0" dirty="0" smtClean="0"/>
              <a:t>Give an execution example in </a:t>
            </a:r>
            <a:r>
              <a:rPr lang="en-US" baseline="0" dirty="0" err="1" smtClean="0"/>
              <a:t>pMatlab</a:t>
            </a:r>
            <a:r>
              <a:rPr lang="en-US" baseline="0" dirty="0" smtClean="0"/>
              <a:t> – first part of talk</a:t>
            </a:r>
          </a:p>
          <a:p>
            <a:r>
              <a:rPr lang="en-US" baseline="0" dirty="0" smtClean="0"/>
              <a:t>Asynchronous PGAS and X10 – second part of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E35EB-545B-1342-A3D4-511A0E5A2B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E83F7F-3B2E-1F4D-8D1D-EE3ED512AF78}" type="slidenum">
              <a:rPr lang="en-US"/>
              <a:pPr/>
              <a:t>71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2183570" y="690864"/>
            <a:ext cx="2644903" cy="348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7716FB-9420-A74C-A3A0-C16788F77D49}" type="slidenum">
              <a:rPr lang="en-US"/>
              <a:pPr/>
              <a:t>72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MASC is</a:t>
            </a:r>
            <a:r>
              <a:rPr lang="en-US" baseline="0" dirty="0" smtClean="0"/>
              <a:t> my simple categorization of upcoming HPC systems.  </a:t>
            </a:r>
          </a:p>
          <a:p>
            <a:r>
              <a:rPr lang="en-US" baseline="0" dirty="0" smtClean="0"/>
              <a:t>MASC is a subset of cluster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E35EB-545B-1342-A3D4-511A0E5A2B2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7A2D7B-2FD9-FC42-8211-10B1A9599047}" type="slidenum">
              <a:rPr lang="en-US"/>
              <a:pPr/>
              <a:t>77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AA18C-C52C-D44E-BFB6-286EC1E01261}" type="slidenum">
              <a:rPr lang="en-US"/>
              <a:pPr/>
              <a:t>78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Language features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0885DC-E29C-9E48-8A91-53A890DB3276}" type="slidenum">
              <a:rPr lang="en-US"/>
              <a:pPr/>
              <a:t>79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D0F137-B14D-C34C-81D0-3C935BC1E8C4}" type="slidenum">
              <a:rPr lang="en-US"/>
              <a:pPr/>
              <a:t>80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We knew distributions as “map” in </a:t>
            </a:r>
            <a:r>
              <a:rPr lang="en-US" dirty="0" err="1" smtClean="0"/>
              <a:t>pMatlab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9A12A-6152-E144-877C-9A5877B18D06}" type="slidenum">
              <a:rPr lang="en-US"/>
              <a:pPr/>
              <a:t>81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183570" y="690864"/>
            <a:ext cx="2644903" cy="348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74F2ED-C0DD-FA46-86D8-6B4FEDFF661E}" type="slidenum">
              <a:rPr lang="en-US"/>
              <a:pPr/>
              <a:t>82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183570" y="690864"/>
            <a:ext cx="2644903" cy="348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1036" y="4405563"/>
            <a:ext cx="5136825" cy="417877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5760" tIns="47160" rIns="95760" bIns="47160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</a:tabLst>
            </a:pPr>
            <a:r>
              <a:rPr lang="en-US">
                <a:ea typeface="ヒラギノ角ゴ Pro W3" charset="-128"/>
                <a:cs typeface="ヒラギノ角ゴ Pro W3" charset="-128"/>
              </a:rPr>
              <a:t>PPoPP: Vijay – fix memory model reference.</a:t>
            </a:r>
          </a:p>
          <a:p>
            <a:pPr>
              <a:spcBef>
                <a:spcPts val="45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</a:tabLst>
            </a:pPr>
            <a:endParaRPr lang="en-US"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B85E86-1EA8-6E4E-9ACA-912A2C19EDBC}" type="slidenum">
              <a:rPr lang="en-US"/>
              <a:pPr/>
              <a:t>83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0258F-BC09-264F-B11F-7D146F171DF6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0" tIns="46460" rIns="92920" bIns="46460" anchor="b">
            <a:prstTxWarp prst="textNoShape">
              <a:avLst/>
            </a:prstTxWarp>
          </a:bodyPr>
          <a:lstStyle/>
          <a:p>
            <a:pPr algn="r" defTabSz="930275"/>
            <a:fld id="{7092F059-4A65-E94C-B521-52DE22F01450}" type="slidenum">
              <a:rPr lang="en-US" sz="1200">
                <a:solidFill>
                  <a:schemeClr val="tx1"/>
                </a:solidFill>
              </a:rPr>
              <a:pPr algn="r" defTabSz="930275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 lIns="92920" tIns="46460" rIns="92920" bIns="46460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4C5AE3-2515-5244-BAB5-38664301E979}" type="slidenum">
              <a:rPr lang="en-US"/>
              <a:pPr/>
              <a:t>84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183570" y="690864"/>
            <a:ext cx="2644903" cy="348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While other activities</a:t>
            </a:r>
            <a:r>
              <a:rPr lang="en-US" baseline="0" dirty="0" smtClean="0"/>
              <a:t> AT THAT PLACE are blocking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792845-ECD7-0744-93DA-BCE519B678CF}" type="slidenum">
              <a:rPr lang="en-US"/>
              <a:pPr/>
              <a:t>85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183570" y="690864"/>
            <a:ext cx="2644903" cy="348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48629B-0416-8343-BE75-5F21EB8885D5}" type="slidenum">
              <a:rPr lang="en-US"/>
              <a:pPr/>
              <a:t>86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183570" y="690864"/>
            <a:ext cx="2644903" cy="348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544008-6555-7A4B-8622-58CCD8441A2A}" type="slidenum">
              <a:rPr lang="en-US"/>
              <a:pPr/>
              <a:t>87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183570" y="690864"/>
            <a:ext cx="2644903" cy="3481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A65A79-F6D4-DD42-B383-764DC49CCB70}" type="slidenum">
              <a:rPr lang="en-US"/>
              <a:pPr/>
              <a:t>88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16D8A-10A9-C24A-81AD-6349841C79E6}" type="slidenum">
              <a:rPr lang="en-US"/>
              <a:pPr/>
              <a:t>89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965563" y="8806925"/>
            <a:ext cx="3033332" cy="46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5360" rIns="92160" bIns="453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fld id="{A0A6D414-DF73-8345-9A71-09F18115F611}" type="slidenum">
              <a:rPr lang="en-US">
                <a:solidFill>
                  <a:srgbClr val="000000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pPr algn="r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t>89</a:t>
            </a:fld>
            <a:endParaRPr lang="en-US">
              <a:solidFill>
                <a:srgbClr val="000000"/>
              </a:solidFill>
              <a:latin typeface="Times New Roman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179983" y="697162"/>
            <a:ext cx="2638928" cy="347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2"/>
            <a:ext cx="5134435" cy="42837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E8452C-BC91-154E-9BC4-4E362C598912}" type="slidenum">
              <a:rPr lang="en-US"/>
              <a:pPr/>
              <a:t>90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965563" y="8806925"/>
            <a:ext cx="3033332" cy="46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5360" rIns="92160" bIns="453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fld id="{EC4EE992-53BF-A447-BA0C-FBE115D431A3}" type="slidenum">
              <a:rPr lang="en-US">
                <a:solidFill>
                  <a:srgbClr val="000000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pPr algn="r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t>90</a:t>
            </a:fld>
            <a:endParaRPr lang="en-US">
              <a:solidFill>
                <a:srgbClr val="000000"/>
              </a:solidFill>
              <a:latin typeface="Times New Roman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" y="8811124"/>
            <a:ext cx="3033332" cy="4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965563" y="8811124"/>
            <a:ext cx="3033332" cy="4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>
            <a:prstTxWarp prst="textNoShape">
              <a:avLst/>
            </a:prstTxWarp>
          </a:bodyPr>
          <a:lstStyle/>
          <a:p>
            <a:pPr algn="r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fld id="{C2073D4D-AD15-014A-B5BA-1F9DBBA56ABE}" type="slidenum">
              <a:rPr lang="en-US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pPr algn="r" eaLnBrk="1" hangingPunct="1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t>90</a:t>
            </a:fld>
            <a:endParaRPr lang="en-US">
              <a:solidFill>
                <a:srgbClr val="000000"/>
              </a:solidFill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179983" y="697162"/>
            <a:ext cx="2638928" cy="347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2"/>
            <a:ext cx="5134435" cy="42837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4DE788-50BB-C244-8478-C5977E986240}" type="slidenum">
              <a:rPr lang="en-US"/>
              <a:pPr/>
              <a:t>91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D4A5B8-D86F-C64F-8C21-A6818EC093CD}" type="slidenum">
              <a:rPr lang="en-US"/>
              <a:pPr/>
              <a:t>92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D4846F-C86C-7743-8F40-A040EA8DE1E6}" type="slidenum">
              <a:rPr lang="en-US"/>
              <a:pPr/>
              <a:t>93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baseline="0" dirty="0" smtClean="0"/>
              <a:t>When someone says “memory”, I normally think about hardware memory.  </a:t>
            </a:r>
          </a:p>
          <a:p>
            <a:r>
              <a:rPr lang="en-US" i="0" baseline="0" dirty="0" smtClean="0"/>
              <a:t>But, we have had distinct software memories in computer science for some time.  Here is an example from traditional computer science.  </a:t>
            </a:r>
          </a:p>
          <a:p>
            <a:r>
              <a:rPr lang="en-US" i="0" dirty="0" smtClean="0"/>
              <a:t>Figure </a:t>
            </a:r>
            <a:r>
              <a:rPr lang="en-US" i="0" dirty="0" smtClean="0"/>
              <a:t>courtesy  http://www.andrew.cmu.edu/course/15-440-sp09/applications/ln/lecture2.html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27F31-CE73-8C41-956B-AFCD75F458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B8807B-D0A1-6642-826C-2C908E9935CB}" type="slidenum">
              <a:rPr lang="en-US"/>
              <a:pPr/>
              <a:t>94</a:t>
            </a:fld>
            <a:endParaRPr lang="en-US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9ABABF-6630-1B42-A1CB-2C65613FFB8D}" type="slidenum">
              <a:rPr lang="en-US"/>
              <a:pPr/>
              <a:t>95</a:t>
            </a:fld>
            <a:endParaRPr lang="en-US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407E8F-AE93-DC45-BC90-ACE0E607A567}" type="slidenum">
              <a:rPr lang="en-US"/>
              <a:pPr/>
              <a:t>96</a:t>
            </a:fld>
            <a:endParaRPr lang="en-US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1AF763-51EC-2B49-8414-CBEA184FADBE}" type="slidenum">
              <a:rPr lang="en-US"/>
              <a:pPr/>
              <a:t>97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B9E57-FDB3-2C47-8D84-8D0366F57EB5}" type="slidenum">
              <a:rPr lang="en-US"/>
              <a:pPr/>
              <a:t>98</a:t>
            </a:fld>
            <a:endParaRPr lang="en-US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2183570" y="692962"/>
            <a:ext cx="2644903" cy="347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9840" y="4409763"/>
            <a:ext cx="5134435" cy="416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common elements that we will see implemented</a:t>
            </a:r>
            <a:r>
              <a:rPr lang="en-US" baseline="0" dirty="0" smtClean="0"/>
              <a:t> in C,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and Java.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E35EB-545B-1342-A3D4-511A0E5A2B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SPMD</a:t>
            </a:r>
            <a:r>
              <a:rPr lang="en-US" baseline="0" dirty="0" smtClean="0"/>
              <a:t> execution is common to UPC, CAF and </a:t>
            </a:r>
            <a:r>
              <a:rPr lang="en-US" baseline="0" dirty="0" err="1" smtClean="0"/>
              <a:t>oMATLAB</a:t>
            </a:r>
            <a:endParaRPr lang="en-US" baseline="0" dirty="0" smtClean="0"/>
          </a:p>
          <a:p>
            <a:r>
              <a:rPr lang="en-US" baseline="0" dirty="0" smtClean="0"/>
              <a:t>POSIX threading provides support for unstructured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E35EB-545B-1342-A3D4-511A0E5A2B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FB8D9-5690-8846-9CFA-60B00A364262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0" tIns="46460" rIns="92920" bIns="46460" anchor="b">
            <a:prstTxWarp prst="textNoShape">
              <a:avLst/>
            </a:prstTxWarp>
          </a:bodyPr>
          <a:lstStyle/>
          <a:p>
            <a:pPr algn="r" defTabSz="930275"/>
            <a:fld id="{95701ED4-3C8D-3B4E-A5E7-E4EE258EC6A8}" type="slidenum">
              <a:rPr lang="en-US" sz="1200">
                <a:solidFill>
                  <a:schemeClr val="tx1"/>
                </a:solidFill>
              </a:rPr>
              <a:pPr algn="r" defTabSz="930275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noFill/>
          <a:ln/>
        </p:spPr>
        <p:txBody>
          <a:bodyPr lIns="92920" tIns="46460" rIns="92920" bIns="46460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address space has 2 regions – private and 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E35EB-545B-1342-A3D4-511A0E5A2B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 is replicated across threads – each value of Z</a:t>
            </a:r>
            <a:r>
              <a:rPr lang="en-US" baseline="0" dirty="0" smtClean="0"/>
              <a:t> is distinct.  Thread 0 cannot see thread 1’s instance of 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E35EB-545B-1342-A3D4-511A0E5A2B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mast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sc_secondary_tag_H_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388" y="857250"/>
            <a:ext cx="31321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4724400" cy="17526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28B7-05EF-F84F-95DC-ADF864DD7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BC7C-0593-874C-8FEB-51A21D8A9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371600"/>
            <a:ext cx="4152900" cy="43434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946A-45D2-5B47-848B-EEBFF95DC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1B239FB-5664-894E-9327-CDB975DF32A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mast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sc_secondary_tag_H_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6913" y="857250"/>
            <a:ext cx="31321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4724400" cy="17526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212E-91DF-DD43-B287-8AECCADF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4A07-41A9-E548-9299-293D81A4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A3060-4A57-3844-A176-B90B293C9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242E-55E3-EE4D-97A1-CFA2D7A1E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5C53-44F6-A447-9457-309C275B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7B66-7FAD-6C4F-B4C4-038EA055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67B7-1C46-CA4A-AF43-98AE73A6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C227-FD8A-6D4E-99AA-306EF0BE7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7BF6-2933-5249-8B9F-8F01DE630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9EBF-4ED5-D64C-9006-2CB58B21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57402-672F-2849-AB8D-F298A3BDA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4715-FAD1-1C44-BDCB-313D862B2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CC01-A435-8744-8776-51B7C789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AC60-CE2B-3845-852C-ADDF5193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7C39-EF57-CC42-B485-02ED51BA6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020C-43B4-614E-8843-EF8DD7DAA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7DF2-8AD0-7248-A42D-53E06377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79A4-43B3-D742-B486-B83A7AD8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master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990975"/>
            <a:ext cx="9144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40175" y="6554788"/>
            <a:ext cx="1600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976B6D-B9F2-1847-B0C6-87521A637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33" descr="osc_primary_H_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3263" y="5997575"/>
            <a:ext cx="1928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5" descr="tagline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6430963"/>
            <a:ext cx="15732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24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36538" indent="-2365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800">
          <a:solidFill>
            <a:srgbClr val="3F3D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3D4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3F3D4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rgbClr val="3F3D4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_master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990975"/>
            <a:ext cx="9144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22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40175" y="6554788"/>
            <a:ext cx="1600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466A08-BF4F-FB4C-B320-A982FBBA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D3179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36538" indent="-2365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800">
          <a:solidFill>
            <a:srgbClr val="3F3D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3D4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3F3D4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rgbClr val="3F3D4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3F3D4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hudak@o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c.gwu.ed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sc.edu/bluecollarcomputing/applications/bcMPI/index.s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5" Type="http://schemas.openxmlformats.org/officeDocument/2006/relationships/image" Target="../media/image9.pdf"/><Relationship Id="rId6" Type="http://schemas.openxmlformats.org/officeDocument/2006/relationships/image" Target="../media/image10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9" Type="http://schemas.openxmlformats.org/officeDocument/2006/relationships/image" Target="../media/image13.pdf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x10.codehaus.org/Tutoria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17.pd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x10-lang.org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d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41108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the Partitioned Global Address Space (PGAS) Programming Model</a:t>
            </a:r>
            <a:endParaRPr lang="en-US" dirty="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06485"/>
            <a:ext cx="4724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E. Hudak, Ph.D.</a:t>
            </a:r>
          </a:p>
          <a:p>
            <a:pPr eaLnBrk="1" hangingPunct="1"/>
            <a:r>
              <a:rPr lang="en-US" dirty="0" smtClean="0"/>
              <a:t>Program Director for HPC Engineering</a:t>
            </a:r>
          </a:p>
          <a:p>
            <a:pPr eaLnBrk="1" hangingPunct="1"/>
            <a:r>
              <a:rPr lang="en-US" dirty="0" smtClean="0">
                <a:hlinkClick r:id="rId3"/>
              </a:rPr>
              <a:t>dhudak@osc.edu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PGAS - UPC</a:t>
            </a:r>
            <a:endParaRPr lang="en-US" dirty="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503" y="4166276"/>
            <a:ext cx="3174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Slides adapted from some by</a:t>
            </a:r>
          </a:p>
          <a:p>
            <a:r>
              <a:rPr lang="en-US" sz="1800" dirty="0" err="1" smtClean="0"/>
              <a:t>Tarek</a:t>
            </a:r>
            <a:r>
              <a:rPr lang="en-US" sz="1800" dirty="0" smtClean="0"/>
              <a:t> El-</a:t>
            </a:r>
            <a:r>
              <a:rPr lang="en-US" sz="1800" dirty="0" err="1" smtClean="0"/>
              <a:t>Ghazawi</a:t>
            </a:r>
            <a:r>
              <a:rPr lang="en-US" sz="1800" dirty="0" smtClean="0"/>
              <a:t> (GWU)</a:t>
            </a:r>
          </a:p>
          <a:p>
            <a:r>
              <a:rPr lang="en-US" sz="1800" dirty="0" smtClean="0"/>
              <a:t>Kathy </a:t>
            </a:r>
            <a:r>
              <a:rPr lang="en-US" sz="1800" dirty="0" err="1" smtClean="0"/>
              <a:t>Yelick</a:t>
            </a:r>
            <a:r>
              <a:rPr lang="en-US" sz="1800" dirty="0" smtClean="0"/>
              <a:t> (UC Berkeley)</a:t>
            </a:r>
          </a:p>
          <a:p>
            <a:r>
              <a:rPr lang="en-US" sz="1800" dirty="0" smtClean="0"/>
              <a:t>Adam </a:t>
            </a:r>
            <a:r>
              <a:rPr lang="en-US" sz="1800" dirty="0" err="1" smtClean="0"/>
              <a:t>Leko</a:t>
            </a:r>
            <a:r>
              <a:rPr lang="en-US" sz="1800" dirty="0" smtClean="0"/>
              <a:t> (U of Florida)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Overview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1. Background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2. UPC memory/execution model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3. Data and pointers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4. Dynamic memory management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5. Work distribution/</a:t>
            </a:r>
            <a:r>
              <a:rPr lang="en-US" dirty="0" smtClean="0"/>
              <a:t>synchronization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UPC?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sz="2600"/>
              <a:t>UPC - Unified Parallel C</a:t>
            </a:r>
          </a:p>
          <a:p>
            <a:pPr lvl="1"/>
            <a:r>
              <a:rPr lang="en-US" sz="2200"/>
              <a:t>An explicitly-parallel extension of ANSI C </a:t>
            </a:r>
          </a:p>
          <a:p>
            <a:pPr lvl="1"/>
            <a:r>
              <a:rPr lang="en-US" sz="2200"/>
              <a:t>A distributed shared memory parallel programming language</a:t>
            </a:r>
          </a:p>
          <a:p>
            <a:r>
              <a:rPr lang="en-US" sz="2600"/>
              <a:t> Similar to the C language philosophy</a:t>
            </a:r>
          </a:p>
          <a:p>
            <a:pPr lvl="1"/>
            <a:r>
              <a:rPr lang="en-US" sz="2200"/>
              <a:t>Programmers are clever and careful, and may need to get close to hardware</a:t>
            </a:r>
          </a:p>
          <a:p>
            <a:pPr lvl="2"/>
            <a:r>
              <a:rPr lang="en-US"/>
              <a:t>to get performance, but</a:t>
            </a:r>
          </a:p>
          <a:p>
            <a:pPr lvl="2"/>
            <a:r>
              <a:rPr lang="en-US"/>
              <a:t>can get in trouble </a:t>
            </a:r>
          </a:p>
          <a:p>
            <a:r>
              <a:rPr lang="en-US" sz="2600"/>
              <a:t>Common and familiar syntax and semantics for parallel C with simple extensions to ANSI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Players in the UPC field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UPC consortium of government, academia, HPC vendors, including:</a:t>
            </a:r>
          </a:p>
          <a:p>
            <a:pPr lvl="1"/>
            <a:r>
              <a:rPr lang="en-US"/>
              <a:t>ARSC, Compaq, CSC, Cray Inc., Etnus, GWU, HP, IBM, IDA CSC, Intrepid Technologies, LBNL, LLNL, MTU, NSA, UCB, UMCP, UF, US DoD, US DoE, OSU</a:t>
            </a:r>
          </a:p>
          <a:p>
            <a:pPr lvl="1"/>
            <a:r>
              <a:rPr lang="en-US"/>
              <a:t>See </a:t>
            </a:r>
            <a:r>
              <a:rPr lang="en-US">
                <a:hlinkClick r:id="rId2"/>
              </a:rPr>
              <a:t>http://upc.gwu.edu</a:t>
            </a:r>
            <a:r>
              <a:rPr lang="en-US"/>
              <a:t> for more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3AF3BD0-B4E4-0D44-B971-A9B2E47F31A4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support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/>
              <a:t> Many UPC implementations are available</a:t>
            </a:r>
          </a:p>
          <a:p>
            <a:pPr lvl="1"/>
            <a:r>
              <a:rPr lang="en-US"/>
              <a:t>Cray: X1, X1E</a:t>
            </a:r>
          </a:p>
          <a:p>
            <a:pPr lvl="1"/>
            <a:r>
              <a:rPr lang="en-US"/>
              <a:t>HP:  AlphaServer SC and Linux Itanium (Superdome) systems</a:t>
            </a:r>
          </a:p>
          <a:p>
            <a:pPr lvl="1"/>
            <a:r>
              <a:rPr lang="en-US"/>
              <a:t>IBM: BlueGene and AIX</a:t>
            </a:r>
          </a:p>
          <a:p>
            <a:pPr lvl="1"/>
            <a:r>
              <a:rPr lang="en-US"/>
              <a:t>Intrepid GCC: SGI IRIX, Cray T3D/E, Linux Itanium and x86/x86-64 SMPs</a:t>
            </a:r>
          </a:p>
          <a:p>
            <a:pPr lvl="1"/>
            <a:r>
              <a:rPr lang="en-US"/>
              <a:t>Michigan MuPC: “reference” implementation</a:t>
            </a:r>
          </a:p>
          <a:p>
            <a:pPr lvl="1"/>
            <a:r>
              <a:rPr lang="en-US"/>
              <a:t>Berkeley UPC Compiler: just about everything 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1A619E3-FD7F-F043-9EE1-DD1FD30B175B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view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i="1"/>
              <a:t>	</a:t>
            </a:r>
            <a:r>
              <a:rPr lang="en-US"/>
              <a:t>A collection of threads operating in a </a:t>
            </a:r>
            <a:r>
              <a:rPr lang="en-US">
                <a:solidFill>
                  <a:srgbClr val="3366FF"/>
                </a:solidFill>
              </a:rPr>
              <a:t>partitioned global address space</a:t>
            </a:r>
            <a:r>
              <a:rPr lang="en-US"/>
              <a:t> that is logically distributed among threads. Each thread has affinity with a portion of the globally shared address space. Each thread has also a private space.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Elements in partitioned global space belonging to a thread are said to have </a:t>
            </a:r>
            <a:r>
              <a:rPr lang="en-US">
                <a:solidFill>
                  <a:srgbClr val="3366FF"/>
                </a:solidFill>
              </a:rPr>
              <a:t>affinity</a:t>
            </a:r>
            <a:r>
              <a:rPr lang="en-US"/>
              <a:t> to that thread.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61916FB-8391-E740-90BF-AFA12292632A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First example: sequential vector addition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//</a:t>
            </a:r>
            <a:r>
              <a:rPr lang="en-US" sz="2000" dirty="0" err="1">
                <a:latin typeface="Courier New" charset="0"/>
              </a:rPr>
              <a:t>vect_add.c</a:t>
            </a:r>
            <a:endParaRPr lang="en-US" sz="2000" dirty="0">
              <a:latin typeface="Courier New" charset="0"/>
            </a:endParaRPr>
          </a:p>
          <a:p>
            <a:pPr>
              <a:buFont typeface="Wingdings" charset="2"/>
              <a:buNone/>
            </a:pPr>
            <a:endParaRPr lang="en-US" sz="2000" dirty="0">
              <a:latin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#define N 1000</a:t>
            </a:r>
          </a:p>
          <a:p>
            <a:pPr>
              <a:buFont typeface="Wingdings" charset="2"/>
              <a:buNone/>
            </a:pP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v1[N], v2[N], v1plusv2[N];</a:t>
            </a:r>
          </a:p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void main()</a:t>
            </a:r>
          </a:p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{</a:t>
            </a:r>
          </a:p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dirty="0" err="1">
                <a:latin typeface="Courier New" charset="0"/>
              </a:rPr>
              <a:t>i</a:t>
            </a:r>
            <a:r>
              <a:rPr lang="en-US" sz="2000" dirty="0">
                <a:latin typeface="Courier New" charset="0"/>
              </a:rPr>
              <a:t>;</a:t>
            </a:r>
          </a:p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	for (</a:t>
            </a:r>
            <a:r>
              <a:rPr lang="en-US" sz="2000" dirty="0" err="1">
                <a:latin typeface="Courier New" charset="0"/>
              </a:rPr>
              <a:t>i</a:t>
            </a:r>
            <a:r>
              <a:rPr lang="en-US" sz="2000" dirty="0">
                <a:latin typeface="Courier New" charset="0"/>
              </a:rPr>
              <a:t>=0; </a:t>
            </a:r>
            <a:r>
              <a:rPr lang="en-US" sz="2000" dirty="0" err="1">
                <a:latin typeface="Courier New" charset="0"/>
              </a:rPr>
              <a:t>i</a:t>
            </a:r>
            <a:r>
              <a:rPr lang="en-US" sz="2000" dirty="0">
                <a:latin typeface="Courier New" charset="0"/>
              </a:rPr>
              <a:t>&lt;N; </a:t>
            </a:r>
            <a:r>
              <a:rPr lang="en-US" sz="2000" dirty="0" err="1">
                <a:latin typeface="Courier New" charset="0"/>
              </a:rPr>
              <a:t>i</a:t>
            </a:r>
            <a:r>
              <a:rPr lang="en-US" sz="2000" dirty="0">
                <a:latin typeface="Courier New" charset="0"/>
              </a:rPr>
              <a:t>++)</a:t>
            </a:r>
          </a:p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		v1plusv2[i]=v1[i]+v2[i];</a:t>
            </a:r>
          </a:p>
          <a:p>
            <a:pPr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33F2203-E471-5543-BCF0-D9CBBB0FD58C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First example: parallel vector addition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//vect_add.c</a:t>
            </a:r>
          </a:p>
          <a:p>
            <a:pPr>
              <a:buFont typeface="Wingdings" charset="2"/>
              <a:buNone/>
            </a:pPr>
            <a:r>
              <a:rPr lang="en-US" sz="2000">
                <a:solidFill>
                  <a:srgbClr val="FF0000"/>
                </a:solidFill>
                <a:latin typeface="Courier New" charset="0"/>
              </a:rPr>
              <a:t>#include &lt;upc.h&gt;</a:t>
            </a:r>
          </a:p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#define N 1000</a:t>
            </a:r>
          </a:p>
          <a:p>
            <a:pPr>
              <a:buFont typeface="Wingdings" charset="2"/>
              <a:buNone/>
            </a:pPr>
            <a:r>
              <a:rPr lang="en-US" sz="2000">
                <a:solidFill>
                  <a:srgbClr val="FF0000"/>
                </a:solidFill>
                <a:latin typeface="Courier New" charset="0"/>
              </a:rPr>
              <a:t>shared</a:t>
            </a:r>
            <a:r>
              <a:rPr lang="en-US" sz="2000">
                <a:latin typeface="Courier New" charset="0"/>
              </a:rPr>
              <a:t> int v1[N], v2[N], v1plusv2[N];</a:t>
            </a:r>
          </a:p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void main()</a:t>
            </a:r>
          </a:p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{</a:t>
            </a:r>
          </a:p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	int i;</a:t>
            </a:r>
          </a:p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	</a:t>
            </a:r>
            <a:r>
              <a:rPr lang="en-US" sz="2000">
                <a:solidFill>
                  <a:srgbClr val="FF0000"/>
                </a:solidFill>
                <a:latin typeface="Courier New" charset="0"/>
              </a:rPr>
              <a:t>upc_forall</a:t>
            </a:r>
            <a:r>
              <a:rPr lang="en-US" sz="2000">
                <a:latin typeface="Courier New" charset="0"/>
              </a:rPr>
              <a:t> (i=0; i&lt;N; i++; &amp;v1plusv2[N])</a:t>
            </a:r>
          </a:p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		v1plusv2[i]=v1[i]+v2[i];</a:t>
            </a:r>
          </a:p>
          <a:p>
            <a:pPr>
              <a:buFont typeface="Wingdings" charset="2"/>
              <a:buNone/>
            </a:pPr>
            <a:r>
              <a:rPr lang="en-US" sz="200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D267071-C25F-1143-833B-9E8ABA3AE0E1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talk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1. Background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>
                <a:solidFill>
                  <a:srgbClr val="3366FF"/>
                </a:solidFill>
              </a:rPr>
              <a:t>2. UPC memory/execution model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3. Data and pointers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4. Dynamic memory management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5. Work distribution/</a:t>
            </a:r>
            <a:r>
              <a:rPr lang="en-US" dirty="0" smtClean="0"/>
              <a:t>synchronization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AE3FC-85F0-BA4C-95D7-743AA5163DCF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 memory model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52800"/>
            <a:ext cx="8305800" cy="277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A pointer-to-shared can reference all locations in the shared space</a:t>
            </a:r>
          </a:p>
          <a:p>
            <a:pPr>
              <a:lnSpc>
                <a:spcPct val="90000"/>
              </a:lnSpc>
            </a:pPr>
            <a:r>
              <a:rPr lang="en-US" sz="2600"/>
              <a:t>A pointer-to-local (“plain old C pointer”) may only reference addresses in its private space or addresses in its portion of the shared space</a:t>
            </a:r>
          </a:p>
          <a:p>
            <a:pPr>
              <a:lnSpc>
                <a:spcPct val="90000"/>
              </a:lnSpc>
            </a:pPr>
            <a:r>
              <a:rPr lang="en-US" sz="2600"/>
              <a:t>Static and dynamic memory allocations are supported for both shared and private memory</a:t>
            </a:r>
            <a:endParaRPr lang="en-US" sz="2600" b="1"/>
          </a:p>
        </p:txBody>
      </p:sp>
      <p:pic>
        <p:nvPicPr>
          <p:cNvPr id="401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990600"/>
            <a:ext cx="5562600" cy="231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1:  PGAS Fundamentals</a:t>
            </a:r>
          </a:p>
          <a:p>
            <a:r>
              <a:rPr lang="en-US" dirty="0" smtClean="0"/>
              <a:t>Module 2:  UPC</a:t>
            </a:r>
          </a:p>
          <a:p>
            <a:r>
              <a:rPr lang="en-US" dirty="0" smtClean="0"/>
              <a:t>Module 3:  </a:t>
            </a:r>
            <a:r>
              <a:rPr lang="en-US" dirty="0" err="1" smtClean="0"/>
              <a:t>pMATLAB</a:t>
            </a:r>
            <a:endParaRPr lang="en-US" dirty="0" smtClean="0"/>
          </a:p>
          <a:p>
            <a:r>
              <a:rPr lang="en-US" dirty="0" smtClean="0"/>
              <a:t>Module 4:  Asynchronous PGAS and X10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E7B66-7FAD-6C4F-B4C4-038EA055C7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246C8A3-7724-3448-9D19-4E4731E2EC17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 execution model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A number of threads working independently in SPMD fashion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MPI</a:t>
            </a:r>
          </a:p>
          <a:p>
            <a:pPr lvl="1">
              <a:lnSpc>
                <a:spcPct val="90000"/>
              </a:lnSpc>
            </a:pPr>
            <a:r>
              <a:rPr lang="en-US"/>
              <a:t>MYTHREAD specifies thread index (0..THREADS-1)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threads specified at compile-time or run-time</a:t>
            </a:r>
          </a:p>
          <a:p>
            <a:pPr>
              <a:lnSpc>
                <a:spcPct val="90000"/>
              </a:lnSpc>
            </a:pPr>
            <a:r>
              <a:rPr lang="en-US"/>
              <a:t>  Synchronization only when needed</a:t>
            </a:r>
          </a:p>
          <a:p>
            <a:pPr lvl="1">
              <a:lnSpc>
                <a:spcPct val="90000"/>
              </a:lnSpc>
            </a:pPr>
            <a:r>
              <a:rPr lang="en-US"/>
              <a:t>Barriers</a:t>
            </a:r>
          </a:p>
          <a:p>
            <a:pPr lvl="1">
              <a:lnSpc>
                <a:spcPct val="90000"/>
              </a:lnSpc>
            </a:pPr>
            <a:r>
              <a:rPr lang="en-US"/>
              <a:t>Locks</a:t>
            </a:r>
          </a:p>
          <a:p>
            <a:pPr lvl="1">
              <a:lnSpc>
                <a:spcPct val="90000"/>
              </a:lnSpc>
            </a:pPr>
            <a:r>
              <a:rPr lang="en-US"/>
              <a:t>Memory consistency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F4B169D7-ADBD-8E4A-AF28-544B27606766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talk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1. Background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2. UPC memory/execution model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>
                <a:solidFill>
                  <a:srgbClr val="3366FF"/>
                </a:solidFill>
              </a:rPr>
              <a:t>3. Data and pointers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4. Dynamic memory management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5. Work distribution/</a:t>
            </a:r>
            <a:r>
              <a:rPr lang="en-US" dirty="0" smtClean="0"/>
              <a:t>synchronization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B823B3F-B1A0-024D-BE62-9B8D6407E1A6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scalar and array data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Shared array elements and blocks can be spread across the threads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charset="0"/>
              </a:rPr>
              <a:t>shared int x[THREADS] 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/* One element per thread */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charset="0"/>
              </a:rPr>
              <a:t>shared int y[10][THREADS] 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/* 10 elements per thread */</a:t>
            </a:r>
          </a:p>
          <a:p>
            <a:pPr>
              <a:lnSpc>
                <a:spcPct val="90000"/>
              </a:lnSpc>
            </a:pPr>
            <a:r>
              <a:rPr lang="en-US"/>
              <a:t>Scalar data declarations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charset="0"/>
              </a:rPr>
              <a:t>shared int a; 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/* One item in global space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  (affinity to thread 0) */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charset="0"/>
              </a:rPr>
              <a:t>int b; 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/* one private b at each thread */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BCAD9C-7556-0548-8D8C-0C07DA968C0C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and private data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05800" cy="2514600"/>
          </a:xfrm>
        </p:spPr>
        <p:txBody>
          <a:bodyPr/>
          <a:lstStyle/>
          <a:p>
            <a:r>
              <a:rPr lang="en-US" sz="2600"/>
              <a:t>Example (assume THREADS = 3):</a:t>
            </a:r>
          </a:p>
          <a:p>
            <a:pPr lvl="2">
              <a:buFont typeface="Wingdings" charset="2"/>
              <a:buNone/>
            </a:pPr>
            <a:r>
              <a:rPr lang="en-US" sz="2400"/>
              <a:t>shared int x; /*x will have affinity to thread 0 */</a:t>
            </a:r>
          </a:p>
          <a:p>
            <a:pPr lvl="2">
              <a:buFont typeface="Wingdings" charset="2"/>
              <a:buNone/>
            </a:pPr>
            <a:r>
              <a:rPr lang="en-US" sz="2400"/>
              <a:t>shared int y[THREADS];</a:t>
            </a:r>
          </a:p>
          <a:p>
            <a:pPr lvl="2">
              <a:buFont typeface="Wingdings" charset="2"/>
              <a:buNone/>
            </a:pPr>
            <a:r>
              <a:rPr lang="en-US" sz="2400"/>
              <a:t>int z;</a:t>
            </a:r>
          </a:p>
          <a:p>
            <a:r>
              <a:rPr lang="en-US" sz="2600"/>
              <a:t>The resulting layout is:</a:t>
            </a:r>
          </a:p>
          <a:p>
            <a:endParaRPr lang="en-US" sz="2200"/>
          </a:p>
          <a:p>
            <a:endParaRPr lang="en-US" sz="2600"/>
          </a:p>
        </p:txBody>
      </p:sp>
      <p:pic>
        <p:nvPicPr>
          <p:cNvPr id="4843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697288"/>
            <a:ext cx="7010400" cy="2124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22269-8087-6545-9980-6EEEF578E0D8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data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05800" cy="1447800"/>
          </a:xfrm>
        </p:spPr>
        <p:txBody>
          <a:bodyPr/>
          <a:lstStyle/>
          <a:p>
            <a:pPr lvl="1">
              <a:buSzTx/>
              <a:buFont typeface="Wingdings" charset="2"/>
              <a:buNone/>
            </a:pPr>
            <a:r>
              <a:rPr lang="en-US"/>
              <a:t>shared int A[2][2*THREADS];</a:t>
            </a:r>
          </a:p>
          <a:p>
            <a:pPr>
              <a:buSzTx/>
              <a:buFont typeface="Wingdings" charset="2"/>
              <a:buNone/>
            </a:pPr>
            <a:r>
              <a:rPr lang="en-US" sz="2600"/>
              <a:t>	will result in the following data layout:</a:t>
            </a:r>
          </a:p>
          <a:p>
            <a:endParaRPr lang="en-US" sz="2600"/>
          </a:p>
        </p:txBody>
      </p:sp>
      <p:pic>
        <p:nvPicPr>
          <p:cNvPr id="4853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438400"/>
            <a:ext cx="8153400" cy="3276600"/>
          </a:xfrm>
          <a:noFill/>
          <a:ln/>
        </p:spPr>
      </p:pic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2819400" y="5562600"/>
            <a:ext cx="594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669925" indent="-325438">
              <a:spcBef>
                <a:spcPct val="50000"/>
              </a:spcBef>
              <a:buFont typeface="Wingdings" charset="2"/>
              <a:buNone/>
            </a:pPr>
            <a:r>
              <a:rPr lang="en-US" sz="2400" i="1">
                <a:latin typeface="Arial" charset="0"/>
              </a:rPr>
              <a:t>Remember: C uses row-major ordering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B3259F0-9C9A-E448-9ADD-A6D128C40485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of shared arrays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r>
              <a:rPr lang="en-US"/>
              <a:t>Default block size is 1</a:t>
            </a:r>
          </a:p>
          <a:p>
            <a:r>
              <a:rPr lang="en-US"/>
              <a:t>Shared arrays can be distributed on a block per thread basis, round robin, with arbitrary block sizes.</a:t>
            </a:r>
          </a:p>
          <a:p>
            <a:r>
              <a:rPr lang="en-US"/>
              <a:t>A block size is specified in the declaration as follows:</a:t>
            </a:r>
          </a:p>
          <a:p>
            <a:pPr lvl="1"/>
            <a:r>
              <a:rPr lang="en-US"/>
              <a:t>shared [block-size] array [N];</a:t>
            </a:r>
          </a:p>
          <a:p>
            <a:pPr lvl="1"/>
            <a:r>
              <a:rPr lang="en-US"/>
              <a:t>e.g.: shared [4] int a[16];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77DC3-1BC1-CB41-B7A6-C164F9F233A6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of shared arrays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058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Block size and THREADS determine affinity</a:t>
            </a:r>
          </a:p>
          <a:p>
            <a:pPr>
              <a:lnSpc>
                <a:spcPct val="90000"/>
              </a:lnSpc>
            </a:pPr>
            <a:r>
              <a:rPr lang="en-US"/>
              <a:t>The term affinity means in which thread’s local shared-memory space, a shared data item will reside</a:t>
            </a:r>
          </a:p>
          <a:p>
            <a:pPr>
              <a:lnSpc>
                <a:spcPct val="90000"/>
              </a:lnSpc>
            </a:pPr>
            <a:r>
              <a:rPr lang="en-US"/>
              <a:t>Element i of a blocked array has affinity to thread:</a:t>
            </a:r>
          </a:p>
        </p:txBody>
      </p:sp>
      <p:pic>
        <p:nvPicPr>
          <p:cNvPr id="4823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038600"/>
            <a:ext cx="7010400" cy="2132013"/>
          </a:xfrm>
          <a:noFill/>
          <a:ln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A836-2B91-9440-9380-3E2560773E89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and private data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1752600"/>
          </a:xfrm>
        </p:spPr>
        <p:txBody>
          <a:bodyPr/>
          <a:lstStyle/>
          <a:p>
            <a:r>
              <a:rPr lang="en-US" sz="2600"/>
              <a:t>Assuming THREADS = 4</a:t>
            </a:r>
          </a:p>
          <a:p>
            <a:pPr>
              <a:buFont typeface="Wingdings" charset="2"/>
              <a:buNone/>
            </a:pPr>
            <a:r>
              <a:rPr lang="en-US" sz="2600"/>
              <a:t>	shared [3] int A[4][THREADS];</a:t>
            </a:r>
          </a:p>
          <a:p>
            <a:pPr>
              <a:buFont typeface="Wingdings" charset="2"/>
              <a:buNone/>
            </a:pPr>
            <a:r>
              <a:rPr lang="en-US" sz="2600"/>
              <a:t>	will result in the following data layout:</a:t>
            </a:r>
          </a:p>
        </p:txBody>
      </p:sp>
      <p:pic>
        <p:nvPicPr>
          <p:cNvPr id="414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954338"/>
            <a:ext cx="7772400" cy="3024187"/>
          </a:xfrm>
          <a:noFill/>
          <a:ln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36A606AB-6DD1-6C4B-BA4F-C5E93263F3C6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and private data summary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Shared objects placed in memory based on affinity</a:t>
            </a:r>
          </a:p>
          <a:p>
            <a:r>
              <a:rPr lang="en-US"/>
              <a:t>Affinity can be also defined based on the ability of a thread to refer to an object by a private pointer</a:t>
            </a:r>
          </a:p>
          <a:p>
            <a:r>
              <a:rPr lang="en-US"/>
              <a:t>All non-array scalar shared qualified objects have affinity with thread 0</a:t>
            </a:r>
          </a:p>
          <a:p>
            <a:r>
              <a:rPr lang="en-US"/>
              <a:t>Threads may access shared and private data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3393F0BC-2E26-534E-80CE-3B4A22EC4D01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 pointers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sz="2600" dirty="0"/>
              <a:t>Pointer declaration:</a:t>
            </a:r>
          </a:p>
          <a:p>
            <a:pPr lvl="1"/>
            <a:r>
              <a:rPr lang="en-US" sz="2200" dirty="0">
                <a:latin typeface="Courier New" charset="0"/>
              </a:rPr>
              <a:t>shared </a:t>
            </a:r>
            <a:r>
              <a:rPr lang="en-US" sz="2200" dirty="0" err="1">
                <a:latin typeface="Courier New" charset="0"/>
              </a:rPr>
              <a:t>int</a:t>
            </a:r>
            <a:r>
              <a:rPr lang="en-US" sz="2200" dirty="0">
                <a:latin typeface="Courier New" charset="0"/>
              </a:rPr>
              <a:t> *</a:t>
            </a:r>
            <a:r>
              <a:rPr lang="en-US" sz="2200" dirty="0" err="1">
                <a:latin typeface="Courier New" charset="0"/>
              </a:rPr>
              <a:t>p</a:t>
            </a:r>
            <a:r>
              <a:rPr lang="en-US" sz="2200" dirty="0">
                <a:latin typeface="Courier New" charset="0"/>
              </a:rPr>
              <a:t>;</a:t>
            </a:r>
          </a:p>
          <a:p>
            <a:r>
              <a:rPr lang="en-US" sz="2600" dirty="0" err="1"/>
              <a:t>p</a:t>
            </a:r>
            <a:r>
              <a:rPr lang="en-US" sz="2600" dirty="0"/>
              <a:t> is a pointer to an integer residing in the shared memory space</a:t>
            </a:r>
          </a:p>
          <a:p>
            <a:r>
              <a:rPr lang="en-US" sz="2600" dirty="0" err="1"/>
              <a:t>p</a:t>
            </a:r>
            <a:r>
              <a:rPr lang="en-US" sz="2600" dirty="0"/>
              <a:t> is called a pointer to shared</a:t>
            </a:r>
          </a:p>
          <a:p>
            <a:r>
              <a:rPr lang="en-US" sz="2600" dirty="0"/>
              <a:t>Other pointer declared same as in C</a:t>
            </a:r>
          </a:p>
          <a:p>
            <a:pPr lvl="1"/>
            <a:r>
              <a:rPr lang="en-US" sz="2200" dirty="0" err="1">
                <a:latin typeface="Courier New" charset="0"/>
              </a:rPr>
              <a:t>int</a:t>
            </a:r>
            <a:r>
              <a:rPr lang="en-US" sz="2200" dirty="0">
                <a:latin typeface="Courier New" charset="0"/>
              </a:rPr>
              <a:t> *</a:t>
            </a:r>
            <a:r>
              <a:rPr lang="en-US" sz="2200" dirty="0" err="1">
                <a:latin typeface="Courier New" charset="0"/>
              </a:rPr>
              <a:t>ptr</a:t>
            </a:r>
            <a:r>
              <a:rPr lang="en-US" sz="2200" dirty="0">
                <a:latin typeface="Courier New" charset="0"/>
              </a:rPr>
              <a:t>; </a:t>
            </a:r>
          </a:p>
          <a:p>
            <a:pPr lvl="1"/>
            <a:r>
              <a:rPr lang="en-US" sz="2200" dirty="0"/>
              <a:t>“pointer-to-local” or “plain old C pointer,” can be used to access private data and shared data with affinity to MYTHREAD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PGAS– The Basics</a:t>
            </a:r>
            <a:endParaRPr lang="en-US" dirty="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2456E27-74CB-5744-99BF-3B767170CA69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Pointers in UPC</a:t>
            </a:r>
          </a:p>
        </p:txBody>
      </p:sp>
      <p:pic>
        <p:nvPicPr>
          <p:cNvPr id="416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8153400" cy="4487863"/>
          </a:xfrm>
        </p:spPr>
      </p:pic>
      <p:sp>
        <p:nvSpPr>
          <p:cNvPr id="5" name="TextBox 4"/>
          <p:cNvSpPr txBox="1"/>
          <p:nvPr/>
        </p:nvSpPr>
        <p:spPr>
          <a:xfrm>
            <a:off x="290285" y="5600095"/>
            <a:ext cx="617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 Pointer library functions (</a:t>
            </a:r>
            <a:r>
              <a:rPr lang="en-US" sz="1800" dirty="0" err="1" smtClean="0"/>
              <a:t>malloc</a:t>
            </a:r>
            <a:r>
              <a:rPr lang="en-US" sz="1800" dirty="0" smtClean="0"/>
              <a:t>, free, </a:t>
            </a:r>
            <a:r>
              <a:rPr lang="en-US" sz="1800" dirty="0" err="1" smtClean="0"/>
              <a:t>memcpy</a:t>
            </a:r>
            <a:r>
              <a:rPr lang="en-US" sz="1800" dirty="0" smtClean="0"/>
              <a:t>, </a:t>
            </a:r>
            <a:r>
              <a:rPr lang="en-US" sz="1800" dirty="0" err="1" smtClean="0"/>
              <a:t>memset</a:t>
            </a:r>
            <a:r>
              <a:rPr lang="en-US" sz="1800" dirty="0" smtClean="0"/>
              <a:t>) </a:t>
            </a:r>
          </a:p>
          <a:p>
            <a:r>
              <a:rPr lang="en-US" sz="1800" dirty="0" smtClean="0"/>
              <a:t>extended for private memories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1A7424D-4B78-4F4C-80AD-AA7EC5747FB5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Pointers in UPC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  <a:latin typeface="Arial-BoldMT" charset="0"/>
              </a:rPr>
              <a:t>How </a:t>
            </a:r>
            <a:r>
              <a:rPr lang="en-US" sz="2600" dirty="0">
                <a:solidFill>
                  <a:srgbClr val="000000"/>
                </a:solidFill>
                <a:latin typeface="Arial-BoldMT" charset="0"/>
              </a:rPr>
              <a:t>to declare them?</a:t>
            </a:r>
          </a:p>
          <a:p>
            <a:pPr lvl="1"/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*p1; /* private pointer pointing locally */</a:t>
            </a:r>
          </a:p>
          <a:p>
            <a:pPr lvl="1"/>
            <a:r>
              <a:rPr lang="en-US" sz="2000" dirty="0">
                <a:latin typeface="Courier New" charset="0"/>
              </a:rPr>
              <a:t>shared 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*p2; /* private pointer pointing 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                   into the shared space */</a:t>
            </a:r>
          </a:p>
          <a:p>
            <a:pPr lvl="1"/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*shared p3; /* shared pointer pointing 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                   locally */</a:t>
            </a:r>
          </a:p>
          <a:p>
            <a:pPr lvl="1"/>
            <a:r>
              <a:rPr lang="en-US" sz="2000" dirty="0">
                <a:latin typeface="Courier New" charset="0"/>
              </a:rPr>
              <a:t>shared 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*shared p4; /* shared pointer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                          pointing into 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	                        the shared space */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BBA979D-8DB9-134F-B93B-390BAD1771C6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Pointers in UPC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  <a:latin typeface="Arial-BoldMT" charset="0"/>
              </a:rPr>
              <a:t>What are the common usages?</a:t>
            </a:r>
          </a:p>
          <a:p>
            <a:pPr lvl="1"/>
            <a:r>
              <a:rPr lang="en-US" sz="2000" dirty="0" err="1" smtClean="0">
                <a:latin typeface="Courier New" charset="0"/>
              </a:rPr>
              <a:t>int</a:t>
            </a:r>
            <a:r>
              <a:rPr lang="en-US" sz="2000" dirty="0" smtClean="0">
                <a:latin typeface="Courier New" charset="0"/>
              </a:rPr>
              <a:t> </a:t>
            </a:r>
            <a:r>
              <a:rPr lang="en-US" sz="2000" dirty="0">
                <a:latin typeface="Courier New" charset="0"/>
              </a:rPr>
              <a:t>*p1; /* access to private data or to local 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            shared data */</a:t>
            </a:r>
          </a:p>
          <a:p>
            <a:pPr lvl="1"/>
            <a:r>
              <a:rPr lang="en-US" sz="2000" dirty="0">
                <a:latin typeface="Courier New" charset="0"/>
              </a:rPr>
              <a:t>shared 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*p2; /* independent access of threads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                   to data in shared space */</a:t>
            </a:r>
          </a:p>
          <a:p>
            <a:pPr lvl="1"/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*shared p3; /* not recommended*/</a:t>
            </a:r>
          </a:p>
          <a:p>
            <a:pPr lvl="1"/>
            <a:r>
              <a:rPr lang="en-US" sz="2000" dirty="0">
                <a:latin typeface="Courier New" charset="0"/>
              </a:rPr>
              <a:t>shared 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*shared p4; /* common access of all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                          threads to data in </a:t>
            </a:r>
            <a:br>
              <a:rPr lang="en-US" sz="2000" dirty="0">
                <a:latin typeface="Courier New" charset="0"/>
              </a:rPr>
            </a:br>
            <a:r>
              <a:rPr lang="en-US" sz="2000" dirty="0">
                <a:latin typeface="Courier New" charset="0"/>
              </a:rPr>
              <a:t>                          the shared space*/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F198902-C45F-CF4C-B658-3AE6AB160A73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talk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1. Background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2. UPC memory/execution model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3. Data and pointers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>
                <a:solidFill>
                  <a:srgbClr val="3366FF"/>
                </a:solidFill>
              </a:rPr>
              <a:t>4. Dynamic memory management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5. Work distribution/</a:t>
            </a:r>
            <a:r>
              <a:rPr lang="en-US" dirty="0" smtClean="0"/>
              <a:t>synchronization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482D4E2-79AD-B74A-8B3A-64FC50AF349C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memory allocation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Dynamic memory allocation of shared memory is available in UPC</a:t>
            </a:r>
          </a:p>
          <a:p>
            <a:r>
              <a:rPr lang="en-US"/>
              <a:t>Functions can be collective or not</a:t>
            </a:r>
          </a:p>
          <a:p>
            <a:r>
              <a:rPr lang="en-US"/>
              <a:t>A collective function has to be called by every thread and will return the same value to all of them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792090E-2F30-ED44-A2A6-B82BABECDF44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memory allocation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Tx/>
              <a:buFont typeface="Wingdings" charset="2"/>
              <a:buNone/>
            </a:pPr>
            <a:r>
              <a:rPr lang="en-US" sz="2200" dirty="0">
                <a:latin typeface="Courier New" charset="0"/>
              </a:rPr>
              <a:t>shared void *</a:t>
            </a:r>
            <a:r>
              <a:rPr lang="en-US" sz="2200" dirty="0" err="1">
                <a:latin typeface="Courier New" charset="0"/>
              </a:rPr>
              <a:t>upc_global_alloc(size_t</a:t>
            </a:r>
            <a:r>
              <a:rPr lang="en-US" sz="2200" dirty="0">
                <a:latin typeface="Courier New" charset="0"/>
              </a:rPr>
              <a:t> </a:t>
            </a:r>
            <a:r>
              <a:rPr lang="en-US" sz="2200" dirty="0" err="1">
                <a:latin typeface="Courier New" charset="0"/>
              </a:rPr>
              <a:t>nblocks</a:t>
            </a:r>
            <a:r>
              <a:rPr lang="en-US" sz="2200" dirty="0">
                <a:latin typeface="Courier New" charset="0"/>
              </a:rPr>
              <a:t>, </a:t>
            </a:r>
            <a:r>
              <a:rPr lang="en-US" sz="2200" dirty="0" err="1">
                <a:latin typeface="Courier New" charset="0"/>
              </a:rPr>
              <a:t>size_t</a:t>
            </a:r>
            <a:r>
              <a:rPr lang="en-US" sz="2200" dirty="0">
                <a:latin typeface="Courier New" charset="0"/>
              </a:rPr>
              <a:t> </a:t>
            </a:r>
            <a:r>
              <a:rPr lang="en-US" sz="2200" dirty="0" err="1">
                <a:latin typeface="Courier New" charset="0"/>
              </a:rPr>
              <a:t>nbytes</a:t>
            </a:r>
            <a:r>
              <a:rPr lang="en-US" sz="2200" dirty="0">
                <a:latin typeface="Courier New" charset="0"/>
              </a:rPr>
              <a:t>);</a:t>
            </a:r>
          </a:p>
          <a:p>
            <a:pPr lvl="1">
              <a:lnSpc>
                <a:spcPct val="90000"/>
              </a:lnSpc>
              <a:buSzTx/>
              <a:buFont typeface="Wingdings" charset="2"/>
              <a:buNone/>
            </a:pPr>
            <a:r>
              <a:rPr lang="en-US" sz="2200" dirty="0"/>
              <a:t>	</a:t>
            </a:r>
            <a:r>
              <a:rPr lang="en-US" sz="2200" dirty="0" err="1"/>
              <a:t>nblocks</a:t>
            </a:r>
            <a:r>
              <a:rPr lang="en-US" sz="2200" dirty="0"/>
              <a:t> : number of blocks</a:t>
            </a:r>
          </a:p>
          <a:p>
            <a:pPr lvl="1">
              <a:lnSpc>
                <a:spcPct val="90000"/>
              </a:lnSpc>
              <a:buSzTx/>
              <a:buFont typeface="Wingdings" charset="2"/>
              <a:buNone/>
            </a:pPr>
            <a:r>
              <a:rPr lang="en-US" sz="2200" dirty="0"/>
              <a:t>	</a:t>
            </a:r>
            <a:r>
              <a:rPr lang="en-US" sz="2200" dirty="0" err="1"/>
              <a:t>nbytes</a:t>
            </a:r>
            <a:r>
              <a:rPr lang="en-US" sz="2200" dirty="0"/>
              <a:t> : block size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Non collective, expected to be called by one thread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The calling thread allocates a contiguous memory space in the shared space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If called by more than one thread, multiple regions are allocated and each thread which makes the call gets a different pointer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Space allocated per calling thread is equivalent to 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200" dirty="0"/>
              <a:t>	shared [</a:t>
            </a:r>
            <a:r>
              <a:rPr lang="en-US" sz="2200" dirty="0" err="1"/>
              <a:t>nbytes</a:t>
            </a:r>
            <a:r>
              <a:rPr lang="en-US" sz="2200" dirty="0"/>
              <a:t>] </a:t>
            </a:r>
            <a:r>
              <a:rPr lang="en-US" sz="2200" dirty="0" err="1"/>
              <a:t>char[nblocks</a:t>
            </a:r>
            <a:r>
              <a:rPr lang="en-US" sz="2200" dirty="0"/>
              <a:t> * </a:t>
            </a:r>
            <a:r>
              <a:rPr lang="en-US" sz="2200" dirty="0" err="1"/>
              <a:t>nbytes</a:t>
            </a:r>
            <a:r>
              <a:rPr lang="en-US" sz="2200" dirty="0"/>
              <a:t>]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A9F0270-56D6-424D-861F-6C13C4FFCB58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Collective global memory allocation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 dirty="0">
                <a:latin typeface="Courier New" charset="0"/>
              </a:rPr>
              <a:t>shared void *</a:t>
            </a:r>
            <a:r>
              <a:rPr lang="en-US" sz="2400" dirty="0" err="1">
                <a:latin typeface="Courier New" charset="0"/>
              </a:rPr>
              <a:t>upc_all_alloc(size_t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nblocks</a:t>
            </a:r>
            <a:r>
              <a:rPr lang="en-US" sz="2400" dirty="0">
                <a:latin typeface="Courier New" charset="0"/>
              </a:rPr>
              <a:t>, </a:t>
            </a:r>
            <a:r>
              <a:rPr lang="en-US" sz="2400" dirty="0" err="1">
                <a:latin typeface="Courier New" charset="0"/>
              </a:rPr>
              <a:t>size_t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nbytes</a:t>
            </a:r>
            <a:r>
              <a:rPr lang="en-US" sz="2400" dirty="0">
                <a:latin typeface="Courier New" charset="0"/>
              </a:rPr>
              <a:t>)</a:t>
            </a:r>
            <a:r>
              <a:rPr lang="en-US" sz="2400" dirty="0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 dirty="0"/>
              <a:t>		</a:t>
            </a:r>
            <a:r>
              <a:rPr lang="en-US" sz="2400" dirty="0" err="1"/>
              <a:t>nblocks</a:t>
            </a:r>
            <a:r>
              <a:rPr lang="en-US" sz="2400" dirty="0"/>
              <a:t>: number of blocks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 dirty="0"/>
              <a:t>		</a:t>
            </a:r>
            <a:r>
              <a:rPr lang="en-US" sz="2400" dirty="0" err="1"/>
              <a:t>nbytes</a:t>
            </a:r>
            <a:r>
              <a:rPr lang="en-US" sz="2400" dirty="0"/>
              <a:t>: block </a:t>
            </a:r>
            <a:r>
              <a:rPr lang="en-US" sz="2400" dirty="0" smtClean="0"/>
              <a:t>size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This function has the same result as </a:t>
            </a:r>
            <a:r>
              <a:rPr lang="en-US" sz="2400" dirty="0" err="1"/>
              <a:t>upc_global_alloc</a:t>
            </a:r>
            <a:r>
              <a:rPr lang="en-US" sz="2400" dirty="0"/>
              <a:t>. But this is a collective function, which is expected to be called by all threads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All the threads will get the same pointer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Equivalent to 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400" dirty="0"/>
              <a:t>	shared [</a:t>
            </a:r>
            <a:r>
              <a:rPr lang="en-US" sz="2400" dirty="0" err="1"/>
              <a:t>nbytes</a:t>
            </a:r>
            <a:r>
              <a:rPr lang="en-US" sz="2400" dirty="0"/>
              <a:t>] </a:t>
            </a:r>
            <a:r>
              <a:rPr lang="en-US" sz="2400" dirty="0" err="1"/>
              <a:t>char[nblocks</a:t>
            </a:r>
            <a:r>
              <a:rPr lang="en-US" sz="2400" dirty="0"/>
              <a:t> * </a:t>
            </a:r>
            <a:r>
              <a:rPr lang="en-US" sz="2400" dirty="0" err="1"/>
              <a:t>nbytes</a:t>
            </a:r>
            <a:r>
              <a:rPr lang="en-US" sz="2400" dirty="0"/>
              <a:t>]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E693B72-2DE6-C640-88B0-062561853CA6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Freeing memory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/>
              <a:t>	</a:t>
            </a:r>
            <a:r>
              <a:rPr lang="en-US" sz="2600">
                <a:latin typeface="Courier New" charset="0"/>
              </a:rPr>
              <a:t>void upc_free(shared void *ptr);</a:t>
            </a:r>
          </a:p>
          <a:p>
            <a:pPr>
              <a:buFont typeface="Wingdings" charset="2"/>
              <a:buNone/>
            </a:pPr>
            <a:endParaRPr lang="en-US" sz="2600">
              <a:latin typeface="Courier New" charset="0"/>
            </a:endParaRPr>
          </a:p>
          <a:p>
            <a:r>
              <a:rPr lang="en-US"/>
              <a:t>The upc_free function frees the dynamically allocated shared memory pointed to by ptr</a:t>
            </a:r>
          </a:p>
          <a:p>
            <a:r>
              <a:rPr lang="en-US"/>
              <a:t>upc_free is not collective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05DAB8-74E4-AF47-AE38-B1BE5BABB8C1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memory functions in UPC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sz="2600">
                <a:solidFill>
                  <a:srgbClr val="C80000"/>
                </a:solidFill>
                <a:latin typeface="Wingdings-Regular" charset="0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-BoldMT" charset="0"/>
              </a:rPr>
              <a:t>Equivalent of memcpy :</a:t>
            </a:r>
          </a:p>
          <a:p>
            <a:pPr lvl="1"/>
            <a:r>
              <a:rPr lang="en-US" sz="2200">
                <a:latin typeface="Courier New" charset="0"/>
              </a:rPr>
              <a:t>upc_memcpy(dst, src, size) </a:t>
            </a:r>
            <a:br>
              <a:rPr lang="en-US" sz="2200">
                <a:latin typeface="Courier New" charset="0"/>
              </a:rPr>
            </a:br>
            <a:r>
              <a:rPr lang="en-US" sz="2200">
                <a:latin typeface="Courier New" charset="0"/>
              </a:rPr>
              <a:t>/* copy from shared to 	shared */</a:t>
            </a:r>
          </a:p>
          <a:p>
            <a:pPr lvl="1"/>
            <a:r>
              <a:rPr lang="en-US" sz="2200">
                <a:latin typeface="Courier New" charset="0"/>
              </a:rPr>
              <a:t>upc_memput(dst, src, size)</a:t>
            </a:r>
            <a:br>
              <a:rPr lang="en-US" sz="2200">
                <a:latin typeface="Courier New" charset="0"/>
              </a:rPr>
            </a:br>
            <a:r>
              <a:rPr lang="en-US" sz="2200">
                <a:latin typeface="Courier New" charset="0"/>
              </a:rPr>
              <a:t>/* copy from private to shared */</a:t>
            </a:r>
          </a:p>
          <a:p>
            <a:pPr lvl="1"/>
            <a:r>
              <a:rPr lang="en-US" sz="2200">
                <a:latin typeface="Courier New" charset="0"/>
              </a:rPr>
              <a:t>upc_memget(dst, src, size)</a:t>
            </a:r>
            <a:br>
              <a:rPr lang="en-US" sz="2200">
                <a:latin typeface="Courier New" charset="0"/>
              </a:rPr>
            </a:br>
            <a:r>
              <a:rPr lang="en-US" sz="2200">
                <a:latin typeface="Courier New" charset="0"/>
              </a:rPr>
              <a:t>/* copy from shared to private */</a:t>
            </a:r>
          </a:p>
          <a:p>
            <a:r>
              <a:rPr lang="en-US" sz="2600">
                <a:solidFill>
                  <a:srgbClr val="C80000"/>
                </a:solidFill>
                <a:latin typeface="Wingdings-Regular" charset="0"/>
              </a:rPr>
              <a:t>  </a:t>
            </a:r>
            <a:r>
              <a:rPr lang="en-US" sz="2600">
                <a:solidFill>
                  <a:srgbClr val="000000"/>
                </a:solidFill>
                <a:latin typeface="Arial-BoldMT" charset="0"/>
              </a:rPr>
              <a:t>Equivalent of memset:</a:t>
            </a:r>
          </a:p>
          <a:p>
            <a:pPr lvl="1"/>
            <a:r>
              <a:rPr lang="en-US" sz="2200">
                <a:latin typeface="Courier New" charset="0"/>
              </a:rPr>
              <a:t>upc_memset(dst, char, size) </a:t>
            </a:r>
            <a:br>
              <a:rPr lang="en-US" sz="2200">
                <a:latin typeface="Courier New" charset="0"/>
              </a:rPr>
            </a:br>
            <a:r>
              <a:rPr lang="en-US" sz="2200">
                <a:latin typeface="Courier New" charset="0"/>
              </a:rPr>
              <a:t>/* initialize shared memory with a character */</a:t>
            </a:r>
          </a:p>
          <a:p>
            <a:endParaRPr lang="en-US" sz="260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97D0B05-41E8-DC47-8B1C-72CF67DB26C3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talk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1. Background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2. UPC memory/execution model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3. Data and pointers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4. Dynamic memory management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2"/>
              <a:buNone/>
            </a:pPr>
            <a:r>
              <a:rPr lang="en-US" dirty="0">
                <a:solidFill>
                  <a:srgbClr val="3366FF"/>
                </a:solidFill>
              </a:rPr>
              <a:t>5. Work distribution/</a:t>
            </a:r>
            <a:r>
              <a:rPr lang="en-US" dirty="0" smtClean="0">
                <a:solidFill>
                  <a:srgbClr val="3366FF"/>
                </a:solidFill>
              </a:rPr>
              <a:t>synchronization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PGAS </a:t>
            </a:r>
            <a:r>
              <a:rPr lang="en-US" dirty="0" smtClean="0"/>
              <a:t>Model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Memories and structures</a:t>
            </a:r>
          </a:p>
          <a:p>
            <a:pPr lvl="1"/>
            <a:r>
              <a:rPr lang="en-US" dirty="0" smtClean="0"/>
              <a:t>Threads and affinity</a:t>
            </a:r>
          </a:p>
          <a:p>
            <a:pPr lvl="1"/>
            <a:r>
              <a:rPr lang="en-US" dirty="0" smtClean="0"/>
              <a:t>Local and non-local accesses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MPI</a:t>
            </a:r>
          </a:p>
          <a:p>
            <a:pPr lvl="1"/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 smtClean="0"/>
              <a:t>UPC</a:t>
            </a:r>
          </a:p>
          <a:p>
            <a:pPr lvl="1"/>
            <a:r>
              <a:rPr lang="en-US" dirty="0" smtClean="0"/>
              <a:t>X10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C78B-5E14-E94E-B4E5-54FC886263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1F1DDCC1-05B2-854D-A401-C8A8A09F41A4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sharing with upc_forall()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Distributes independent iterations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Each thread gets a bunch of iterations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Affinity (expression) field determines how to distribute work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Simple C-like syntax and semantics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sz="2000" dirty="0" err="1">
                <a:latin typeface="Courier New" charset="0"/>
              </a:rPr>
              <a:t>upc_forall</a:t>
            </a:r>
            <a:r>
              <a:rPr lang="en-US" sz="2000" dirty="0">
                <a:latin typeface="Courier New" charset="0"/>
              </a:rPr>
              <a:t> (init; test; loop; expression)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 New" charset="0"/>
              </a:rPr>
              <a:t>  statement;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Function of note: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FF3300"/>
                </a:solidFill>
                <a:latin typeface="Arial-BoldMT" charset="0"/>
              </a:rPr>
              <a:t>	   </a:t>
            </a:r>
            <a:r>
              <a:rPr lang="en-US" sz="2000" dirty="0" err="1">
                <a:latin typeface="Courier New" charset="0"/>
              </a:rPr>
              <a:t>upc_threadof(shared</a:t>
            </a:r>
            <a:r>
              <a:rPr lang="en-US" sz="2000" dirty="0">
                <a:latin typeface="Courier New" charset="0"/>
              </a:rPr>
              <a:t> void *</a:t>
            </a:r>
            <a:r>
              <a:rPr lang="en-US" sz="2000" dirty="0" err="1">
                <a:latin typeface="Courier New" charset="0"/>
              </a:rPr>
              <a:t>ptr</a:t>
            </a:r>
            <a:r>
              <a:rPr lang="en-US" sz="2000" dirty="0">
                <a:latin typeface="Courier New" charset="0"/>
              </a:rPr>
              <a:t>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C80000"/>
                </a:solidFill>
                <a:latin typeface="Arial-BoldMT" charset="0"/>
              </a:rPr>
              <a:t>	</a:t>
            </a:r>
            <a:r>
              <a:rPr lang="en-US" sz="2600" dirty="0"/>
              <a:t>returns the thread number that has affinity to the pointer-to-shared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3884A41-3411-CE4B-B16C-E1C49F9B5AEF}" type="slidenum">
              <a:rPr lang="zh-TW" altLang="en-US"/>
              <a:pPr/>
              <a:t>41</a:t>
            </a:fld>
            <a:endParaRPr lang="en-US" altLang="zh-TW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implicit synchronization among the threads</a:t>
            </a:r>
          </a:p>
          <a:p>
            <a:r>
              <a:rPr lang="en-US"/>
              <a:t>UPC provides the following synchronization mechanisms:</a:t>
            </a:r>
          </a:p>
          <a:p>
            <a:pPr lvl="1"/>
            <a:r>
              <a:rPr lang="en-US"/>
              <a:t>Barriers</a:t>
            </a:r>
          </a:p>
          <a:p>
            <a:pPr lvl="1"/>
            <a:r>
              <a:rPr lang="en-US"/>
              <a:t>Locks</a:t>
            </a:r>
          </a:p>
          <a:p>
            <a:pPr lvl="1"/>
            <a:r>
              <a:rPr lang="en-US"/>
              <a:t>Fence</a:t>
            </a:r>
          </a:p>
          <a:p>
            <a:pPr lvl="1"/>
            <a:r>
              <a:rPr lang="en-US"/>
              <a:t>Spinlocks (using memory consistency model)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3239E24-EAF7-4046-BDDE-44F6F3351F12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Synchronization: barriers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UPC provides the following barrier synchronization constructs:</a:t>
            </a:r>
          </a:p>
          <a:p>
            <a:pPr lvl="1"/>
            <a:r>
              <a:rPr lang="en-US"/>
              <a:t>Barriers (Blocking)</a:t>
            </a:r>
          </a:p>
          <a:p>
            <a:pPr lvl="2"/>
            <a:r>
              <a:rPr lang="en-US"/>
              <a:t>upc_barrier {expr};</a:t>
            </a:r>
          </a:p>
          <a:p>
            <a:pPr lvl="1"/>
            <a:r>
              <a:rPr lang="en-US"/>
              <a:t>Split-Phase Barriers (Non-blocking)</a:t>
            </a:r>
          </a:p>
          <a:p>
            <a:pPr lvl="2"/>
            <a:r>
              <a:rPr lang="en-US"/>
              <a:t>upc_notify {expr};</a:t>
            </a:r>
          </a:p>
          <a:p>
            <a:pPr lvl="2"/>
            <a:r>
              <a:rPr lang="en-US"/>
              <a:t>upc_wait {expr};</a:t>
            </a:r>
          </a:p>
          <a:p>
            <a:pPr lvl="2"/>
            <a:r>
              <a:rPr lang="en-US"/>
              <a:t>Note: upc_notify is not blocking, upc_wait is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B46040D-249C-5A40-9A5B-0F5D2F9ABE0B}" type="slidenum">
              <a:rPr lang="zh-TW" altLang="en-US"/>
              <a:pPr/>
              <a:t>43</a:t>
            </a:fld>
            <a:endParaRPr lang="en-US" altLang="zh-TW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Synchronization: fence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UPC provides a fence construct</a:t>
            </a:r>
          </a:p>
          <a:p>
            <a:pPr lvl="1"/>
            <a:r>
              <a:rPr lang="en-US"/>
              <a:t>Equivalent to a null strict reference, and has the syntax</a:t>
            </a:r>
          </a:p>
          <a:p>
            <a:pPr lvl="2"/>
            <a:r>
              <a:rPr lang="en-US">
                <a:latin typeface="Courier New" charset="0"/>
              </a:rPr>
              <a:t>upc_fence;</a:t>
            </a:r>
          </a:p>
          <a:p>
            <a:pPr lvl="1"/>
            <a:r>
              <a:rPr lang="en-US"/>
              <a:t>Null strict reference:</a:t>
            </a:r>
          </a:p>
          <a:p>
            <a:pPr lvl="2"/>
            <a:r>
              <a:rPr lang="en-US">
                <a:latin typeface="Courier New" charset="0"/>
              </a:rPr>
              <a:t>{static shared strict int x; x=x;}</a:t>
            </a:r>
          </a:p>
          <a:p>
            <a:r>
              <a:rPr lang="en-US"/>
              <a:t>Ensures that all shared references issued before the upc_fence are complete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BA59368-815E-9045-8CE8-E9C5F7E0BD1B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Synchronization: locks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600"/>
              <a:t>In UPC, shared data can be protected against multiple writers :</a:t>
            </a:r>
          </a:p>
          <a:p>
            <a:pPr lvl="1"/>
            <a:r>
              <a:rPr lang="en-US" sz="2200">
                <a:latin typeface="Courier New" charset="0"/>
              </a:rPr>
              <a:t>void upc_lock(upc_lock_t *l)</a:t>
            </a:r>
          </a:p>
          <a:p>
            <a:pPr lvl="1"/>
            <a:r>
              <a:rPr lang="en-US" sz="2200">
                <a:latin typeface="Courier New" charset="0"/>
              </a:rPr>
              <a:t>int upc_lock_attempt(upc_lock_t *l) //returns 1 on success and 0 on failure</a:t>
            </a:r>
          </a:p>
          <a:p>
            <a:pPr lvl="1"/>
            <a:r>
              <a:rPr lang="en-US" sz="2200">
                <a:latin typeface="Courier New" charset="0"/>
              </a:rPr>
              <a:t>void upc_unlock(upc_lock_t *l)</a:t>
            </a:r>
          </a:p>
          <a:p>
            <a:r>
              <a:rPr lang="en-US" sz="2600"/>
              <a:t>Locks can be allocated dynamically. Dynamically allocated locks can be freed</a:t>
            </a:r>
          </a:p>
          <a:p>
            <a:r>
              <a:rPr lang="en-US" sz="2600"/>
              <a:t>Dynamic locks are properly initialized and static locks need initialization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PGAS - </a:t>
            </a:r>
            <a:r>
              <a:rPr lang="en-US" dirty="0" err="1" smtClean="0"/>
              <a:t>pMatlab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5043" y="4449873"/>
            <a:ext cx="6271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Credit:  Slides</a:t>
            </a:r>
            <a:r>
              <a:rPr lang="en-US" sz="2000" dirty="0" smtClean="0"/>
              <a:t> based on some from </a:t>
            </a:r>
            <a:r>
              <a:rPr lang="en-US" sz="2000" dirty="0" err="1" smtClean="0"/>
              <a:t>Jeremey</a:t>
            </a:r>
            <a:r>
              <a:rPr lang="en-US" sz="2000" dirty="0" smtClean="0"/>
              <a:t> </a:t>
            </a:r>
            <a:r>
              <a:rPr lang="en-US" sz="2000" dirty="0" err="1" smtClean="0"/>
              <a:t>Kepner</a:t>
            </a:r>
            <a:endParaRPr lang="en-US" sz="2000" dirty="0" smtClean="0"/>
          </a:p>
          <a:p>
            <a:r>
              <a:rPr lang="en-US" sz="2000" dirty="0" smtClean="0"/>
              <a:t>http://</a:t>
            </a:r>
            <a:r>
              <a:rPr lang="en-US" sz="2000" dirty="0" err="1" smtClean="0"/>
              <a:t>www.ll.mit.edu/mission/isr/pmatlab/pmatlab.html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pMatlab</a:t>
            </a:r>
            <a:r>
              <a:rPr lang="en-US" dirty="0" smtClean="0"/>
              <a:t> Overview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pMatlab</a:t>
            </a:r>
            <a:r>
              <a:rPr lang="en-US" dirty="0" smtClean="0"/>
              <a:t> and PGAS</a:t>
            </a:r>
          </a:p>
          <a:p>
            <a:pPr>
              <a:defRPr/>
            </a:pPr>
            <a:r>
              <a:rPr lang="en-US" dirty="0" err="1" smtClean="0"/>
              <a:t>pMatlab</a:t>
            </a:r>
            <a:r>
              <a:rPr lang="en-US" dirty="0" smtClean="0"/>
              <a:t> Execution (SPMD)</a:t>
            </a:r>
          </a:p>
          <a:p>
            <a:pPr lvl="1">
              <a:defRPr/>
            </a:pPr>
            <a:r>
              <a:rPr lang="en-US" dirty="0" smtClean="0"/>
              <a:t>Replicated arrays </a:t>
            </a:r>
          </a:p>
          <a:p>
            <a:pPr>
              <a:defRPr/>
            </a:pPr>
            <a:r>
              <a:rPr lang="en-US" dirty="0" smtClean="0"/>
              <a:t>Distributed arrays</a:t>
            </a:r>
          </a:p>
          <a:p>
            <a:pPr lvl="1">
              <a:defRPr/>
            </a:pPr>
            <a:r>
              <a:rPr lang="en-US" dirty="0" smtClean="0"/>
              <a:t>Maps </a:t>
            </a:r>
          </a:p>
          <a:p>
            <a:pPr lvl="1">
              <a:defRPr/>
            </a:pPr>
            <a:r>
              <a:rPr lang="en-US" dirty="0" smtClean="0"/>
              <a:t>Local components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122663-87A0-8D4D-80C0-EE0F266B135A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 real 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PGAS – Partitioned Global Address Space</a:t>
            </a:r>
          </a:p>
          <a:p>
            <a:r>
              <a:rPr lang="en-US" dirty="0" smtClean="0"/>
              <a:t>MATLAB doesn’t expose address space</a:t>
            </a:r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mplicit </a:t>
            </a:r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User</a:t>
            </a:r>
            <a:r>
              <a:rPr lang="en-US" dirty="0" smtClean="0"/>
              <a:t> declares arrays</a:t>
            </a:r>
            <a:r>
              <a:rPr lang="en-US" dirty="0" smtClean="0"/>
              <a:t> and </a:t>
            </a:r>
            <a:r>
              <a:rPr lang="en-US" dirty="0" smtClean="0"/>
              <a:t>MATLAB </a:t>
            </a:r>
            <a:r>
              <a:rPr lang="en-US" dirty="0" smtClean="0"/>
              <a:t>interpreter allocates/frees the memory</a:t>
            </a:r>
          </a:p>
          <a:p>
            <a:r>
              <a:rPr lang="en-US" dirty="0" smtClean="0"/>
              <a:t>So, when I say PGAS in MATLAB, I mean</a:t>
            </a:r>
          </a:p>
          <a:p>
            <a:pPr lvl="1"/>
            <a:r>
              <a:rPr lang="en-US" dirty="0" smtClean="0"/>
              <a:t>Running multiple copies of the interpreter</a:t>
            </a:r>
          </a:p>
          <a:p>
            <a:pPr lvl="1"/>
            <a:r>
              <a:rPr lang="en-US" dirty="0" smtClean="0"/>
              <a:t>Distributed arrays:  allocating a single (logical) array as a collection of local (physical) array components</a:t>
            </a:r>
          </a:p>
          <a:p>
            <a:r>
              <a:rPr lang="en-US" dirty="0" smtClean="0"/>
              <a:t>Multiple implementations</a:t>
            </a:r>
          </a:p>
          <a:p>
            <a:pPr lvl="1"/>
            <a:r>
              <a:rPr lang="en-US" dirty="0" smtClean="0"/>
              <a:t>Open source:  MIT Lincoln Labs’ </a:t>
            </a:r>
            <a:r>
              <a:rPr lang="en-US" dirty="0" err="1" smtClean="0"/>
              <a:t>pMatlab</a:t>
            </a:r>
            <a:r>
              <a:rPr lang="en-US" dirty="0" smtClean="0"/>
              <a:t> + OSC </a:t>
            </a:r>
            <a:r>
              <a:rPr lang="en-US" dirty="0" err="1" smtClean="0"/>
              <a:t>bcMPI</a:t>
            </a:r>
            <a:endParaRPr lang="en-US" dirty="0" smtClean="0"/>
          </a:p>
          <a:p>
            <a:pPr lvl="1"/>
            <a:r>
              <a:rPr lang="en-US" dirty="0" smtClean="0"/>
              <a:t>Commercial:  </a:t>
            </a:r>
            <a:r>
              <a:rPr lang="en-US" dirty="0" err="1" smtClean="0"/>
              <a:t>Mathworks</a:t>
            </a:r>
            <a:r>
              <a:rPr lang="en-US" dirty="0" smtClean="0"/>
              <a:t>’ Parallel Computing Toolbox, Interactive Supercomputing (now Microsoft) Star-P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F680A-8FCE-2147-8284-FAC690988A0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705" y="5523087"/>
            <a:ext cx="832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hlinkClick r:id="rId2"/>
              </a:rPr>
              <a:t>http://www.osc.edu/bluecollarcomputing/applications/bcMPI/index.shtml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Program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309688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Matlab</a:t>
            </a:r>
            <a:r>
              <a:rPr lang="en-US" dirty="0"/>
              <a:t> is a high level language</a:t>
            </a:r>
          </a:p>
          <a:p>
            <a:r>
              <a:rPr lang="en-US" dirty="0"/>
              <a:t>Allows mathematical expressions to be written concisely</a:t>
            </a:r>
          </a:p>
          <a:p>
            <a:r>
              <a:rPr lang="en-US" dirty="0"/>
              <a:t>Multi-dimensional arrays are </a:t>
            </a:r>
            <a:r>
              <a:rPr lang="en-US" i="1" dirty="0"/>
              <a:t>fundamental</a:t>
            </a:r>
            <a:r>
              <a:rPr lang="en-US" dirty="0"/>
              <a:t> to </a:t>
            </a:r>
            <a:r>
              <a:rPr lang="en-US" dirty="0" err="1"/>
              <a:t>Matlab</a:t>
            </a:r>
            <a:endParaRPr lang="en-US" sz="1800" dirty="0"/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3641725" y="3957638"/>
            <a:ext cx="2470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Y(:,:) = X + 1;</a:t>
            </a:r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3641725" y="2530475"/>
            <a:ext cx="24701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chemeClr val="tx2"/>
              </a:solidFill>
              <a:latin typeface="Courier" charset="0"/>
            </a:endParaRPr>
          </a:p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X = zeros(N,N);</a:t>
            </a:r>
          </a:p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Y = zeros(N,N);</a:t>
            </a:r>
          </a:p>
        </p:txBody>
      </p:sp>
      <p:sp>
        <p:nvSpPr>
          <p:cNvPr id="47111" name="Rectangle 39"/>
          <p:cNvSpPr>
            <a:spLocks noChangeArrowheads="1"/>
          </p:cNvSpPr>
          <p:nvPr/>
        </p:nvSpPr>
        <p:spPr bwMode="auto">
          <a:xfrm>
            <a:off x="5753100" y="822325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tx2"/>
                </a:solidFill>
              </a:rPr>
              <a:t>Matlab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794125" y="1249363"/>
            <a:ext cx="5232400" cy="2857500"/>
            <a:chOff x="2390" y="787"/>
            <a:chExt cx="3296" cy="1800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534" y="787"/>
              <a:ext cx="3148" cy="1491"/>
              <a:chOff x="2534" y="787"/>
              <a:chExt cx="3148" cy="1491"/>
            </a:xfrm>
          </p:grpSpPr>
          <p:sp>
            <p:nvSpPr>
              <p:cNvPr id="49168" name="Rectangle 2"/>
              <p:cNvSpPr>
                <a:spLocks noChangeArrowheads="1"/>
              </p:cNvSpPr>
              <p:nvPr/>
            </p:nvSpPr>
            <p:spPr bwMode="auto">
              <a:xfrm>
                <a:off x="2534" y="814"/>
                <a:ext cx="3112" cy="14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9" name="Rectangle 3"/>
              <p:cNvSpPr>
                <a:spLocks noChangeArrowheads="1"/>
              </p:cNvSpPr>
              <p:nvPr/>
            </p:nvSpPr>
            <p:spPr bwMode="auto">
              <a:xfrm>
                <a:off x="4875" y="787"/>
                <a:ext cx="807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800">
                    <a:solidFill>
                      <a:schemeClr val="tx2"/>
                    </a:solidFill>
                    <a:latin typeface="Courier" charset="0"/>
                  </a:rPr>
                  <a:t>Pid=Np-1</a:t>
                </a:r>
              </a:p>
            </p:txBody>
          </p:sp>
        </p:grp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90" y="1096"/>
              <a:ext cx="3154" cy="1491"/>
              <a:chOff x="2334" y="853"/>
              <a:chExt cx="3154" cy="1491"/>
            </a:xfrm>
          </p:grpSpPr>
          <p:sp>
            <p:nvSpPr>
              <p:cNvPr id="49166" name="Rectangle 5"/>
              <p:cNvSpPr>
                <a:spLocks noChangeArrowheads="1"/>
              </p:cNvSpPr>
              <p:nvPr/>
            </p:nvSpPr>
            <p:spPr bwMode="auto">
              <a:xfrm>
                <a:off x="2334" y="880"/>
                <a:ext cx="3112" cy="14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7" name="Rectangle 6"/>
              <p:cNvSpPr>
                <a:spLocks noChangeArrowheads="1"/>
              </p:cNvSpPr>
              <p:nvPr/>
            </p:nvSpPr>
            <p:spPr bwMode="auto">
              <a:xfrm>
                <a:off x="4940" y="853"/>
                <a:ext cx="54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800">
                    <a:solidFill>
                      <a:schemeClr val="tx2"/>
                    </a:solidFill>
                    <a:latin typeface="Courier" charset="0"/>
                  </a:rPr>
                  <a:t>Pid=1</a:t>
                </a:r>
              </a:p>
            </p:txBody>
          </p:sp>
        </p:grpSp>
        <p:sp>
          <p:nvSpPr>
            <p:cNvPr id="49165" name="Line 27"/>
            <p:cNvSpPr>
              <a:spLocks noChangeShapeType="1"/>
            </p:cNvSpPr>
            <p:nvPr/>
          </p:nvSpPr>
          <p:spPr bwMode="auto">
            <a:xfrm flipV="1">
              <a:off x="5536" y="2248"/>
              <a:ext cx="150" cy="278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3641725" y="2044700"/>
            <a:ext cx="4940300" cy="2324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7778750" y="2001838"/>
            <a:ext cx="86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2"/>
                </a:solidFill>
                <a:latin typeface="Courier" charset="0"/>
              </a:rPr>
              <a:t>Pid=0</a:t>
            </a:r>
          </a:p>
        </p:txBody>
      </p:sp>
      <p:sp>
        <p:nvSpPr>
          <p:cNvPr id="491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Execution</a:t>
            </a:r>
          </a:p>
        </p:txBody>
      </p:sp>
      <p:sp>
        <p:nvSpPr>
          <p:cNvPr id="49870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309688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/>
              <a:t>Run </a:t>
            </a:r>
            <a:r>
              <a:rPr lang="en-US" b="0">
                <a:latin typeface="Times" charset="0"/>
              </a:rPr>
              <a:t>N</a:t>
            </a:r>
            <a:r>
              <a:rPr lang="en-US" b="0" baseline="-25000">
                <a:latin typeface="Times" charset="0"/>
              </a:rPr>
              <a:t>P</a:t>
            </a:r>
            <a:r>
              <a:rPr lang="en-US"/>
              <a:t> (or </a:t>
            </a:r>
            <a:r>
              <a:rPr lang="en-US" b="0">
                <a:latin typeface="Courier" charset="0"/>
              </a:rPr>
              <a:t>Np</a:t>
            </a:r>
            <a:r>
              <a:rPr lang="en-US"/>
              <a:t>) copies of same program</a:t>
            </a:r>
          </a:p>
          <a:p>
            <a:pPr lvl="1">
              <a:lnSpc>
                <a:spcPct val="80000"/>
              </a:lnSpc>
            </a:pPr>
            <a:r>
              <a:rPr lang="en-US"/>
              <a:t>Single Program Multiple Data (SPMD)</a:t>
            </a:r>
          </a:p>
          <a:p>
            <a:pPr>
              <a:lnSpc>
                <a:spcPct val="80000"/>
              </a:lnSpc>
            </a:pPr>
            <a:r>
              <a:rPr lang="en-US"/>
              <a:t>Each copy has a unique </a:t>
            </a:r>
            <a:r>
              <a:rPr lang="en-US" b="0">
                <a:latin typeface="Times" charset="0"/>
              </a:rPr>
              <a:t>P</a:t>
            </a:r>
            <a:r>
              <a:rPr lang="en-US" b="0" baseline="-25000">
                <a:latin typeface="Times" charset="0"/>
              </a:rPr>
              <a:t>ID</a:t>
            </a:r>
            <a:r>
              <a:rPr lang="en-US"/>
              <a:t> (or </a:t>
            </a:r>
            <a:r>
              <a:rPr lang="en-US" b="0">
                <a:latin typeface="Courier" charset="0"/>
              </a:rPr>
              <a:t>Pid</a:t>
            </a:r>
            <a:r>
              <a:rPr lang="en-US"/>
              <a:t>)</a:t>
            </a:r>
          </a:p>
          <a:p>
            <a:pPr>
              <a:lnSpc>
                <a:spcPct val="80000"/>
              </a:lnSpc>
            </a:pPr>
            <a:r>
              <a:rPr lang="en-US"/>
              <a:t>Every array is </a:t>
            </a:r>
            <a:r>
              <a:rPr lang="en-US" i="1"/>
              <a:t>replicated</a:t>
            </a:r>
            <a:r>
              <a:rPr lang="en-US"/>
              <a:t> on each copy of the program</a:t>
            </a:r>
            <a:endParaRPr lang="en-US" sz="1800"/>
          </a:p>
        </p:txBody>
      </p:sp>
      <p:sp>
        <p:nvSpPr>
          <p:cNvPr id="49160" name="Rectangle 24"/>
          <p:cNvSpPr>
            <a:spLocks noChangeArrowheads="1"/>
          </p:cNvSpPr>
          <p:nvPr/>
        </p:nvSpPr>
        <p:spPr bwMode="auto">
          <a:xfrm>
            <a:off x="3641725" y="3957638"/>
            <a:ext cx="2470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Y(:,:) = X + 1;</a:t>
            </a:r>
          </a:p>
        </p:txBody>
      </p:sp>
      <p:sp>
        <p:nvSpPr>
          <p:cNvPr id="49161" name="Rectangle 25"/>
          <p:cNvSpPr>
            <a:spLocks noChangeArrowheads="1"/>
          </p:cNvSpPr>
          <p:nvPr/>
        </p:nvSpPr>
        <p:spPr bwMode="auto">
          <a:xfrm>
            <a:off x="3641725" y="2530475"/>
            <a:ext cx="24701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chemeClr val="tx2"/>
              </a:solidFill>
              <a:latin typeface="Courier" charset="0"/>
            </a:endParaRPr>
          </a:p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X = zeros(N,N);</a:t>
            </a:r>
          </a:p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Y = zeros(N,N);</a:t>
            </a:r>
          </a:p>
        </p:txBody>
      </p:sp>
      <p:sp>
        <p:nvSpPr>
          <p:cNvPr id="49162" name="Rectangle 29"/>
          <p:cNvSpPr>
            <a:spLocks noChangeArrowheads="1"/>
          </p:cNvSpPr>
          <p:nvPr/>
        </p:nvSpPr>
        <p:spPr bwMode="auto">
          <a:xfrm>
            <a:off x="5753100" y="822325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tx2"/>
                </a:solidFill>
              </a:rPr>
              <a:t>pMatlab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Memory 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Executable Image</a:t>
            </a:r>
          </a:p>
          <a:p>
            <a:r>
              <a:rPr lang="en-US" sz="2811" dirty="0" smtClean="0"/>
              <a:t>Memories</a:t>
            </a:r>
          </a:p>
          <a:p>
            <a:pPr lvl="1">
              <a:buSzPts val="2000"/>
              <a:buFont typeface="Arial"/>
              <a:buChar char="•"/>
            </a:pPr>
            <a:r>
              <a:rPr lang="en-US" dirty="0" smtClean="0"/>
              <a:t>Static memory </a:t>
            </a:r>
          </a:p>
          <a:p>
            <a:pPr lvl="2">
              <a:buSzPts val="2000"/>
              <a:buFont typeface="Arial"/>
              <a:buChar char="•"/>
            </a:pPr>
            <a:r>
              <a:rPr lang="en-US" dirty="0" smtClean="0"/>
              <a:t>data segment</a:t>
            </a:r>
          </a:p>
          <a:p>
            <a:pPr lvl="1">
              <a:buSzPts val="2000"/>
              <a:buFont typeface="Arial"/>
              <a:buChar char="•"/>
            </a:pPr>
            <a:r>
              <a:rPr lang="en-US" dirty="0" smtClean="0"/>
              <a:t>Heap memory </a:t>
            </a:r>
          </a:p>
          <a:p>
            <a:pPr lvl="2">
              <a:buSzPts val="2000"/>
              <a:buFont typeface="Arial"/>
              <a:buChar char="•"/>
            </a:pPr>
            <a:r>
              <a:rPr lang="en-US" dirty="0" smtClean="0"/>
              <a:t>Holds allocated structures</a:t>
            </a:r>
            <a:endParaRPr lang="en-US" dirty="0" smtClean="0"/>
          </a:p>
          <a:p>
            <a:pPr lvl="2">
              <a:buSzPts val="2000"/>
              <a:buFont typeface="Arial"/>
              <a:buChar char="•"/>
            </a:pPr>
            <a:r>
              <a:rPr lang="en-US" dirty="0" smtClean="0"/>
              <a:t>Explicitly managed by programmer (</a:t>
            </a:r>
            <a:r>
              <a:rPr lang="en-US" dirty="0" err="1" smtClean="0"/>
              <a:t>malloc</a:t>
            </a:r>
            <a:r>
              <a:rPr lang="en-US" dirty="0" smtClean="0"/>
              <a:t>, free)</a:t>
            </a:r>
          </a:p>
          <a:p>
            <a:pPr lvl="1">
              <a:buSzPts val="2000"/>
              <a:buFont typeface="Arial"/>
              <a:buChar char="•"/>
            </a:pPr>
            <a:r>
              <a:rPr lang="en-US" dirty="0" smtClean="0"/>
              <a:t>Stack </a:t>
            </a:r>
            <a:r>
              <a:rPr lang="en-US" dirty="0" smtClean="0"/>
              <a:t>memory</a:t>
            </a:r>
          </a:p>
          <a:p>
            <a:pPr lvl="2">
              <a:buSzPts val="2000"/>
              <a:buFont typeface="Arial"/>
              <a:buChar char="•"/>
            </a:pPr>
            <a:r>
              <a:rPr lang="en-US" dirty="0" smtClean="0"/>
              <a:t>Holds function call records</a:t>
            </a:r>
            <a:endParaRPr lang="en-US" dirty="0" smtClean="0"/>
          </a:p>
          <a:p>
            <a:pPr lvl="2">
              <a:buSzPts val="2000"/>
              <a:buFont typeface="Arial"/>
              <a:buChar char="•"/>
            </a:pPr>
            <a:r>
              <a:rPr lang="en-US" dirty="0" smtClean="0"/>
              <a:t>Implicitly managed </a:t>
            </a:r>
            <a:r>
              <a:rPr lang="en-US" dirty="0" smtClean="0"/>
              <a:t>by runtime during execution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C78B-5E14-E94E-B4E5-54FC886263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Content Placeholder 9" descr="proccontex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1878" b="-118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022725" y="1292225"/>
            <a:ext cx="4940300" cy="2324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740650" y="1249363"/>
            <a:ext cx="128111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2"/>
                </a:solidFill>
                <a:latin typeface="Courier" charset="0"/>
              </a:rPr>
              <a:t>Pid=Np-1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94125" y="1739900"/>
            <a:ext cx="5006975" cy="2366963"/>
            <a:chOff x="2334" y="853"/>
            <a:chExt cx="3154" cy="1491"/>
          </a:xfrm>
        </p:grpSpPr>
        <p:sp>
          <p:nvSpPr>
            <p:cNvPr id="51215" name="Rectangle 5"/>
            <p:cNvSpPr>
              <a:spLocks noChangeArrowheads="1"/>
            </p:cNvSpPr>
            <p:nvPr/>
          </p:nvSpPr>
          <p:spPr bwMode="auto">
            <a:xfrm>
              <a:off x="2334" y="880"/>
              <a:ext cx="3112" cy="14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6" name="Rectangle 6"/>
            <p:cNvSpPr>
              <a:spLocks noChangeArrowheads="1"/>
            </p:cNvSpPr>
            <p:nvPr/>
          </p:nvSpPr>
          <p:spPr bwMode="auto">
            <a:xfrm>
              <a:off x="4940" y="853"/>
              <a:ext cx="54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>
                  <a:solidFill>
                    <a:schemeClr val="tx2"/>
                  </a:solidFill>
                  <a:latin typeface="Courier" charset="0"/>
                </a:rPr>
                <a:t>Pid=1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41725" y="2001838"/>
            <a:ext cx="5006975" cy="2366962"/>
            <a:chOff x="2334" y="853"/>
            <a:chExt cx="3154" cy="1491"/>
          </a:xfrm>
        </p:grpSpPr>
        <p:sp>
          <p:nvSpPr>
            <p:cNvPr id="51213" name="Rectangle 8"/>
            <p:cNvSpPr>
              <a:spLocks noChangeArrowheads="1"/>
            </p:cNvSpPr>
            <p:nvPr/>
          </p:nvSpPr>
          <p:spPr bwMode="auto">
            <a:xfrm>
              <a:off x="2334" y="880"/>
              <a:ext cx="3112" cy="14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4" name="Rectangle 9"/>
            <p:cNvSpPr>
              <a:spLocks noChangeArrowheads="1"/>
            </p:cNvSpPr>
            <p:nvPr/>
          </p:nvSpPr>
          <p:spPr bwMode="auto">
            <a:xfrm>
              <a:off x="4940" y="853"/>
              <a:ext cx="54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>
                  <a:solidFill>
                    <a:schemeClr val="tx2"/>
                  </a:solidFill>
                  <a:latin typeface="Courier" charset="0"/>
                </a:rPr>
                <a:t>Pid=0</a:t>
              </a:r>
            </a:p>
          </p:txBody>
        </p:sp>
      </p:grpSp>
      <p:sp>
        <p:nvSpPr>
          <p:cNvPr id="5120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Array Program</a:t>
            </a:r>
          </a:p>
        </p:txBody>
      </p:sp>
      <p:sp>
        <p:nvSpPr>
          <p:cNvPr id="51208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309688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/>
              <a:t>Use </a:t>
            </a:r>
            <a:r>
              <a:rPr lang="en-US" b="0">
                <a:latin typeface="Courier" charset="0"/>
              </a:rPr>
              <a:t>map</a:t>
            </a:r>
            <a:r>
              <a:rPr lang="en-US"/>
              <a:t> to make a distributed array</a:t>
            </a:r>
          </a:p>
          <a:p>
            <a:pPr>
              <a:lnSpc>
                <a:spcPct val="80000"/>
              </a:lnSpc>
            </a:pPr>
            <a:r>
              <a:rPr lang="en-US"/>
              <a:t>Tells program which dimension to distribute data</a:t>
            </a:r>
          </a:p>
          <a:p>
            <a:pPr>
              <a:lnSpc>
                <a:spcPct val="80000"/>
              </a:lnSpc>
            </a:pPr>
            <a:r>
              <a:rPr lang="en-US"/>
              <a:t>Each program implicitly operates on only its own data (owner computes rule)</a:t>
            </a:r>
            <a:endParaRPr lang="en-US" sz="1800"/>
          </a:p>
        </p:txBody>
      </p:sp>
      <p:sp>
        <p:nvSpPr>
          <p:cNvPr id="51209" name="Rectangle 24"/>
          <p:cNvSpPr>
            <a:spLocks noChangeArrowheads="1"/>
          </p:cNvSpPr>
          <p:nvPr/>
        </p:nvSpPr>
        <p:spPr bwMode="auto">
          <a:xfrm>
            <a:off x="3641725" y="3957638"/>
            <a:ext cx="2470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Y(:,:) = X + 1;</a:t>
            </a:r>
          </a:p>
        </p:txBody>
      </p:sp>
      <p:sp>
        <p:nvSpPr>
          <p:cNvPr id="51210" name="Rectangle 25"/>
          <p:cNvSpPr>
            <a:spLocks noChangeArrowheads="1"/>
          </p:cNvSpPr>
          <p:nvPr/>
        </p:nvSpPr>
        <p:spPr bwMode="auto">
          <a:xfrm>
            <a:off x="3641725" y="2530475"/>
            <a:ext cx="47561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D65FC"/>
                </a:solidFill>
                <a:latin typeface="Courier" charset="0"/>
              </a:rPr>
              <a:t>XYmap = map([Np 1],{},0:Np-1);</a:t>
            </a:r>
            <a:endParaRPr lang="en-US" sz="2000">
              <a:solidFill>
                <a:schemeClr val="tx2"/>
              </a:solidFill>
              <a:latin typeface="Courier" charset="0"/>
            </a:endParaRPr>
          </a:p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X = zeros(N,N,</a:t>
            </a:r>
            <a:r>
              <a:rPr lang="en-US" sz="2000">
                <a:solidFill>
                  <a:srgbClr val="3D65FC"/>
                </a:solidFill>
                <a:latin typeface="Courier" charset="0"/>
              </a:rPr>
              <a:t>XYmap</a:t>
            </a:r>
            <a:r>
              <a:rPr lang="en-US" sz="2000">
                <a:solidFill>
                  <a:schemeClr val="tx2"/>
                </a:solidFill>
                <a:latin typeface="Courier" charset="0"/>
              </a:rPr>
              <a:t>);</a:t>
            </a:r>
          </a:p>
          <a:p>
            <a:r>
              <a:rPr lang="en-US" sz="2000">
                <a:solidFill>
                  <a:schemeClr val="tx2"/>
                </a:solidFill>
                <a:latin typeface="Courier" charset="0"/>
              </a:rPr>
              <a:t>Y = zeros(N,N,</a:t>
            </a:r>
            <a:r>
              <a:rPr lang="en-US" sz="2000">
                <a:solidFill>
                  <a:srgbClr val="3D65FC"/>
                </a:solidFill>
                <a:latin typeface="Courier" charset="0"/>
              </a:rPr>
              <a:t>XYmap</a:t>
            </a:r>
            <a:r>
              <a:rPr lang="en-US" sz="2000">
                <a:solidFill>
                  <a:schemeClr val="tx2"/>
                </a:solidFill>
                <a:latin typeface="Courier" charset="0"/>
              </a:rPr>
              <a:t>);</a:t>
            </a:r>
          </a:p>
        </p:txBody>
      </p:sp>
      <p:sp>
        <p:nvSpPr>
          <p:cNvPr id="51211" name="Line 27"/>
          <p:cNvSpPr>
            <a:spLocks noChangeShapeType="1"/>
          </p:cNvSpPr>
          <p:nvPr/>
        </p:nvSpPr>
        <p:spPr bwMode="auto">
          <a:xfrm flipV="1">
            <a:off x="8788400" y="3568700"/>
            <a:ext cx="238125" cy="44132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Rectangle 29"/>
          <p:cNvSpPr>
            <a:spLocks noChangeArrowheads="1"/>
          </p:cNvSpPr>
          <p:nvPr/>
        </p:nvSpPr>
        <p:spPr bwMode="auto">
          <a:xfrm>
            <a:off x="5753100" y="822325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tx2"/>
                </a:solidFill>
              </a:rPr>
              <a:t>pMatlab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Explicitly Local Program</a:t>
            </a:r>
          </a:p>
        </p:txBody>
      </p:sp>
      <p:sp>
        <p:nvSpPr>
          <p:cNvPr id="50177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309688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Use </a:t>
            </a:r>
            <a:r>
              <a:rPr lang="en-US" b="0" dirty="0">
                <a:latin typeface="Courier" charset="0"/>
              </a:rPr>
              <a:t>local</a:t>
            </a:r>
            <a:r>
              <a:rPr lang="en-US" dirty="0"/>
              <a:t> function to explicitly retrieve local part of a distributed array</a:t>
            </a:r>
          </a:p>
          <a:p>
            <a:r>
              <a:rPr lang="en-US" dirty="0"/>
              <a:t>Operation is the same as serial program, but with different data</a:t>
            </a:r>
            <a:r>
              <a:rPr lang="en-US" dirty="0" smtClean="0"/>
              <a:t> in each process (</a:t>
            </a:r>
            <a:r>
              <a:rPr lang="en-US" dirty="0"/>
              <a:t>recommended approach)</a:t>
            </a:r>
            <a:endParaRPr lang="en-US" sz="1800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641725" y="2530475"/>
            <a:ext cx="4908550" cy="1824038"/>
            <a:chOff x="2294" y="1594"/>
            <a:chExt cx="3092" cy="1149"/>
          </a:xfrm>
        </p:grpSpPr>
        <p:sp>
          <p:nvSpPr>
            <p:cNvPr id="53255" name="Rectangle 24"/>
            <p:cNvSpPr>
              <a:spLocks noChangeArrowheads="1"/>
            </p:cNvSpPr>
            <p:nvPr/>
          </p:nvSpPr>
          <p:spPr bwMode="auto">
            <a:xfrm>
              <a:off x="2294" y="2493"/>
              <a:ext cx="21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  <a:latin typeface="Courier" charset="0"/>
                </a:rPr>
                <a:t>Yloc</a:t>
              </a:r>
              <a:r>
                <a:rPr lang="en-US" sz="2000" dirty="0">
                  <a:solidFill>
                    <a:schemeClr val="tx1"/>
                  </a:solidFill>
                  <a:latin typeface="Courier" charset="0"/>
                </a:rPr>
                <a:t>(:,:) = </a:t>
              </a:r>
              <a:r>
                <a:rPr lang="en-US" sz="2000" dirty="0" err="1">
                  <a:solidFill>
                    <a:schemeClr val="tx1"/>
                  </a:solidFill>
                  <a:latin typeface="Courier" charset="0"/>
                </a:rPr>
                <a:t>Xloc</a:t>
              </a:r>
              <a:r>
                <a:rPr lang="en-US" sz="2000" dirty="0">
                  <a:solidFill>
                    <a:schemeClr val="tx1"/>
                  </a:solidFill>
                  <a:latin typeface="Courier" charset="0"/>
                </a:rPr>
                <a:t> + 1;</a:t>
              </a:r>
            </a:p>
          </p:txBody>
        </p:sp>
        <p:sp>
          <p:nvSpPr>
            <p:cNvPr id="53256" name="Rectangle 25"/>
            <p:cNvSpPr>
              <a:spLocks noChangeArrowheads="1"/>
            </p:cNvSpPr>
            <p:nvPr/>
          </p:nvSpPr>
          <p:spPr bwMode="auto">
            <a:xfrm>
              <a:off x="2294" y="1594"/>
              <a:ext cx="3092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latin typeface="Courier" charset="0"/>
                </a:rPr>
                <a:t>XYmap</a:t>
              </a:r>
              <a:r>
                <a:rPr lang="en-US" sz="2000" dirty="0">
                  <a:latin typeface="Courier" charset="0"/>
                </a:rPr>
                <a:t> = </a:t>
              </a:r>
              <a:r>
                <a:rPr lang="en-US" sz="2000" dirty="0" err="1">
                  <a:latin typeface="Courier" charset="0"/>
                </a:rPr>
                <a:t>map([Np</a:t>
              </a:r>
              <a:r>
                <a:rPr lang="en-US" sz="2000" dirty="0">
                  <a:latin typeface="Courier" charset="0"/>
                </a:rPr>
                <a:t> 1],{},0:Np-1);</a:t>
              </a:r>
            </a:p>
            <a:p>
              <a:r>
                <a:rPr lang="en-US" sz="2000" dirty="0" err="1">
                  <a:latin typeface="Courier" charset="0"/>
                </a:rPr>
                <a:t>Xloc</a:t>
              </a:r>
              <a:r>
                <a:rPr lang="en-US" sz="2000" dirty="0">
                  <a:latin typeface="Courier" charset="0"/>
                </a:rPr>
                <a:t> = </a:t>
              </a:r>
              <a:r>
                <a:rPr lang="en-US" sz="2000" dirty="0" err="1">
                  <a:latin typeface="Courier" charset="0"/>
                </a:rPr>
                <a:t>local(zeros(N,N,XYmap</a:t>
              </a:r>
              <a:r>
                <a:rPr lang="en-US" sz="2000" dirty="0">
                  <a:latin typeface="Courier" charset="0"/>
                </a:rPr>
                <a:t>));</a:t>
              </a:r>
            </a:p>
            <a:p>
              <a:r>
                <a:rPr lang="en-US" sz="2000" dirty="0" err="1">
                  <a:latin typeface="Courier" charset="0"/>
                </a:rPr>
                <a:t>Yloc</a:t>
              </a:r>
              <a:r>
                <a:rPr lang="en-US" sz="2000" dirty="0">
                  <a:latin typeface="Courier" charset="0"/>
                </a:rPr>
                <a:t> = </a:t>
              </a:r>
              <a:r>
                <a:rPr lang="en-US" sz="2000" dirty="0" err="1">
                  <a:latin typeface="Courier" charset="0"/>
                </a:rPr>
                <a:t>local(zeros(N,N,XYmap</a:t>
              </a:r>
              <a:r>
                <a:rPr lang="en-US" sz="2000" dirty="0">
                  <a:latin typeface="Courier" charset="0"/>
                </a:rPr>
                <a:t>));</a:t>
              </a:r>
            </a:p>
          </p:txBody>
        </p:sp>
      </p:grpSp>
      <p:sp>
        <p:nvSpPr>
          <p:cNvPr id="53254" name="Rectangle 29"/>
          <p:cNvSpPr>
            <a:spLocks noChangeArrowheads="1"/>
          </p:cNvSpPr>
          <p:nvPr/>
        </p:nvSpPr>
        <p:spPr bwMode="auto">
          <a:xfrm>
            <a:off x="5753100" y="822325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tx2"/>
                </a:solidFill>
              </a:rPr>
              <a:t>pMatlab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Data Maps</a:t>
            </a: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309688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A map is a mapping of array indices to</a:t>
            </a:r>
            <a:r>
              <a:rPr lang="en-US" dirty="0" smtClean="0"/>
              <a:t> processes</a:t>
            </a:r>
          </a:p>
          <a:p>
            <a:pPr>
              <a:lnSpc>
                <a:spcPct val="80000"/>
              </a:lnSpc>
            </a:pPr>
            <a:r>
              <a:rPr lang="en-US" dirty="0"/>
              <a:t>Can be block, cyclic, block-cyclic, or block </a:t>
            </a:r>
            <a:r>
              <a:rPr lang="en-US" dirty="0" err="1"/>
              <a:t>w</a:t>
            </a:r>
            <a:r>
              <a:rPr lang="en-US" dirty="0"/>
              <a:t>/overlap</a:t>
            </a:r>
          </a:p>
          <a:p>
            <a:pPr>
              <a:lnSpc>
                <a:spcPct val="80000"/>
              </a:lnSpc>
            </a:pPr>
            <a:r>
              <a:rPr lang="en-US" dirty="0"/>
              <a:t>Use </a:t>
            </a:r>
            <a:r>
              <a:rPr lang="en-US" b="0" dirty="0">
                <a:latin typeface="Courier" charset="0"/>
              </a:rPr>
              <a:t>map</a:t>
            </a:r>
            <a:r>
              <a:rPr lang="en-US" dirty="0"/>
              <a:t> to set which dimension to split among</a:t>
            </a:r>
            <a:r>
              <a:rPr lang="en-US" dirty="0" smtClean="0"/>
              <a:t> processes</a:t>
            </a:r>
            <a:endParaRPr lang="en-US" dirty="0"/>
          </a:p>
        </p:txBody>
      </p:sp>
      <p:sp>
        <p:nvSpPr>
          <p:cNvPr id="55302" name="Rectangle 10"/>
          <p:cNvSpPr>
            <a:spLocks noChangeArrowheads="1"/>
          </p:cNvSpPr>
          <p:nvPr/>
        </p:nvSpPr>
        <p:spPr bwMode="auto">
          <a:xfrm>
            <a:off x="4810125" y="1785767"/>
            <a:ext cx="41465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urier" charset="0"/>
              </a:rPr>
              <a:t>Xmap=map([Np 1],{},0:Np-1)</a:t>
            </a:r>
          </a:p>
        </p:txBody>
      </p:sp>
      <p:sp>
        <p:nvSpPr>
          <p:cNvPr id="55303" name="Rectangle 12"/>
          <p:cNvSpPr>
            <a:spLocks noChangeArrowheads="1"/>
          </p:cNvSpPr>
          <p:nvPr/>
        </p:nvSpPr>
        <p:spPr bwMode="auto">
          <a:xfrm>
            <a:off x="5715000" y="1120604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tx2"/>
                </a:solidFill>
              </a:rPr>
              <a:t>Matlab</a:t>
            </a:r>
          </a:p>
        </p:txBody>
      </p:sp>
      <p:sp>
        <p:nvSpPr>
          <p:cNvPr id="55304" name="Rectangle 27"/>
          <p:cNvSpPr>
            <a:spLocks noChangeArrowheads="1"/>
          </p:cNvSpPr>
          <p:nvPr/>
        </p:nvSpPr>
        <p:spPr bwMode="auto">
          <a:xfrm>
            <a:off x="3349625" y="4175125"/>
            <a:ext cx="2589213" cy="78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Rectangle 28"/>
          <p:cNvSpPr>
            <a:spLocks noChangeArrowheads="1"/>
          </p:cNvSpPr>
          <p:nvPr/>
        </p:nvSpPr>
        <p:spPr bwMode="auto">
          <a:xfrm>
            <a:off x="3787775" y="4513263"/>
            <a:ext cx="3810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0</a:t>
            </a:r>
          </a:p>
        </p:txBody>
      </p:sp>
      <p:sp>
        <p:nvSpPr>
          <p:cNvPr id="55306" name="Rectangle 29"/>
          <p:cNvSpPr>
            <a:spLocks noChangeArrowheads="1"/>
          </p:cNvSpPr>
          <p:nvPr/>
        </p:nvSpPr>
        <p:spPr bwMode="auto">
          <a:xfrm>
            <a:off x="4168775" y="4513263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1</a:t>
            </a:r>
          </a:p>
        </p:txBody>
      </p:sp>
      <p:sp>
        <p:nvSpPr>
          <p:cNvPr id="55307" name="Rectangle 30"/>
          <p:cNvSpPr>
            <a:spLocks noChangeArrowheads="1"/>
          </p:cNvSpPr>
          <p:nvPr/>
        </p:nvSpPr>
        <p:spPr bwMode="auto">
          <a:xfrm>
            <a:off x="4549775" y="4511675"/>
            <a:ext cx="3810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2</a:t>
            </a:r>
          </a:p>
        </p:txBody>
      </p:sp>
      <p:sp>
        <p:nvSpPr>
          <p:cNvPr id="55308" name="Rectangle 31"/>
          <p:cNvSpPr>
            <a:spLocks noChangeArrowheads="1"/>
          </p:cNvSpPr>
          <p:nvPr/>
        </p:nvSpPr>
        <p:spPr bwMode="auto">
          <a:xfrm>
            <a:off x="4930775" y="4511675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3</a:t>
            </a:r>
          </a:p>
        </p:txBody>
      </p:sp>
      <p:sp>
        <p:nvSpPr>
          <p:cNvPr id="55309" name="Rectangle 32"/>
          <p:cNvSpPr>
            <a:spLocks noChangeArrowheads="1"/>
          </p:cNvSpPr>
          <p:nvPr/>
        </p:nvSpPr>
        <p:spPr bwMode="auto">
          <a:xfrm>
            <a:off x="3844925" y="4175125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Computer</a:t>
            </a:r>
          </a:p>
        </p:txBody>
      </p:sp>
      <p:sp>
        <p:nvSpPr>
          <p:cNvPr id="55310" name="Rectangle 33"/>
          <p:cNvSpPr>
            <a:spLocks noChangeArrowheads="1"/>
          </p:cNvSpPr>
          <p:nvPr/>
        </p:nvSpPr>
        <p:spPr bwMode="auto">
          <a:xfrm>
            <a:off x="3359150" y="4508500"/>
            <a:ext cx="5000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>
                <a:latin typeface="Times" charset="0"/>
              </a:rPr>
              <a:t>P</a:t>
            </a:r>
            <a:r>
              <a:rPr lang="en-US" sz="2000" baseline="-25000">
                <a:latin typeface="Times" charset="0"/>
              </a:rPr>
              <a:t>ID</a:t>
            </a:r>
            <a:endParaRPr lang="en-US" sz="2000">
              <a:latin typeface="Courier" charset="0"/>
            </a:endParaRPr>
          </a:p>
        </p:txBody>
      </p:sp>
      <p:sp>
        <p:nvSpPr>
          <p:cNvPr id="55311" name="Rectangle 34"/>
          <p:cNvSpPr>
            <a:spLocks noChangeArrowheads="1"/>
          </p:cNvSpPr>
          <p:nvPr/>
        </p:nvSpPr>
        <p:spPr bwMode="auto">
          <a:xfrm>
            <a:off x="5297488" y="4495800"/>
            <a:ext cx="641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urier" charset="0"/>
              </a:rPr>
              <a:t>Pid</a:t>
            </a:r>
          </a:p>
        </p:txBody>
      </p:sp>
      <p:sp>
        <p:nvSpPr>
          <p:cNvPr id="55312" name="Rectangle 40"/>
          <p:cNvSpPr>
            <a:spLocks noChangeArrowheads="1"/>
          </p:cNvSpPr>
          <p:nvPr/>
        </p:nvSpPr>
        <p:spPr bwMode="auto">
          <a:xfrm>
            <a:off x="839788" y="1120604"/>
            <a:ext cx="847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tx2"/>
                </a:solidFill>
              </a:rPr>
              <a:t>Array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27063" y="2533479"/>
            <a:ext cx="8329612" cy="584200"/>
            <a:chOff x="395" y="1408"/>
            <a:chExt cx="5247" cy="368"/>
          </a:xfrm>
        </p:grpSpPr>
        <p:sp>
          <p:nvSpPr>
            <p:cNvPr id="55326" name="Rectangle 49"/>
            <p:cNvSpPr>
              <a:spLocks noChangeArrowheads="1"/>
            </p:cNvSpPr>
            <p:nvPr/>
          </p:nvSpPr>
          <p:spPr bwMode="auto">
            <a:xfrm>
              <a:off x="3030" y="1465"/>
              <a:ext cx="261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" charset="0"/>
                </a:rPr>
                <a:t>Xmap=map([1 Np],{},0:Np-1)</a:t>
              </a: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395" y="1408"/>
              <a:ext cx="768" cy="368"/>
              <a:chOff x="219" y="768"/>
              <a:chExt cx="768" cy="528"/>
            </a:xfrm>
          </p:grpSpPr>
          <p:sp>
            <p:nvSpPr>
              <p:cNvPr id="55328" name="Rectangle 51"/>
              <p:cNvSpPr>
                <a:spLocks noChangeArrowheads="1"/>
              </p:cNvSpPr>
              <p:nvPr/>
            </p:nvSpPr>
            <p:spPr bwMode="auto">
              <a:xfrm>
                <a:off x="219" y="768"/>
                <a:ext cx="192" cy="52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9" name="Rectangle 52"/>
              <p:cNvSpPr>
                <a:spLocks noChangeArrowheads="1"/>
              </p:cNvSpPr>
              <p:nvPr/>
            </p:nvSpPr>
            <p:spPr bwMode="auto">
              <a:xfrm>
                <a:off x="411" y="768"/>
                <a:ext cx="192" cy="52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0" name="Rectangle 53"/>
              <p:cNvSpPr>
                <a:spLocks noChangeArrowheads="1"/>
              </p:cNvSpPr>
              <p:nvPr/>
            </p:nvSpPr>
            <p:spPr bwMode="auto">
              <a:xfrm>
                <a:off x="603" y="768"/>
                <a:ext cx="192" cy="528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1" name="Rectangle 54"/>
              <p:cNvSpPr>
                <a:spLocks noChangeArrowheads="1"/>
              </p:cNvSpPr>
              <p:nvPr/>
            </p:nvSpPr>
            <p:spPr bwMode="auto">
              <a:xfrm>
                <a:off x="795" y="768"/>
                <a:ext cx="192" cy="52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55"/>
          <p:cNvGrpSpPr>
            <a:grpSpLocks/>
          </p:cNvGrpSpPr>
          <p:nvPr/>
        </p:nvGrpSpPr>
        <p:grpSpPr bwMode="auto">
          <a:xfrm rot="5400000">
            <a:off x="944563" y="1314279"/>
            <a:ext cx="584200" cy="1219200"/>
            <a:chOff x="219" y="768"/>
            <a:chExt cx="768" cy="528"/>
          </a:xfrm>
        </p:grpSpPr>
        <p:sp>
          <p:nvSpPr>
            <p:cNvPr id="55322" name="Rectangle 56"/>
            <p:cNvSpPr>
              <a:spLocks noChangeArrowheads="1"/>
            </p:cNvSpPr>
            <p:nvPr/>
          </p:nvSpPr>
          <p:spPr bwMode="auto">
            <a:xfrm>
              <a:off x="219" y="768"/>
              <a:ext cx="192" cy="5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3" name="Rectangle 57"/>
            <p:cNvSpPr>
              <a:spLocks noChangeArrowheads="1"/>
            </p:cNvSpPr>
            <p:nvPr/>
          </p:nvSpPr>
          <p:spPr bwMode="auto">
            <a:xfrm>
              <a:off x="411" y="768"/>
              <a:ext cx="192" cy="52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4" name="Rectangle 58"/>
            <p:cNvSpPr>
              <a:spLocks noChangeArrowheads="1"/>
            </p:cNvSpPr>
            <p:nvPr/>
          </p:nvSpPr>
          <p:spPr bwMode="auto">
            <a:xfrm>
              <a:off x="603" y="768"/>
              <a:ext cx="192" cy="52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5" name="Rectangle 59"/>
            <p:cNvSpPr>
              <a:spLocks noChangeArrowheads="1"/>
            </p:cNvSpPr>
            <p:nvPr/>
          </p:nvSpPr>
          <p:spPr bwMode="auto">
            <a:xfrm>
              <a:off x="795" y="768"/>
              <a:ext cx="192" cy="5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23888" y="3473279"/>
            <a:ext cx="8634412" cy="584200"/>
            <a:chOff x="393" y="2000"/>
            <a:chExt cx="5439" cy="368"/>
          </a:xfrm>
        </p:grpSpPr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393" y="2000"/>
              <a:ext cx="767" cy="368"/>
              <a:chOff x="3019" y="1921"/>
              <a:chExt cx="576" cy="480"/>
            </a:xfrm>
          </p:grpSpPr>
          <p:sp>
            <p:nvSpPr>
              <p:cNvPr id="55318" name="Rectangle 61"/>
              <p:cNvSpPr>
                <a:spLocks noChangeArrowheads="1"/>
              </p:cNvSpPr>
              <p:nvPr/>
            </p:nvSpPr>
            <p:spPr bwMode="auto">
              <a:xfrm>
                <a:off x="3019" y="1921"/>
                <a:ext cx="288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9" name="Rectangle 62"/>
              <p:cNvSpPr>
                <a:spLocks noChangeArrowheads="1"/>
              </p:cNvSpPr>
              <p:nvPr/>
            </p:nvSpPr>
            <p:spPr bwMode="auto">
              <a:xfrm>
                <a:off x="3019" y="2161"/>
                <a:ext cx="288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0" name="Rectangle 63"/>
              <p:cNvSpPr>
                <a:spLocks noChangeArrowheads="1"/>
              </p:cNvSpPr>
              <p:nvPr/>
            </p:nvSpPr>
            <p:spPr bwMode="auto">
              <a:xfrm>
                <a:off x="3307" y="1921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1" name="Rectangle 64"/>
              <p:cNvSpPr>
                <a:spLocks noChangeArrowheads="1"/>
              </p:cNvSpPr>
              <p:nvPr/>
            </p:nvSpPr>
            <p:spPr bwMode="auto">
              <a:xfrm>
                <a:off x="3307" y="2161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317" name="Rectangle 71"/>
            <p:cNvSpPr>
              <a:spLocks noChangeArrowheads="1"/>
            </p:cNvSpPr>
            <p:nvPr/>
          </p:nvSpPr>
          <p:spPr bwMode="auto">
            <a:xfrm>
              <a:off x="3028" y="2057"/>
              <a:ext cx="280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" charset="0"/>
                </a:rPr>
                <a:t>Xmap=map([Np/2 2],{},0:Np-1)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6332"/>
            <a:ext cx="8458200" cy="914400"/>
          </a:xfrm>
        </p:spPr>
        <p:txBody>
          <a:bodyPr/>
          <a:lstStyle/>
          <a:p>
            <a:r>
              <a:rPr lang="en-US" dirty="0"/>
              <a:t>Maps and Distributed Arrays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177800" y="1189582"/>
            <a:ext cx="8791575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A</a:t>
            </a:r>
            <a:r>
              <a:rPr lang="en-US" sz="2400" dirty="0" smtClean="0"/>
              <a:t> process </a:t>
            </a:r>
            <a:r>
              <a:rPr lang="en-US" sz="24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map</a:t>
            </a:r>
            <a:r>
              <a:rPr lang="en-US" sz="2400" dirty="0"/>
              <a:t> for a numerical array is an </a:t>
            </a:r>
            <a:r>
              <a:rPr lang="en-US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assignment of blocks of data to</a:t>
            </a:r>
            <a:r>
              <a:rPr lang="en-US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processes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54175" y="2256382"/>
            <a:ext cx="5802313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Amap = map(</a:t>
            </a:r>
            <a:r>
              <a:rPr lang="en-US" sz="2400">
                <a:solidFill>
                  <a:schemeClr val="hlink"/>
                </a:solidFill>
                <a:latin typeface="Courier New" charset="0"/>
              </a:rPr>
              <a:t>[Np 1]</a:t>
            </a:r>
            <a:r>
              <a:rPr lang="en-US" sz="2400">
                <a:latin typeface="Courier New" charset="0"/>
              </a:rPr>
              <a:t>,{},</a:t>
            </a:r>
            <a:r>
              <a:rPr lang="en-US" sz="2400">
                <a:solidFill>
                  <a:srgbClr val="0000FF"/>
                </a:solidFill>
                <a:latin typeface="Courier New" charset="0"/>
              </a:rPr>
              <a:t>0:Np-1</a:t>
            </a:r>
            <a:r>
              <a:rPr lang="en-US" sz="2400">
                <a:latin typeface="Courier New" charset="0"/>
              </a:rPr>
              <a:t>);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412750" y="3172370"/>
            <a:ext cx="3733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hlink"/>
                </a:solidFill>
              </a:rPr>
              <a:t>Process </a:t>
            </a:r>
            <a:r>
              <a:rPr lang="en-US" sz="2000" dirty="0">
                <a:solidFill>
                  <a:schemeClr val="hlink"/>
                </a:solidFill>
              </a:rPr>
              <a:t>Grid</a:t>
            </a:r>
            <a:endParaRPr lang="en-US" sz="2000" dirty="0"/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2470150" y="3945482"/>
            <a:ext cx="4170363" cy="4699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A = </a:t>
            </a:r>
            <a:r>
              <a:rPr lang="en-US" sz="2400">
                <a:solidFill>
                  <a:schemeClr val="hlink"/>
                </a:solidFill>
                <a:latin typeface="Courier New" charset="0"/>
              </a:rPr>
              <a:t>zeros</a:t>
            </a:r>
            <a:r>
              <a:rPr lang="en-US" sz="2400">
                <a:latin typeface="Courier New" charset="0"/>
              </a:rPr>
              <a:t>(4,6,Amap);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612063" y="5009957"/>
            <a:ext cx="1371600" cy="914400"/>
            <a:chOff x="4795" y="3168"/>
            <a:chExt cx="864" cy="576"/>
          </a:xfrm>
        </p:grpSpPr>
        <p:sp>
          <p:nvSpPr>
            <p:cNvPr id="57363" name="Rectangle 10"/>
            <p:cNvSpPr>
              <a:spLocks noChangeArrowheads="1"/>
            </p:cNvSpPr>
            <p:nvPr/>
          </p:nvSpPr>
          <p:spPr bwMode="auto">
            <a:xfrm>
              <a:off x="4795" y="316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64" name="Rectangle 11"/>
            <p:cNvSpPr>
              <a:spLocks noChangeArrowheads="1"/>
            </p:cNvSpPr>
            <p:nvPr/>
          </p:nvSpPr>
          <p:spPr bwMode="auto">
            <a:xfrm>
              <a:off x="4795" y="3312"/>
              <a:ext cx="144" cy="1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65" name="Rectangle 12"/>
            <p:cNvSpPr>
              <a:spLocks noChangeArrowheads="1"/>
            </p:cNvSpPr>
            <p:nvPr/>
          </p:nvSpPr>
          <p:spPr bwMode="auto">
            <a:xfrm>
              <a:off x="4795" y="3456"/>
              <a:ext cx="14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66" name="Rectangle 13"/>
            <p:cNvSpPr>
              <a:spLocks noChangeArrowheads="1"/>
            </p:cNvSpPr>
            <p:nvPr/>
          </p:nvSpPr>
          <p:spPr bwMode="auto">
            <a:xfrm>
              <a:off x="4795" y="3600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67" name="Rectangle 14"/>
            <p:cNvSpPr>
              <a:spLocks noChangeArrowheads="1"/>
            </p:cNvSpPr>
            <p:nvPr/>
          </p:nvSpPr>
          <p:spPr bwMode="auto">
            <a:xfrm>
              <a:off x="4939" y="316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68" name="Rectangle 15"/>
            <p:cNvSpPr>
              <a:spLocks noChangeArrowheads="1"/>
            </p:cNvSpPr>
            <p:nvPr/>
          </p:nvSpPr>
          <p:spPr bwMode="auto">
            <a:xfrm>
              <a:off x="4939" y="3312"/>
              <a:ext cx="144" cy="1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69" name="Rectangle 16"/>
            <p:cNvSpPr>
              <a:spLocks noChangeArrowheads="1"/>
            </p:cNvSpPr>
            <p:nvPr/>
          </p:nvSpPr>
          <p:spPr bwMode="auto">
            <a:xfrm>
              <a:off x="4939" y="3456"/>
              <a:ext cx="14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0" name="Rectangle 17"/>
            <p:cNvSpPr>
              <a:spLocks noChangeArrowheads="1"/>
            </p:cNvSpPr>
            <p:nvPr/>
          </p:nvSpPr>
          <p:spPr bwMode="auto">
            <a:xfrm>
              <a:off x="4939" y="3600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1" name="Rectangle 18"/>
            <p:cNvSpPr>
              <a:spLocks noChangeArrowheads="1"/>
            </p:cNvSpPr>
            <p:nvPr/>
          </p:nvSpPr>
          <p:spPr bwMode="auto">
            <a:xfrm>
              <a:off x="5083" y="316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2" name="Rectangle 19"/>
            <p:cNvSpPr>
              <a:spLocks noChangeArrowheads="1"/>
            </p:cNvSpPr>
            <p:nvPr/>
          </p:nvSpPr>
          <p:spPr bwMode="auto">
            <a:xfrm>
              <a:off x="5083" y="3312"/>
              <a:ext cx="144" cy="1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Courier New" charset="0"/>
                </a:rPr>
                <a:t>0</a:t>
              </a:r>
            </a:p>
          </p:txBody>
        </p:sp>
        <p:sp>
          <p:nvSpPr>
            <p:cNvPr id="57373" name="Rectangle 20"/>
            <p:cNvSpPr>
              <a:spLocks noChangeArrowheads="1"/>
            </p:cNvSpPr>
            <p:nvPr/>
          </p:nvSpPr>
          <p:spPr bwMode="auto">
            <a:xfrm>
              <a:off x="5083" y="3456"/>
              <a:ext cx="14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4" name="Rectangle 21"/>
            <p:cNvSpPr>
              <a:spLocks noChangeArrowheads="1"/>
            </p:cNvSpPr>
            <p:nvPr/>
          </p:nvSpPr>
          <p:spPr bwMode="auto">
            <a:xfrm>
              <a:off x="5083" y="3600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5" name="Rectangle 22"/>
            <p:cNvSpPr>
              <a:spLocks noChangeArrowheads="1"/>
            </p:cNvSpPr>
            <p:nvPr/>
          </p:nvSpPr>
          <p:spPr bwMode="auto">
            <a:xfrm>
              <a:off x="5227" y="316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6" name="Rectangle 23"/>
            <p:cNvSpPr>
              <a:spLocks noChangeArrowheads="1"/>
            </p:cNvSpPr>
            <p:nvPr/>
          </p:nvSpPr>
          <p:spPr bwMode="auto">
            <a:xfrm>
              <a:off x="5227" y="3312"/>
              <a:ext cx="144" cy="1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Courier New" charset="0"/>
                </a:rPr>
                <a:t>0</a:t>
              </a:r>
            </a:p>
          </p:txBody>
        </p:sp>
        <p:sp>
          <p:nvSpPr>
            <p:cNvPr id="57377" name="Rectangle 24"/>
            <p:cNvSpPr>
              <a:spLocks noChangeArrowheads="1"/>
            </p:cNvSpPr>
            <p:nvPr/>
          </p:nvSpPr>
          <p:spPr bwMode="auto">
            <a:xfrm>
              <a:off x="5227" y="3456"/>
              <a:ext cx="14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8" name="Rectangle 25"/>
            <p:cNvSpPr>
              <a:spLocks noChangeArrowheads="1"/>
            </p:cNvSpPr>
            <p:nvPr/>
          </p:nvSpPr>
          <p:spPr bwMode="auto">
            <a:xfrm>
              <a:off x="5227" y="3600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79" name="Rectangle 26"/>
            <p:cNvSpPr>
              <a:spLocks noChangeArrowheads="1"/>
            </p:cNvSpPr>
            <p:nvPr/>
          </p:nvSpPr>
          <p:spPr bwMode="auto">
            <a:xfrm>
              <a:off x="5371" y="316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80" name="Rectangle 27"/>
            <p:cNvSpPr>
              <a:spLocks noChangeArrowheads="1"/>
            </p:cNvSpPr>
            <p:nvPr/>
          </p:nvSpPr>
          <p:spPr bwMode="auto">
            <a:xfrm>
              <a:off x="5371" y="3312"/>
              <a:ext cx="144" cy="1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81" name="Rectangle 28"/>
            <p:cNvSpPr>
              <a:spLocks noChangeArrowheads="1"/>
            </p:cNvSpPr>
            <p:nvPr/>
          </p:nvSpPr>
          <p:spPr bwMode="auto">
            <a:xfrm>
              <a:off x="5371" y="3456"/>
              <a:ext cx="14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82" name="Rectangle 29"/>
            <p:cNvSpPr>
              <a:spLocks noChangeArrowheads="1"/>
            </p:cNvSpPr>
            <p:nvPr/>
          </p:nvSpPr>
          <p:spPr bwMode="auto">
            <a:xfrm>
              <a:off x="5371" y="3600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83" name="Rectangle 30"/>
            <p:cNvSpPr>
              <a:spLocks noChangeArrowheads="1"/>
            </p:cNvSpPr>
            <p:nvPr/>
          </p:nvSpPr>
          <p:spPr bwMode="auto">
            <a:xfrm>
              <a:off x="5515" y="316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84" name="Rectangle 31"/>
            <p:cNvSpPr>
              <a:spLocks noChangeArrowheads="1"/>
            </p:cNvSpPr>
            <p:nvPr/>
          </p:nvSpPr>
          <p:spPr bwMode="auto">
            <a:xfrm>
              <a:off x="5515" y="3312"/>
              <a:ext cx="144" cy="1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85" name="Rectangle 32"/>
            <p:cNvSpPr>
              <a:spLocks noChangeArrowheads="1"/>
            </p:cNvSpPr>
            <p:nvPr/>
          </p:nvSpPr>
          <p:spPr bwMode="auto">
            <a:xfrm>
              <a:off x="5515" y="3456"/>
              <a:ext cx="14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  <p:sp>
          <p:nvSpPr>
            <p:cNvPr id="57386" name="Rectangle 33"/>
            <p:cNvSpPr>
              <a:spLocks noChangeArrowheads="1"/>
            </p:cNvSpPr>
            <p:nvPr/>
          </p:nvSpPr>
          <p:spPr bwMode="auto">
            <a:xfrm>
              <a:off x="5515" y="3600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latin typeface="Courier New" charset="0"/>
                </a:rPr>
                <a:t>0</a:t>
              </a:r>
            </a:p>
          </p:txBody>
        </p:sp>
      </p:grpSp>
      <p:sp>
        <p:nvSpPr>
          <p:cNvPr id="57352" name="Rectangle 35"/>
          <p:cNvSpPr>
            <a:spLocks noChangeArrowheads="1"/>
          </p:cNvSpPr>
          <p:nvPr/>
        </p:nvSpPr>
        <p:spPr bwMode="auto">
          <a:xfrm>
            <a:off x="914400" y="4707482"/>
            <a:ext cx="3810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P0</a:t>
            </a:r>
          </a:p>
        </p:txBody>
      </p:sp>
      <p:sp>
        <p:nvSpPr>
          <p:cNvPr id="57353" name="Rectangle 36"/>
          <p:cNvSpPr>
            <a:spLocks noChangeArrowheads="1"/>
          </p:cNvSpPr>
          <p:nvPr/>
        </p:nvSpPr>
        <p:spPr bwMode="auto">
          <a:xfrm>
            <a:off x="914400" y="5088482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P1</a:t>
            </a:r>
          </a:p>
        </p:txBody>
      </p:sp>
      <p:sp>
        <p:nvSpPr>
          <p:cNvPr id="57354" name="Rectangle 37"/>
          <p:cNvSpPr>
            <a:spLocks noChangeArrowheads="1"/>
          </p:cNvSpPr>
          <p:nvPr/>
        </p:nvSpPr>
        <p:spPr bwMode="auto">
          <a:xfrm>
            <a:off x="914400" y="5469482"/>
            <a:ext cx="3810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P2</a:t>
            </a:r>
          </a:p>
        </p:txBody>
      </p:sp>
      <p:sp>
        <p:nvSpPr>
          <p:cNvPr id="57355" name="Rectangle 38"/>
          <p:cNvSpPr>
            <a:spLocks noChangeArrowheads="1"/>
          </p:cNvSpPr>
          <p:nvPr/>
        </p:nvSpPr>
        <p:spPr bwMode="auto">
          <a:xfrm>
            <a:off x="914400" y="5850482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ourier New" charset="0"/>
              </a:rPr>
              <a:t>P3</a:t>
            </a:r>
          </a:p>
        </p:txBody>
      </p:sp>
      <p:sp>
        <p:nvSpPr>
          <p:cNvPr id="57356" name="Text Box 40"/>
          <p:cNvSpPr txBox="1">
            <a:spLocks noChangeArrowheads="1"/>
          </p:cNvSpPr>
          <p:nvPr/>
        </p:nvSpPr>
        <p:spPr bwMode="auto">
          <a:xfrm>
            <a:off x="4986338" y="3166020"/>
            <a:ext cx="3733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List of</a:t>
            </a:r>
            <a:r>
              <a:rPr lang="en-US" sz="2000" dirty="0" smtClean="0">
                <a:solidFill>
                  <a:srgbClr val="0000FF"/>
                </a:solidFill>
              </a:rPr>
              <a:t> processes</a:t>
            </a:r>
            <a:endParaRPr lang="en-US" sz="2000" dirty="0"/>
          </a:p>
        </p:txBody>
      </p:sp>
      <p:sp>
        <p:nvSpPr>
          <p:cNvPr id="57357" name="Line 41"/>
          <p:cNvSpPr>
            <a:spLocks noChangeShapeType="1"/>
          </p:cNvSpPr>
          <p:nvPr/>
        </p:nvSpPr>
        <p:spPr bwMode="auto">
          <a:xfrm flipV="1">
            <a:off x="1676400" y="2802482"/>
            <a:ext cx="213360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Line 43"/>
          <p:cNvSpPr>
            <a:spLocks noChangeShapeType="1"/>
          </p:cNvSpPr>
          <p:nvPr/>
        </p:nvSpPr>
        <p:spPr bwMode="auto">
          <a:xfrm flipH="1" flipV="1">
            <a:off x="6096000" y="2726282"/>
            <a:ext cx="76200" cy="45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Text Box 44"/>
          <p:cNvSpPr txBox="1">
            <a:spLocks noChangeArrowheads="1"/>
          </p:cNvSpPr>
          <p:nvPr/>
        </p:nvSpPr>
        <p:spPr bwMode="auto">
          <a:xfrm>
            <a:off x="2003425" y="4783682"/>
            <a:ext cx="5105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pMatlab </a:t>
            </a:r>
            <a:r>
              <a:rPr lang="en-US" sz="2000">
                <a:solidFill>
                  <a:schemeClr val="hlink"/>
                </a:solidFill>
              </a:rPr>
              <a:t>constructors</a:t>
            </a:r>
            <a:r>
              <a:rPr lang="en-US" sz="2000"/>
              <a:t> are overloaded to take a </a:t>
            </a:r>
            <a:r>
              <a:rPr lang="en-US" sz="2000">
                <a:latin typeface="Courier New" charset="0"/>
              </a:rPr>
              <a:t>map</a:t>
            </a:r>
            <a:r>
              <a:rPr lang="en-US" sz="2000"/>
              <a:t> as an argument, and return a distributed array. </a:t>
            </a:r>
          </a:p>
        </p:txBody>
      </p:sp>
      <p:sp>
        <p:nvSpPr>
          <p:cNvPr id="57360" name="Text Box 45"/>
          <p:cNvSpPr txBox="1">
            <a:spLocks noChangeArrowheads="1"/>
          </p:cNvSpPr>
          <p:nvPr/>
        </p:nvSpPr>
        <p:spPr bwMode="auto">
          <a:xfrm>
            <a:off x="7315200" y="4689282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urier New" charset="0"/>
              </a:rPr>
              <a:t>A = </a:t>
            </a:r>
          </a:p>
        </p:txBody>
      </p:sp>
      <p:sp>
        <p:nvSpPr>
          <p:cNvPr id="57361" name="Rectangle 50"/>
          <p:cNvSpPr>
            <a:spLocks noChangeArrowheads="1"/>
          </p:cNvSpPr>
          <p:nvPr/>
        </p:nvSpPr>
        <p:spPr bwMode="auto">
          <a:xfrm>
            <a:off x="3005138" y="3172370"/>
            <a:ext cx="2174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Distribution</a:t>
            </a:r>
            <a:br>
              <a:rPr lang="en-US" sz="2000"/>
            </a:br>
            <a:r>
              <a:rPr lang="en-US" sz="2000"/>
              <a:t>{}=default=block</a:t>
            </a:r>
          </a:p>
        </p:txBody>
      </p:sp>
      <p:sp>
        <p:nvSpPr>
          <p:cNvPr id="57362" name="Line 51"/>
          <p:cNvSpPr>
            <a:spLocks noChangeShapeType="1"/>
          </p:cNvSpPr>
          <p:nvPr/>
        </p:nvSpPr>
        <p:spPr bwMode="auto">
          <a:xfrm flipV="1">
            <a:off x="4146550" y="2726282"/>
            <a:ext cx="11874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Parallelizing Loops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The set of loop index values is known as an iteration space</a:t>
            </a:r>
          </a:p>
          <a:p>
            <a:pPr>
              <a:defRPr/>
            </a:pPr>
            <a:r>
              <a:rPr lang="en-US" dirty="0" smtClean="0"/>
              <a:t>In parallel programming, a set of processes cooperate in order to complete a single task</a:t>
            </a:r>
          </a:p>
          <a:p>
            <a:pPr>
              <a:defRPr/>
            </a:pPr>
            <a:r>
              <a:rPr lang="en-US" dirty="0" smtClean="0"/>
              <a:t>To parallelize a loop, we must split its iteration space among processes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058D07-5908-A94A-BBDE-A03DA20FD3F2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54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797" name="Content Placeholder 6" descr="parallel-loo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138" r="-81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loopSplit Construct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parfor</a:t>
            </a:r>
            <a:r>
              <a:rPr lang="en-US" dirty="0" smtClean="0"/>
              <a:t> is a neat construct that is supported by </a:t>
            </a:r>
            <a:r>
              <a:rPr lang="en-US" dirty="0" err="1" smtClean="0"/>
              <a:t>Mathworks</a:t>
            </a:r>
            <a:r>
              <a:rPr lang="en-US" dirty="0" smtClean="0"/>
              <a:t>’ PCT</a:t>
            </a:r>
            <a:endParaRPr lang="en-US" dirty="0" smtClean="0"/>
          </a:p>
          <a:p>
            <a:r>
              <a:rPr lang="en-US" dirty="0" err="1" smtClean="0"/>
              <a:t>pMatlab’s</a:t>
            </a:r>
            <a:r>
              <a:rPr lang="en-US" dirty="0" smtClean="0"/>
              <a:t> equivalent </a:t>
            </a:r>
            <a:r>
              <a:rPr lang="en-US" dirty="0" smtClean="0"/>
              <a:t>is called </a:t>
            </a:r>
            <a:r>
              <a:rPr lang="en-US" dirty="0" err="1" smtClean="0"/>
              <a:t>loopSplit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err="1" smtClean="0"/>
              <a:t>loopSplit</a:t>
            </a:r>
            <a:r>
              <a:rPr lang="en-US" dirty="0" smtClean="0"/>
              <a:t> and not </a:t>
            </a:r>
            <a:r>
              <a:rPr lang="en-US" dirty="0" err="1" smtClean="0"/>
              <a:t>parfor</a:t>
            </a:r>
            <a:r>
              <a:rPr lang="en-US" dirty="0" smtClean="0"/>
              <a:t>?  That is a subtle question…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F6201A-7FCB-9F4C-B965-B1FA225FD7A0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55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4821" name="Content Placeholder 6" descr="loop-spli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708" r="-27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View vs. Local View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In parallel programming, a set of processes cooperate in order to complete a single task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/>
              <a:t>global view </a:t>
            </a:r>
            <a:r>
              <a:rPr lang="en-US" dirty="0" smtClean="0"/>
              <a:t>of the program refers to actions and data from the task perspective </a:t>
            </a:r>
          </a:p>
          <a:p>
            <a:pPr lvl="1">
              <a:defRPr/>
            </a:pPr>
            <a:r>
              <a:rPr lang="en-US" dirty="0" err="1" smtClean="0"/>
              <a:t>OpenMP</a:t>
            </a:r>
            <a:r>
              <a:rPr lang="en-US" dirty="0" smtClean="0"/>
              <a:t> programming is an example of global view</a:t>
            </a:r>
          </a:p>
          <a:p>
            <a:pPr>
              <a:defRPr/>
            </a:pPr>
            <a:r>
              <a:rPr lang="en-US" dirty="0" err="1" smtClean="0"/>
              <a:t>parfor</a:t>
            </a:r>
            <a:r>
              <a:rPr lang="en-US" dirty="0" smtClean="0"/>
              <a:t> is a global view construct </a:t>
            </a:r>
          </a:p>
        </p:txBody>
      </p:sp>
      <p:pic>
        <p:nvPicPr>
          <p:cNvPr id="35844" name="Content Placeholder 7" descr="serial-iterati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9326" b="-49326"/>
          <a:stretch>
            <a:fillRect/>
          </a:stretch>
        </p:blipFill>
        <p:spPr/>
      </p:pic>
      <p:sp>
        <p:nvSpPr>
          <p:cNvPr id="358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34452F-0DDB-DB48-B02A-A9AF32CE1193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56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Gobal View vs. Local View (con’t)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/>
              <a:t>local view </a:t>
            </a:r>
            <a:r>
              <a:rPr lang="en-US" dirty="0" smtClean="0"/>
              <a:t>of the program refers to actions and data within an individual process</a:t>
            </a:r>
          </a:p>
          <a:p>
            <a:pPr>
              <a:defRPr/>
            </a:pPr>
            <a:r>
              <a:rPr lang="en-US" dirty="0" smtClean="0"/>
              <a:t>Single Program-Multiple Data (SPMD) programs provide a local view </a:t>
            </a:r>
          </a:p>
          <a:p>
            <a:pPr lvl="1">
              <a:defRPr/>
            </a:pPr>
            <a:r>
              <a:rPr lang="en-US" dirty="0" smtClean="0"/>
              <a:t>Each process is an independent execution of the same program</a:t>
            </a:r>
          </a:p>
          <a:p>
            <a:pPr lvl="1">
              <a:defRPr/>
            </a:pPr>
            <a:r>
              <a:rPr lang="en-US" dirty="0" smtClean="0"/>
              <a:t>MPI programming is an example of SPMD</a:t>
            </a:r>
          </a:p>
          <a:p>
            <a:pPr>
              <a:defRPr/>
            </a:pPr>
            <a:r>
              <a:rPr lang="en-US" dirty="0" err="1" smtClean="0"/>
              <a:t>ParaM</a:t>
            </a:r>
            <a:r>
              <a:rPr lang="en-US" dirty="0" smtClean="0"/>
              <a:t> uses SPMD</a:t>
            </a:r>
          </a:p>
          <a:p>
            <a:pPr>
              <a:defRPr/>
            </a:pPr>
            <a:r>
              <a:rPr lang="en-US" dirty="0" err="1" smtClean="0"/>
              <a:t>loopSplit</a:t>
            </a:r>
            <a:r>
              <a:rPr lang="en-US" dirty="0" smtClean="0"/>
              <a:t> is </a:t>
            </a:r>
            <a:r>
              <a:rPr lang="en-US" smtClean="0"/>
              <a:t>the SPMD equivalent </a:t>
            </a:r>
            <a:r>
              <a:rPr lang="en-US" dirty="0" smtClean="0"/>
              <a:t>of </a:t>
            </a:r>
            <a:r>
              <a:rPr lang="en-US" dirty="0" err="1" smtClean="0"/>
              <a:t>parfor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8CD657-2F93-9E48-8945-EEB9326742C3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57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869" name="Content Placeholder 9" descr="just-parall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3141" b="-231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loopSplit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Monte Carlo approximation of </a:t>
            </a:r>
            <a:r>
              <a:rPr lang="el-GR" sz="2900" b="1" dirty="0" smtClean="0">
                <a:ln>
                  <a:solidFill>
                    <a:schemeClr val="tx1"/>
                  </a:solidFill>
                </a:ln>
                <a:latin typeface="Garamond"/>
                <a:cs typeface="+mj-cs"/>
              </a:rPr>
              <a:t>π</a:t>
            </a:r>
            <a:endParaRPr lang="en-US" sz="2900" b="1" dirty="0" smtClean="0">
              <a:ln>
                <a:solidFill>
                  <a:schemeClr val="tx1"/>
                </a:solidFill>
              </a:ln>
              <a:latin typeface="Garamond"/>
              <a:cs typeface="+mj-cs"/>
            </a:endParaRPr>
          </a:p>
          <a:p>
            <a:pPr>
              <a:defRPr/>
            </a:pPr>
            <a:r>
              <a:rPr lang="en-US" dirty="0" smtClean="0"/>
              <a:t>Algorithm</a:t>
            </a:r>
          </a:p>
          <a:p>
            <a:pPr lvl="1">
              <a:defRPr/>
            </a:pPr>
            <a:r>
              <a:rPr lang="en-US" dirty="0" smtClean="0"/>
              <a:t>Consider a circle of radius 1</a:t>
            </a:r>
          </a:p>
          <a:p>
            <a:pPr lvl="1">
              <a:defRPr/>
            </a:pPr>
            <a:r>
              <a:rPr lang="en-US" dirty="0" smtClean="0"/>
              <a:t>Let N = some large number (say 10000) and count = 0</a:t>
            </a:r>
          </a:p>
          <a:p>
            <a:pPr lvl="1">
              <a:defRPr/>
            </a:pPr>
            <a:r>
              <a:rPr lang="en-US" dirty="0" smtClean="0"/>
              <a:t>Repeat the following procedure N times</a:t>
            </a:r>
          </a:p>
          <a:p>
            <a:pPr lvl="2">
              <a:defRPr/>
            </a:pPr>
            <a:r>
              <a:rPr lang="en-US" dirty="0" smtClean="0"/>
              <a:t>Generate two random numbers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between 0 and 1       (use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rand</a:t>
            </a:r>
            <a:r>
              <a:rPr lang="en-US" dirty="0" smtClean="0"/>
              <a:t> function)</a:t>
            </a:r>
          </a:p>
          <a:p>
            <a:pPr lvl="2">
              <a:defRPr/>
            </a:pPr>
            <a:r>
              <a:rPr lang="en-US" dirty="0" smtClean="0"/>
              <a:t>Check whether (</a:t>
            </a:r>
            <a:r>
              <a:rPr lang="en-US" dirty="0" err="1" smtClean="0"/>
              <a:t>x,y</a:t>
            </a:r>
            <a:r>
              <a:rPr lang="en-US" dirty="0" smtClean="0"/>
              <a:t>) lie inside the circle</a:t>
            </a:r>
          </a:p>
          <a:p>
            <a:pPr lvl="2">
              <a:defRPr/>
            </a:pPr>
            <a:r>
              <a:rPr lang="en-US" dirty="0" smtClean="0"/>
              <a:t>Increment count if they do</a:t>
            </a:r>
          </a:p>
          <a:p>
            <a:pPr lvl="1">
              <a:defRPr/>
            </a:pPr>
            <a:r>
              <a:rPr lang="en-US" dirty="0" err="1" smtClean="0"/>
              <a:t>Pi_value</a:t>
            </a:r>
            <a:r>
              <a:rPr lang="en-US" dirty="0" smtClean="0"/>
              <a:t> = 4 * count / N</a:t>
            </a:r>
          </a:p>
          <a:p>
            <a:pPr>
              <a:defRPr/>
            </a:pPr>
            <a:endParaRPr lang="en-US" sz="2900" dirty="0" smtClean="0">
              <a:ln>
                <a:solidFill>
                  <a:schemeClr val="tx1"/>
                </a:solidFill>
              </a:ln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Example:  Serial Code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B6BB12-7A30-7548-A32B-B8D19191570E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59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663575" y="2073275"/>
            <a:ext cx="357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661988" y="1008063"/>
            <a:ext cx="73453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 = 1000;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count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radius = 1;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fprintf(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'Number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 of iterations : %.0f\n'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N);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1:N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>
                <a:solidFill>
                  <a:srgbClr val="228B22"/>
                </a:solidFill>
                <a:latin typeface="Courier" charset="0"/>
                <a:ea typeface="Courier" charset="0"/>
                <a:cs typeface="Courier" charset="0"/>
              </a:rPr>
              <a:t>% Generate two numbers between 0 and 1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rand(1,2);</a:t>
            </a:r>
          </a:p>
          <a:p>
            <a:r>
              <a:rPr lang="en-US" sz="1600" dirty="0">
                <a:solidFill>
                  <a:srgbClr val="228B22"/>
                </a:solidFill>
                <a:latin typeface="Courier" charset="0"/>
                <a:ea typeface="Courier" charset="0"/>
                <a:cs typeface="Courier" charset="0"/>
              </a:rPr>
              <a:t>   % i.e. test for the condition : x^2 + y^2 &lt; 1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sum(p.^2) &lt; radius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sz="1600" dirty="0">
                <a:solidFill>
                  <a:srgbClr val="228B22"/>
                </a:solidFill>
                <a:latin typeface="Courier" charset="0"/>
                <a:ea typeface="Courier" charset="0"/>
                <a:cs typeface="Courier" charset="0"/>
              </a:rPr>
              <a:t>% Point is inside circle : Increment count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count = count + 1;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  <a:endParaRPr lang="en-US" sz="1600" dirty="0" smtClean="0">
              <a:solidFill>
                <a:srgbClr val="000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e</a:t>
            </a:r>
            <a:r>
              <a:rPr lang="en-US" sz="1600" dirty="0" smtClean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nd</a:t>
            </a:r>
            <a:endParaRPr lang="en-US" sz="1600" dirty="0">
              <a:solidFill>
                <a:srgbClr val="000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pival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4*count/N;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t1 = clock;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fprintf(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'Calculated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 PI = %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f\nError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 = %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f\n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pival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abs(pi-pival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fprintf(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'Total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 time : %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 seconds\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etime(t1, t0));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Memories and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96862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Memory </a:t>
            </a:r>
          </a:p>
          <a:p>
            <a:pPr lvl="1"/>
            <a:r>
              <a:rPr lang="en-US" dirty="0" smtClean="0"/>
              <a:t>Distinct logical storage area in a computer program (e.g., heap or stack)</a:t>
            </a:r>
          </a:p>
          <a:p>
            <a:pPr lvl="1"/>
            <a:r>
              <a:rPr lang="en-US" dirty="0" smtClean="0"/>
              <a:t>For parallel software, we use multiple memories </a:t>
            </a:r>
          </a:p>
          <a:p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Collection of data created by program execution (arrays, trees, graphs, etc.)</a:t>
            </a:r>
          </a:p>
          <a:p>
            <a:r>
              <a:rPr lang="en-US" dirty="0" smtClean="0"/>
              <a:t>Partition </a:t>
            </a:r>
          </a:p>
          <a:p>
            <a:pPr lvl="1"/>
            <a:r>
              <a:rPr lang="en-US" dirty="0" smtClean="0"/>
              <a:t>Division of structure into parts</a:t>
            </a:r>
          </a:p>
          <a:p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Assignment of structure parts to memories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C78B-5E14-E94E-B4E5-54FC886263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 descr="memory-bi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304043" y="0"/>
            <a:ext cx="1498600" cy="1498600"/>
          </a:xfrm>
          <a:prstGeom prst="rect">
            <a:avLst/>
          </a:prstGeom>
        </p:spPr>
      </p:pic>
      <p:pic>
        <p:nvPicPr>
          <p:cNvPr id="11" name="Picture 10" descr="struct-in-memor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304042" y="1486290"/>
            <a:ext cx="1498600" cy="1498600"/>
          </a:xfrm>
          <a:prstGeom prst="rect">
            <a:avLst/>
          </a:prstGeom>
        </p:spPr>
      </p:pic>
      <p:pic>
        <p:nvPicPr>
          <p:cNvPr id="12" name="Picture 11" descr="partitio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349530" y="2877364"/>
            <a:ext cx="1397000" cy="1244600"/>
          </a:xfrm>
          <a:prstGeom prst="rect">
            <a:avLst/>
          </a:prstGeom>
        </p:spPr>
      </p:pic>
      <p:pic>
        <p:nvPicPr>
          <p:cNvPr id="13" name="Picture 12" descr="assig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023100" y="4035827"/>
            <a:ext cx="21209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Example:  Parallel Code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E5BA9A-3688-A84D-ADB5-9461557318BD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60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35000" y="1049338"/>
            <a:ext cx="81867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(PARALLEL)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rand(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</a:rPr>
              <a:t>'state</a:t>
            </a:r>
            <a:r>
              <a:rPr lang="en-US" sz="1600" dirty="0">
                <a:solidFill>
                  <a:srgbClr val="A020F0"/>
                </a:solidFill>
                <a:latin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Pid+1);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end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N = 1000000;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count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radius = 1;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fprintf(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</a:rPr>
              <a:t>'Number</a:t>
            </a:r>
            <a:r>
              <a:rPr lang="en-US" sz="1600" dirty="0">
                <a:solidFill>
                  <a:srgbClr val="A020F0"/>
                </a:solidFill>
                <a:latin typeface="Courier" charset="0"/>
              </a:rPr>
              <a:t> of iterations : %.0f\n'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local_low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local_hi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] = loopSplit(1, N,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Np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fprintf(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</a:rPr>
              <a:t>'Process</a:t>
            </a:r>
            <a:r>
              <a:rPr lang="en-US" sz="1600" dirty="0">
                <a:solidFill>
                  <a:srgbClr val="A020F0"/>
                </a:solidFill>
                <a:latin typeface="Courier" charset="0"/>
              </a:rPr>
              <a:t> \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</a:rPr>
              <a:t>t%i\tbegins</a:t>
            </a:r>
            <a:r>
              <a:rPr lang="en-US" sz="1600" dirty="0">
                <a:solidFill>
                  <a:srgbClr val="A020F0"/>
                </a:solidFill>
                <a:latin typeface="Courier" charset="0"/>
              </a:rPr>
              <a:t> %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</a:rPr>
              <a:t>i</a:t>
            </a:r>
            <a:r>
              <a:rPr lang="en-US" sz="1600" dirty="0">
                <a:solidFill>
                  <a:srgbClr val="A020F0"/>
                </a:solidFill>
                <a:latin typeface="Courier" charset="0"/>
              </a:rPr>
              <a:t>\tends %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</a:rPr>
              <a:t>i\n</a:t>
            </a:r>
            <a:r>
              <a:rPr lang="en-US" sz="1600" dirty="0">
                <a:solidFill>
                  <a:srgbClr val="A020F0"/>
                </a:solidFill>
                <a:latin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local_low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local_hi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); 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local_low:local_hi</a:t>
            </a:r>
            <a:endParaRPr lang="en-US" sz="1600" dirty="0">
              <a:solidFill>
                <a:srgbClr val="000000"/>
              </a:solidFill>
              <a:latin typeface="Courier" charset="0"/>
            </a:endParaRPr>
          </a:p>
          <a:p>
            <a:r>
              <a:rPr lang="en-US" sz="1600" dirty="0">
                <a:solidFill>
                  <a:srgbClr val="228B22"/>
                </a:solidFill>
                <a:latin typeface="Courier" charset="0"/>
              </a:rPr>
              <a:t>   % Here, </a:t>
            </a:r>
            <a:r>
              <a:rPr lang="en-US" sz="1600" dirty="0" err="1">
                <a:solidFill>
                  <a:srgbClr val="228B22"/>
                </a:solidFill>
                <a:latin typeface="Courier" charset="0"/>
              </a:rPr>
              <a:t>p(x,y</a:t>
            </a:r>
            <a:r>
              <a:rPr lang="en-US" sz="1600" dirty="0">
                <a:solidFill>
                  <a:srgbClr val="228B22"/>
                </a:solidFill>
                <a:latin typeface="Courier" charset="0"/>
              </a:rPr>
              <a:t>) represents a point in the </a:t>
            </a:r>
            <a:r>
              <a:rPr lang="en-US" sz="1600" dirty="0" err="1">
                <a:solidFill>
                  <a:srgbClr val="228B22"/>
                </a:solidFill>
                <a:latin typeface="Courier" charset="0"/>
              </a:rPr>
              <a:t>x-y</a:t>
            </a:r>
            <a:r>
              <a:rPr lang="en-US" sz="1600" dirty="0">
                <a:solidFill>
                  <a:srgbClr val="228B22"/>
                </a:solidFill>
                <a:latin typeface="Courier" charset="0"/>
              </a:rPr>
              <a:t> space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= rand(1,2);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1600" dirty="0">
                <a:solidFill>
                  <a:srgbClr val="228B22"/>
                </a:solidFill>
                <a:latin typeface="Courier" charset="0"/>
              </a:rPr>
              <a:t>% i.e. test for the condition : x^2 + y^2 &lt; 1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sum(p.^2) &lt; radius</a:t>
            </a:r>
            <a:endParaRPr lang="en-US" sz="1600" dirty="0" smtClean="0">
              <a:solidFill>
                <a:srgbClr val="000000"/>
              </a:solidFill>
              <a:latin typeface="Courier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" charset="0"/>
              </a:rPr>
              <a:t>      count 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= count + 1;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end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end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Example:  Parallel Output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EDC7B8-6A49-B54C-A85A-0AAFC15EDB80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61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661988" y="1463675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urier" charset="0"/>
              </a:rPr>
              <a:t>Number of iterations : 1000000</a:t>
            </a:r>
          </a:p>
          <a:p>
            <a:r>
              <a:rPr lang="en-US" sz="1800">
                <a:solidFill>
                  <a:srgbClr val="000000"/>
                </a:solidFill>
                <a:latin typeface="Courier" charset="0"/>
              </a:rPr>
              <a:t>Process     0   begins 1        ends 250000</a:t>
            </a:r>
          </a:p>
          <a:p>
            <a:r>
              <a:rPr lang="en-US" sz="1800">
                <a:solidFill>
                  <a:srgbClr val="000000"/>
                </a:solidFill>
                <a:latin typeface="Courier" charset="0"/>
              </a:rPr>
              <a:t>Process     1   begins 250001   ends 500000</a:t>
            </a:r>
          </a:p>
          <a:p>
            <a:r>
              <a:rPr lang="en-US" sz="1800">
                <a:solidFill>
                  <a:srgbClr val="000000"/>
                </a:solidFill>
                <a:latin typeface="Courier" charset="0"/>
              </a:rPr>
              <a:t>Process     2   begins 500001   ends 750000</a:t>
            </a:r>
          </a:p>
          <a:p>
            <a:r>
              <a:rPr lang="en-US" sz="1800">
                <a:solidFill>
                  <a:srgbClr val="000000"/>
                </a:solidFill>
                <a:latin typeface="Courier" charset="0"/>
              </a:rPr>
              <a:t>Process     3   begins 750001   ends 1000000</a:t>
            </a:r>
          </a:p>
          <a:p>
            <a:r>
              <a:rPr lang="en-US" sz="1800">
                <a:solidFill>
                  <a:srgbClr val="000000"/>
                </a:solidFill>
                <a:latin typeface="Courier" charset="0"/>
              </a:rPr>
              <a:t>Calculated PI = 3.139616</a:t>
            </a:r>
          </a:p>
          <a:p>
            <a:r>
              <a:rPr lang="en-US" sz="1800">
                <a:solidFill>
                  <a:srgbClr val="000000"/>
                </a:solidFill>
                <a:latin typeface="Courier" charset="0"/>
              </a:rPr>
              <a:t>Error = 0.001977</a:t>
            </a:r>
          </a:p>
          <a:p>
            <a:endParaRPr lang="en-US" sz="1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Example:  Total Count</a:t>
            </a: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CF5030-E430-CC4F-ACAE-7A59A0609772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62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39775" y="1187450"/>
            <a:ext cx="745013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(PARALLEL)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map1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map([Np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1], {}, 0:Np-1);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else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   map1 = 1;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answers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zeros(Np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1, map1);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my_answer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local(answers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my_answer(1,1) = count;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answers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put_local(answers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my_answer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global_answers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agg(answers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== 0)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global_count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1:Np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global_count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global_count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 global_answers(i,1);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pival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4*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global_count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/N;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fprintf(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‘PI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 = %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f\nError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 = %</a:t>
            </a:r>
            <a:r>
              <a:rPr lang="en-US" sz="1600" dirty="0" err="1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f\n</a:t>
            </a:r>
            <a:r>
              <a:rPr lang="en-US" sz="1600" dirty="0">
                <a:solidFill>
                  <a:srgbClr val="A020F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pival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abs(pi-pival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));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16C299-68EA-0D42-84A4-B91E33A7C46A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63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TextBox 13"/>
          <p:cNvSpPr txBox="1">
            <a:spLocks noChangeArrowheads="1"/>
          </p:cNvSpPr>
          <p:nvPr/>
        </p:nvSpPr>
        <p:spPr bwMode="auto">
          <a:xfrm>
            <a:off x="723900" y="231775"/>
            <a:ext cx="5110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answers = zeros(Np, 1, map1);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my_answer = local(answers);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my_answer(1,1) = count;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answers = put_local(answers, my_answer);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global_answers = agg(answers);</a:t>
            </a:r>
          </a:p>
        </p:txBody>
      </p:sp>
      <p:pic>
        <p:nvPicPr>
          <p:cNvPr id="60420" name="Content Placeholder 5" descr="aggregate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6" r="-7506"/>
          <a:stretch>
            <a:fillRect/>
          </a:stretch>
        </p:blipFill>
        <p:spPr>
          <a:xfrm>
            <a:off x="381000" y="1646238"/>
            <a:ext cx="8458200" cy="43434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51288" y="6610350"/>
            <a:ext cx="1600200" cy="247650"/>
          </a:xfrm>
          <a:noFill/>
        </p:spPr>
        <p:txBody>
          <a:bodyPr/>
          <a:lstStyle/>
          <a:p>
            <a:fld id="{C14A2590-C217-0B4B-B9FB-D52E34AA1B53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64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TextBox 13"/>
          <p:cNvSpPr txBox="1">
            <a:spLocks noChangeArrowheads="1"/>
          </p:cNvSpPr>
          <p:nvPr/>
        </p:nvSpPr>
        <p:spPr bwMode="auto">
          <a:xfrm>
            <a:off x="723900" y="231775"/>
            <a:ext cx="5110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answers = zeros(Np, 1, map1);</a:t>
            </a:r>
          </a:p>
          <a:p>
            <a:r>
              <a:rPr lang="en-US" sz="160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my_answer = local(answers);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my_answer(1,1) = count;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answers = put_local(answers, my_answer);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global_answers = agg(answers);</a:t>
            </a:r>
          </a:p>
        </p:txBody>
      </p:sp>
      <p:pic>
        <p:nvPicPr>
          <p:cNvPr id="61444" name="Content Placeholder 5" descr="aggregate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6" r="-7506"/>
          <a:stretch>
            <a:fillRect/>
          </a:stretch>
        </p:blipFill>
        <p:spPr>
          <a:xfrm>
            <a:off x="381000" y="1646238"/>
            <a:ext cx="8458200" cy="43434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966598-8198-D14A-8FC6-33270A0FEF79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65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7" name="TextBox 13"/>
          <p:cNvSpPr txBox="1">
            <a:spLocks noChangeArrowheads="1"/>
          </p:cNvSpPr>
          <p:nvPr/>
        </p:nvSpPr>
        <p:spPr bwMode="auto">
          <a:xfrm>
            <a:off x="723900" y="231775"/>
            <a:ext cx="5110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answers = zeros(Np, 1, map1);</a:t>
            </a:r>
          </a:p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my_answer = local(answers);</a:t>
            </a:r>
          </a:p>
          <a:p>
            <a:r>
              <a:rPr lang="en-US" sz="160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my_answer(1,1) = count;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answers = put_local(answers, my_answer);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global_answers = agg(answers);</a:t>
            </a:r>
          </a:p>
        </p:txBody>
      </p:sp>
      <p:pic>
        <p:nvPicPr>
          <p:cNvPr id="62468" name="Content Placeholder 5" descr="aggregate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6" r="-7506"/>
          <a:stretch>
            <a:fillRect/>
          </a:stretch>
        </p:blipFill>
        <p:spPr>
          <a:xfrm>
            <a:off x="381000" y="1646238"/>
            <a:ext cx="8458200" cy="43434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F47B67-AD0A-C34C-A1B4-433353FA1A1E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66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1" name="TextBox 13"/>
          <p:cNvSpPr txBox="1">
            <a:spLocks noChangeArrowheads="1"/>
          </p:cNvSpPr>
          <p:nvPr/>
        </p:nvSpPr>
        <p:spPr bwMode="auto">
          <a:xfrm>
            <a:off x="723900" y="231775"/>
            <a:ext cx="5110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answers = zeros(Np, 1, map1);</a:t>
            </a:r>
          </a:p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my_answer = local(answers);</a:t>
            </a:r>
          </a:p>
          <a:p>
            <a:r>
              <a:rPr lang="en-US" sz="1600">
                <a:solidFill>
                  <a:srgbClr val="3A3A3A"/>
                </a:solidFill>
                <a:latin typeface="Courier" charset="0"/>
                <a:ea typeface="Courier" charset="0"/>
                <a:cs typeface="Courier" charset="0"/>
              </a:rPr>
              <a:t>my_answer(1,1) = count;</a:t>
            </a:r>
          </a:p>
          <a:p>
            <a:r>
              <a:rPr lang="en-US" sz="160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answers = put_local(answers, my_answer);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global_answers = agg(answers);</a:t>
            </a:r>
          </a:p>
        </p:txBody>
      </p:sp>
      <p:pic>
        <p:nvPicPr>
          <p:cNvPr id="63492" name="Content Placeholder 5" descr="aggregate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6" r="-7506"/>
          <a:stretch>
            <a:fillRect/>
          </a:stretch>
        </p:blipFill>
        <p:spPr>
          <a:xfrm>
            <a:off x="381000" y="1646238"/>
            <a:ext cx="8458200" cy="43434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AA654C-BC7D-5343-9C80-0AAB0AF65173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67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TextBox 13"/>
          <p:cNvSpPr txBox="1">
            <a:spLocks noChangeArrowheads="1"/>
          </p:cNvSpPr>
          <p:nvPr/>
        </p:nvSpPr>
        <p:spPr bwMode="auto">
          <a:xfrm>
            <a:off x="723900" y="231775"/>
            <a:ext cx="5110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answers = zeros(Np, 1, map1);</a:t>
            </a:r>
          </a:p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my_answer = local(answers);</a:t>
            </a:r>
          </a:p>
          <a:p>
            <a:r>
              <a:rPr lang="en-US" sz="1600">
                <a:solidFill>
                  <a:srgbClr val="3A3A3A"/>
                </a:solidFill>
                <a:latin typeface="Courier" charset="0"/>
                <a:ea typeface="Courier" charset="0"/>
                <a:cs typeface="Courier" charset="0"/>
              </a:rPr>
              <a:t>my_answer(1,1) = count;</a:t>
            </a:r>
          </a:p>
          <a:p>
            <a:r>
              <a:rPr lang="en-US" sz="16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answers = put_local(answers, my_answer);</a:t>
            </a:r>
          </a:p>
          <a:p>
            <a:r>
              <a:rPr lang="en-US" sz="160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global_answers = agg(answers);</a:t>
            </a:r>
          </a:p>
        </p:txBody>
      </p:sp>
      <p:pic>
        <p:nvPicPr>
          <p:cNvPr id="64516" name="Content Placeholder 5" descr="aggregate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6" r="-7506"/>
          <a:stretch>
            <a:fillRect/>
          </a:stretch>
        </p:blipFill>
        <p:spPr>
          <a:xfrm>
            <a:off x="381000" y="1646238"/>
            <a:ext cx="8458200" cy="434340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A48A46-6E5F-5D4D-941D-01D028B98052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68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39" name="TextBox 13"/>
          <p:cNvSpPr txBox="1">
            <a:spLocks noChangeArrowheads="1"/>
          </p:cNvSpPr>
          <p:nvPr/>
        </p:nvSpPr>
        <p:spPr bwMode="auto">
          <a:xfrm>
            <a:off x="723900" y="231775"/>
            <a:ext cx="7204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(Pid == 0) 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global_count = 0;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i = 1:Np</a:t>
            </a:r>
          </a:p>
          <a:p>
            <a:r>
              <a:rPr lang="en-US" sz="160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global_count = global_count + global_answers(i,1);</a:t>
            </a:r>
          </a:p>
        </p:txBody>
      </p:sp>
      <p:pic>
        <p:nvPicPr>
          <p:cNvPr id="65540" name="Content Placeholder 5" descr="aggregate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6" r="-7506"/>
          <a:stretch>
            <a:fillRect/>
          </a:stretch>
        </p:blipFill>
        <p:spPr>
          <a:xfrm>
            <a:off x="381000" y="1646238"/>
            <a:ext cx="8458200" cy="43434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PGAS - APGAS and the X10 Language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5043" y="4449873"/>
            <a:ext cx="63856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Credit:  Slides</a:t>
            </a:r>
            <a:r>
              <a:rPr lang="en-US" sz="2000" dirty="0" smtClean="0"/>
              <a:t> based on some from David Grove, </a:t>
            </a:r>
            <a:r>
              <a:rPr lang="en-US" sz="2000" dirty="0" err="1" smtClean="0"/>
              <a:t>et.al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hlinkClick r:id="rId3"/>
              </a:rPr>
              <a:t>http://x10.codehaus.org/Tutorials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Units of execution</a:t>
            </a:r>
          </a:p>
          <a:p>
            <a:r>
              <a:rPr lang="en-US" dirty="0" smtClean="0"/>
              <a:t>Structured threading</a:t>
            </a:r>
          </a:p>
          <a:p>
            <a:pPr lvl="1"/>
            <a:r>
              <a:rPr lang="en-US" dirty="0" smtClean="0"/>
              <a:t>Dynamic threads:  program creates threads during execution (e.g., </a:t>
            </a:r>
            <a:r>
              <a:rPr lang="en-US" dirty="0" err="1" smtClean="0"/>
              <a:t>OpenMP</a:t>
            </a:r>
            <a:r>
              <a:rPr lang="en-US" dirty="0" smtClean="0"/>
              <a:t> parallel loop)</a:t>
            </a:r>
          </a:p>
          <a:p>
            <a:pPr lvl="1"/>
            <a:r>
              <a:rPr lang="en-US" dirty="0" smtClean="0"/>
              <a:t>Static threads:  same number of threads running for duration of program</a:t>
            </a:r>
          </a:p>
          <a:p>
            <a:pPr lvl="2"/>
            <a:r>
              <a:rPr lang="en-US" dirty="0" smtClean="0"/>
              <a:t>Single program, multiple data (SPMD)</a:t>
            </a:r>
          </a:p>
          <a:p>
            <a:r>
              <a:rPr lang="en-US" dirty="0" smtClean="0"/>
              <a:t>We will defer unstructured threading</a:t>
            </a:r>
            <a:endParaRPr lang="en-US" dirty="0"/>
          </a:p>
        </p:txBody>
      </p:sp>
      <p:pic>
        <p:nvPicPr>
          <p:cNvPr id="9" name="Content Placeholder 8" descr="thread-figs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3"/>
              <a:srcRect l="-5832" r="-5832"/>
              <a:stretch>
                <a:fillRect/>
              </a:stretch>
            </p:blipFill>
          </mc:Choice>
          <mc:Fallback>
            <p:blipFill>
              <a:blip r:embed="rId4"/>
              <a:srcRect l="-5832" r="-5832"/>
              <a:stretch>
                <a:fillRect/>
              </a:stretch>
            </p:blipFill>
          </mc:Fallback>
        </mc:AlternateContent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3C78B-5E14-E94E-B4E5-54FC886263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 descr="threa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180680" y="137092"/>
            <a:ext cx="9652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MASC architectures and APGAS</a:t>
            </a:r>
          </a:p>
          <a:p>
            <a:r>
              <a:rPr lang="en-US" dirty="0" smtClean="0"/>
              <a:t>X10 fundamentals</a:t>
            </a:r>
          </a:p>
          <a:p>
            <a:r>
              <a:rPr lang="en-US" dirty="0" smtClean="0"/>
              <a:t>Data distributions (points and regions)</a:t>
            </a:r>
          </a:p>
          <a:p>
            <a:r>
              <a:rPr lang="en-US" dirty="0" smtClean="0"/>
              <a:t>Concurrency constructs</a:t>
            </a:r>
          </a:p>
          <a:p>
            <a:r>
              <a:rPr lang="en-US" dirty="0" smtClean="0"/>
              <a:t>Synchronization constructs</a:t>
            </a:r>
          </a:p>
          <a:p>
            <a:r>
              <a:rPr lang="en-US" dirty="0" smtClean="0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A8380-D949-864A-A118-B3C3B7946A4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X10?</a:t>
            </a: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X10 is a new  language developed in the IBM PERCS project as part of the DARPA program on High Productivity Computing Systems (HPCS)</a:t>
            </a:r>
          </a:p>
          <a:p>
            <a:r>
              <a:rPr lang="en-US" dirty="0" smtClean="0"/>
              <a:t>X10 is an instance of the APGAS framework in the Java family</a:t>
            </a:r>
          </a:p>
          <a:p>
            <a:r>
              <a:rPr lang="en-US" dirty="0" smtClean="0"/>
              <a:t>X10’s goals: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productive than current models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high levels of abstraction 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/>
              <a:t>multiple levels of parallelism and non-uniform data access </a:t>
            </a:r>
            <a:endParaRPr lang="en-US" dirty="0" smtClean="0"/>
          </a:p>
          <a:p>
            <a:pPr lvl="1"/>
            <a:r>
              <a:rPr lang="en-US" dirty="0" smtClean="0"/>
              <a:t>suitable </a:t>
            </a:r>
            <a:r>
              <a:rPr lang="en-US" dirty="0" smtClean="0"/>
              <a:t>for multiple architectures, and multiple workloads.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X10 Project Status</a:t>
            </a: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X10 is an open source project (Eclipse Public License)</a:t>
            </a:r>
          </a:p>
          <a:p>
            <a:pPr lvl="1"/>
            <a:r>
              <a:rPr lang="en-US" dirty="0" smtClean="0"/>
              <a:t>Documentation, releases, mailing lists, code, etc. all publicly available via </a:t>
            </a:r>
            <a:r>
              <a:rPr lang="en-US" dirty="0" smtClean="0">
                <a:hlinkClick r:id="rId3"/>
              </a:rPr>
              <a:t>http://x10-lang.org</a:t>
            </a:r>
          </a:p>
          <a:p>
            <a:r>
              <a:rPr lang="en-US" dirty="0" smtClean="0"/>
              <a:t>X10RT: </a:t>
            </a:r>
            <a:r>
              <a:rPr lang="en-US" dirty="0" smtClean="0"/>
              <a:t>X10 Runtime in X10 (14kloc and growing)</a:t>
            </a:r>
            <a:endParaRPr lang="en-US" dirty="0" smtClean="0"/>
          </a:p>
          <a:p>
            <a:r>
              <a:rPr lang="en-US" dirty="0" smtClean="0"/>
              <a:t>X10 2.0.4 </a:t>
            </a:r>
            <a:r>
              <a:rPr lang="en-US" dirty="0" smtClean="0"/>
              <a:t>released</a:t>
            </a:r>
            <a:r>
              <a:rPr lang="en-US" dirty="0" smtClean="0"/>
              <a:t> June 14, 2010</a:t>
            </a:r>
          </a:p>
          <a:p>
            <a:pPr lvl="1"/>
            <a:r>
              <a:rPr lang="en-US" dirty="0" smtClean="0"/>
              <a:t>Java: Single process (all places in 1 JVM)</a:t>
            </a:r>
          </a:p>
          <a:p>
            <a:pPr lvl="2"/>
            <a:r>
              <a:rPr lang="en-US" dirty="0" smtClean="0"/>
              <a:t>any platform with Java 5</a:t>
            </a:r>
          </a:p>
          <a:p>
            <a:pPr lvl="1"/>
            <a:r>
              <a:rPr lang="en-US" dirty="0" smtClean="0"/>
              <a:t>C++: Multi-process (1 place per process)</a:t>
            </a:r>
          </a:p>
          <a:p>
            <a:pPr lvl="2"/>
            <a:r>
              <a:rPr lang="en-US" dirty="0" err="1" smtClean="0"/>
              <a:t>aix</a:t>
            </a:r>
            <a:r>
              <a:rPr lang="en-US" dirty="0" smtClean="0"/>
              <a:t>, </a:t>
            </a:r>
            <a:r>
              <a:rPr lang="en-US" dirty="0" err="1" smtClean="0"/>
              <a:t>linux</a:t>
            </a:r>
            <a:r>
              <a:rPr lang="en-US" dirty="0" smtClean="0"/>
              <a:t>, </a:t>
            </a:r>
            <a:r>
              <a:rPr lang="en-US" dirty="0" err="1" smtClean="0"/>
              <a:t>cygwin</a:t>
            </a:r>
            <a:r>
              <a:rPr lang="en-US" dirty="0" smtClean="0"/>
              <a:t>, </a:t>
            </a:r>
            <a:r>
              <a:rPr lang="en-US" dirty="0" err="1" smtClean="0"/>
              <a:t>MacOS</a:t>
            </a:r>
            <a:r>
              <a:rPr lang="en-US" dirty="0" smtClean="0"/>
              <a:t> X</a:t>
            </a:r>
            <a:endParaRPr lang="en-US" dirty="0" smtClean="0"/>
          </a:p>
          <a:p>
            <a:pPr lvl="2"/>
            <a:r>
              <a:rPr lang="en-US" dirty="0" smtClean="0"/>
              <a:t>x86, x86_64, PowerPC, </a:t>
            </a:r>
            <a:r>
              <a:rPr lang="en-US" dirty="0" err="1" smtClean="0"/>
              <a:t>Sparc</a:t>
            </a:r>
            <a:endParaRPr lang="en-US" dirty="0" smtClean="0"/>
          </a:p>
          <a:p>
            <a:pPr lvl="2"/>
            <a:r>
              <a:rPr lang="en-US" dirty="0" smtClean="0"/>
              <a:t>x10rt: APGAS runtime (binary only) or MPI (open source)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Multicore/Accelerator multiSpace Computing (MASC)</a:t>
            </a:r>
          </a:p>
        </p:txBody>
      </p:sp>
      <p:sp>
        <p:nvSpPr>
          <p:cNvPr id="6147" name="Text Placeholder 5"/>
          <p:cNvSpPr>
            <a:spLocks noGrp="1"/>
          </p:cNvSpPr>
          <p:nvPr>
            <p:ph type="body" sz="half" idx="1"/>
          </p:nvPr>
        </p:nvSpPr>
        <p:spPr>
          <a:xfrm>
            <a:off x="4502150" y="1419225"/>
            <a:ext cx="4368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Cluster of nodes</a:t>
            </a:r>
          </a:p>
          <a:p>
            <a:r>
              <a:rPr lang="en-US" sz="2400" dirty="0" smtClean="0"/>
              <a:t>Each node</a:t>
            </a:r>
          </a:p>
          <a:p>
            <a:pPr lvl="1"/>
            <a:r>
              <a:rPr lang="en-US" sz="1600" dirty="0" err="1" smtClean="0"/>
              <a:t>Multicore</a:t>
            </a:r>
            <a:r>
              <a:rPr lang="en-US" sz="1600" dirty="0" smtClean="0"/>
              <a:t> processing</a:t>
            </a:r>
          </a:p>
          <a:p>
            <a:pPr lvl="2"/>
            <a:r>
              <a:rPr lang="en-US" sz="1200" dirty="0" smtClean="0"/>
              <a:t>2 to 4 sockets/board now</a:t>
            </a:r>
          </a:p>
          <a:p>
            <a:pPr lvl="2"/>
            <a:r>
              <a:rPr lang="en-US" sz="1200" dirty="0" smtClean="0"/>
              <a:t>2, 4, 8 cores/socket now</a:t>
            </a:r>
          </a:p>
          <a:p>
            <a:pPr lvl="1"/>
            <a:r>
              <a:rPr lang="en-US" sz="1600" dirty="0" err="1" smtClean="0"/>
              <a:t>Manycore</a:t>
            </a:r>
            <a:r>
              <a:rPr lang="en-US" sz="1600" dirty="0" smtClean="0"/>
              <a:t> accelerator</a:t>
            </a:r>
          </a:p>
          <a:p>
            <a:pPr lvl="2"/>
            <a:r>
              <a:rPr lang="en-US" sz="1200" dirty="0" smtClean="0"/>
              <a:t>Discrete device (GPU)</a:t>
            </a:r>
          </a:p>
          <a:p>
            <a:pPr lvl="2"/>
            <a:r>
              <a:rPr lang="en-US" sz="1200" dirty="0" smtClean="0"/>
              <a:t>Integrated </a:t>
            </a:r>
            <a:r>
              <a:rPr lang="en-US" sz="1200" dirty="0" err="1" smtClean="0"/>
              <a:t>w</a:t>
            </a:r>
            <a:r>
              <a:rPr lang="en-US" sz="1200" dirty="0" smtClean="0"/>
              <a:t>/CPU (Intel “Knights Corner”)</a:t>
            </a:r>
          </a:p>
          <a:p>
            <a:r>
              <a:rPr lang="en-US" sz="2000" dirty="0" smtClean="0"/>
              <a:t>Multiple memory spaces</a:t>
            </a:r>
          </a:p>
          <a:p>
            <a:pPr lvl="1"/>
            <a:r>
              <a:rPr lang="en-US" sz="1600" dirty="0" smtClean="0"/>
              <a:t>Per node memory (accessible by local cores)</a:t>
            </a:r>
          </a:p>
          <a:p>
            <a:pPr lvl="1"/>
            <a:r>
              <a:rPr lang="en-US" sz="1600" dirty="0" smtClean="0"/>
              <a:t>Per accelerator memory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4D1987-7D88-1F46-B52C-DF780D8E847B}" type="slidenum">
              <a:rPr lang="en-US"/>
              <a:pPr/>
              <a:t>73</a:t>
            </a:fld>
            <a:endParaRPr lang="en-US"/>
          </a:p>
        </p:txBody>
      </p:sp>
      <p:pic>
        <p:nvPicPr>
          <p:cNvPr id="6149" name="Picture 2" descr="logical-20090526r1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817688"/>
            <a:ext cx="40814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Multicore/Accelerator multiSpace Computing (MASC)</a:t>
            </a:r>
          </a:p>
        </p:txBody>
      </p:sp>
      <p:sp>
        <p:nvSpPr>
          <p:cNvPr id="6147" name="Text Placeholder 5"/>
          <p:cNvSpPr>
            <a:spLocks noGrp="1"/>
          </p:cNvSpPr>
          <p:nvPr>
            <p:ph type="body" sz="half" idx="1"/>
          </p:nvPr>
        </p:nvSpPr>
        <p:spPr>
          <a:xfrm>
            <a:off x="4502150" y="1419225"/>
            <a:ext cx="4368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Achieving high performance requires detailed, system-dependent specification of data placement and movement</a:t>
            </a:r>
            <a:endParaRPr lang="en-US" sz="2000" dirty="0" smtClean="0"/>
          </a:p>
          <a:p>
            <a:r>
              <a:rPr lang="en-US" sz="2400" dirty="0" smtClean="0"/>
              <a:t>Programmability </a:t>
            </a:r>
            <a:r>
              <a:rPr lang="en-US" sz="2400" dirty="0"/>
              <a:t>Challenges</a:t>
            </a:r>
            <a:endParaRPr lang="en-US" sz="2400" dirty="0" smtClean="0"/>
          </a:p>
          <a:p>
            <a:pPr lvl="1"/>
            <a:r>
              <a:rPr lang="en-US" sz="2000" dirty="0" smtClean="0"/>
              <a:t>exhibit multiple levels of parallelism</a:t>
            </a:r>
          </a:p>
          <a:p>
            <a:pPr lvl="1"/>
            <a:r>
              <a:rPr lang="en-US" sz="2000" dirty="0" smtClean="0"/>
              <a:t>synchronize data motion across multiple memories</a:t>
            </a:r>
          </a:p>
          <a:p>
            <a:pPr lvl="1"/>
            <a:r>
              <a:rPr lang="en-US" sz="2000" dirty="0" smtClean="0"/>
              <a:t>regularly overlap computation with communication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4D1987-7D88-1F46-B52C-DF780D8E847B}" type="slidenum">
              <a:rPr lang="en-US"/>
              <a:pPr/>
              <a:t>74</a:t>
            </a:fld>
            <a:endParaRPr lang="en-US"/>
          </a:p>
        </p:txBody>
      </p:sp>
      <p:pic>
        <p:nvPicPr>
          <p:cNvPr id="6149" name="Picture 2" descr="logical-20090526r1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817688"/>
            <a:ext cx="40814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Parallel Architecture has a dominant programming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81000" y="1371600"/>
          <a:ext cx="430280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402"/>
                <a:gridCol w="2151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Parallel</a:t>
                      </a:r>
                      <a:r>
                        <a:rPr lang="en-US" baseline="0" dirty="0" smtClean="0"/>
                        <a:t> Architecture</a:t>
                      </a:r>
                      <a:endParaRPr lang="en-US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Programming Model</a:t>
                      </a:r>
                      <a:endParaRPr lang="en-US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Vector Machine (Cray 1)</a:t>
                      </a:r>
                      <a:endParaRPr lang="en-US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Loop </a:t>
                      </a:r>
                      <a:r>
                        <a:rPr lang="en-US" dirty="0" err="1" smtClean="0"/>
                        <a:t>vectorization</a:t>
                      </a:r>
                      <a:r>
                        <a:rPr lang="en-US" dirty="0" smtClean="0"/>
                        <a:t> (IVDEP)</a:t>
                      </a:r>
                      <a:endParaRPr lang="en-US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SIMD Machine (CM-2)</a:t>
                      </a:r>
                      <a:endParaRPr lang="en-US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parallel (C*)</a:t>
                      </a:r>
                      <a:endParaRPr lang="en-US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SMP Machine </a:t>
                      </a:r>
                    </a:p>
                    <a:p>
                      <a:r>
                        <a:rPr lang="en-US" dirty="0" smtClean="0"/>
                        <a:t>(SGI Origin)</a:t>
                      </a:r>
                      <a:endParaRPr lang="en-US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Threads (</a:t>
                      </a:r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Clusters </a:t>
                      </a:r>
                    </a:p>
                    <a:p>
                      <a:r>
                        <a:rPr lang="en-US" dirty="0" smtClean="0"/>
                        <a:t>(IBM 1350)</a:t>
                      </a:r>
                      <a:endParaRPr lang="en-US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 Passing</a:t>
                      </a:r>
                      <a:r>
                        <a:rPr lang="en-US" baseline="0" dirty="0" smtClean="0"/>
                        <a:t> (MPI)</a:t>
                      </a:r>
                      <a:endParaRPr lang="en-US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GPGPU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nVidia</a:t>
                      </a:r>
                      <a:r>
                        <a:rPr lang="en-US" dirty="0" smtClean="0"/>
                        <a:t> Tesla)</a:t>
                      </a:r>
                      <a:endParaRPr lang="en-US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parallel (CUDA)</a:t>
                      </a:r>
                      <a:endParaRPr lang="en-US" dirty="0"/>
                    </a:p>
                  </a:txBody>
                  <a:tcPr marL="44896" marR="448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MASC</a:t>
                      </a:r>
                      <a:endParaRPr lang="en-US" dirty="0"/>
                    </a:p>
                  </a:txBody>
                  <a:tcPr marL="44896" marR="448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Asynchronous</a:t>
                      </a:r>
                      <a:r>
                        <a:rPr lang="en-US" baseline="0" dirty="0" smtClean="0"/>
                        <a:t> PGAS?</a:t>
                      </a:r>
                      <a:endParaRPr lang="en-US" dirty="0"/>
                    </a:p>
                  </a:txBody>
                  <a:tcPr marL="44896" marR="44896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MASC Options</a:t>
            </a:r>
          </a:p>
          <a:p>
            <a:pPr lvl="1"/>
            <a:r>
              <a:rPr lang="en-US" dirty="0" smtClean="0"/>
              <a:t>Pick a single model (MPI, </a:t>
            </a:r>
            <a:r>
              <a:rPr lang="en-US" dirty="0" err="1" smtClean="0"/>
              <a:t>OpenMP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Hybrid code</a:t>
            </a:r>
          </a:p>
          <a:p>
            <a:pPr lvl="2"/>
            <a:r>
              <a:rPr lang="en-US" dirty="0" smtClean="0"/>
              <a:t>MPI at node level</a:t>
            </a:r>
          </a:p>
          <a:p>
            <a:pPr lvl="2"/>
            <a:r>
              <a:rPr lang="en-US" dirty="0" err="1" smtClean="0"/>
              <a:t>OpenMP</a:t>
            </a:r>
            <a:r>
              <a:rPr lang="en-US" dirty="0" smtClean="0"/>
              <a:t> at core level</a:t>
            </a:r>
          </a:p>
          <a:p>
            <a:pPr lvl="2"/>
            <a:r>
              <a:rPr lang="en-US" dirty="0" smtClean="0"/>
              <a:t>CUDA at accelerator</a:t>
            </a:r>
          </a:p>
          <a:p>
            <a:pPr lvl="1"/>
            <a:r>
              <a:rPr lang="en-US" dirty="0" smtClean="0"/>
              <a:t>Find a higher-level abstraction, map it to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E7B66-7FAD-6C4F-B4C4-038EA055C77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X10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PGAS </a:t>
            </a:r>
          </a:p>
          <a:p>
            <a:pPr lvl="1"/>
            <a:r>
              <a:rPr lang="en-US" dirty="0" smtClean="0"/>
              <a:t>PGAS model in which threads can be dynamically created under programmer control</a:t>
            </a:r>
          </a:p>
          <a:p>
            <a:pPr lvl="1"/>
            <a:r>
              <a:rPr lang="en-US" dirty="0" err="1" smtClean="0"/>
              <a:t>p</a:t>
            </a:r>
            <a:r>
              <a:rPr lang="en-US" dirty="0" smtClean="0"/>
              <a:t> distinct memories, </a:t>
            </a:r>
            <a:r>
              <a:rPr lang="en-US" dirty="0" err="1" smtClean="0"/>
              <a:t>q</a:t>
            </a:r>
            <a:r>
              <a:rPr lang="en-US" dirty="0" smtClean="0"/>
              <a:t> distinct threads (</a:t>
            </a:r>
            <a:r>
              <a:rPr lang="en-US" dirty="0" err="1" smtClean="0"/>
              <a:t>p</a:t>
            </a:r>
            <a:r>
              <a:rPr lang="en-US" dirty="0" smtClean="0"/>
              <a:t> &lt;&gt; </a:t>
            </a:r>
            <a:r>
              <a:rPr lang="en-US" dirty="0" err="1" smtClean="0"/>
              <a:t>q</a:t>
            </a:r>
            <a:r>
              <a:rPr lang="en-US" dirty="0" smtClean="0"/>
              <a:t>)</a:t>
            </a:r>
          </a:p>
          <a:p>
            <a:r>
              <a:rPr lang="en-US" dirty="0" smtClean="0"/>
              <a:t>PGAS memories are called </a:t>
            </a:r>
            <a:r>
              <a:rPr lang="en-US" i="1" dirty="0" smtClean="0"/>
              <a:t>places </a:t>
            </a:r>
            <a:r>
              <a:rPr lang="en-US" dirty="0" smtClean="0"/>
              <a:t>in X10</a:t>
            </a:r>
          </a:p>
          <a:p>
            <a:r>
              <a:rPr lang="en-US" dirty="0" smtClean="0"/>
              <a:t>PGAS threads are called </a:t>
            </a:r>
            <a:r>
              <a:rPr lang="en-US" i="1" dirty="0" smtClean="0"/>
              <a:t>activities </a:t>
            </a:r>
            <a:r>
              <a:rPr lang="en-US" dirty="0" smtClean="0"/>
              <a:t>in </a:t>
            </a:r>
            <a:r>
              <a:rPr lang="en-US" dirty="0" smtClean="0"/>
              <a:t>X10</a:t>
            </a:r>
          </a:p>
          <a:p>
            <a:r>
              <a:rPr lang="en-US" dirty="0" smtClean="0"/>
              <a:t>A</a:t>
            </a:r>
            <a:r>
              <a:rPr lang="en-US" dirty="0" smtClean="0"/>
              <a:t>synchronous extensions for other </a:t>
            </a:r>
            <a:r>
              <a:rPr lang="en-US" dirty="0" smtClean="0"/>
              <a:t>PGAS </a:t>
            </a:r>
            <a:r>
              <a:rPr lang="en-US" dirty="0" smtClean="0"/>
              <a:t>languages (UPC, CAF) entirely possible…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A8380-D949-864A-A118-B3C3B7946A4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X10 Constructs</a:t>
            </a: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38" y="1071563"/>
            <a:ext cx="6745287" cy="2716212"/>
            <a:chOff x="405" y="675"/>
            <a:chExt cx="4249" cy="1711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" y="675"/>
              <a:ext cx="4250" cy="17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405" y="675"/>
              <a:ext cx="4250" cy="17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12750" y="4214813"/>
            <a:ext cx="3124200" cy="674687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1125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 dirty="0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Fine grained concurrency</a:t>
            </a:r>
          </a:p>
          <a:p>
            <a:pPr algn="l" eaLnBrk="1" hangingPunct="1">
              <a:lnSpc>
                <a:spcPct val="80000"/>
              </a:lnSpc>
              <a:spcBef>
                <a:spcPts val="1125"/>
              </a:spcBef>
              <a:buFont typeface="Times New Roman" charset="0"/>
              <a:buChar char="•"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 dirty="0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800" b="1" dirty="0" err="1">
                <a:solidFill>
                  <a:srgbClr val="D60093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async</a:t>
            </a:r>
            <a:r>
              <a:rPr lang="en-US" sz="1800" b="1" dirty="0">
                <a:solidFill>
                  <a:srgbClr val="D60093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800" b="1" dirty="0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36950" y="4214813"/>
            <a:ext cx="2286000" cy="1036637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1125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Atomicity</a:t>
            </a:r>
          </a:p>
          <a:p>
            <a:pPr algn="l" eaLnBrk="1" hangingPunct="1">
              <a:lnSpc>
                <a:spcPct val="80000"/>
              </a:lnSpc>
              <a:spcBef>
                <a:spcPts val="1125"/>
              </a:spcBef>
              <a:buFont typeface="Times New Roman" charset="0"/>
              <a:buChar char="•"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800" b="1">
                <a:solidFill>
                  <a:srgbClr val="D60093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atomic </a:t>
            </a: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S</a:t>
            </a:r>
          </a:p>
          <a:p>
            <a:pPr algn="l" eaLnBrk="1" hangingPunct="1">
              <a:lnSpc>
                <a:spcPct val="80000"/>
              </a:lnSpc>
              <a:spcBef>
                <a:spcPts val="1125"/>
              </a:spcBef>
              <a:buFont typeface="Times New Roman" charset="0"/>
              <a:buChar char="•"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800" b="1">
                <a:solidFill>
                  <a:srgbClr val="D60093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when</a:t>
            </a: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(c) 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822950" y="4214813"/>
            <a:ext cx="2895600" cy="893762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1125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Global data-structures</a:t>
            </a:r>
          </a:p>
          <a:p>
            <a:pPr algn="l" eaLnBrk="1" hangingPunct="1">
              <a:lnSpc>
                <a:spcPct val="80000"/>
              </a:lnSpc>
              <a:spcBef>
                <a:spcPts val="1125"/>
              </a:spcBef>
              <a:buFont typeface="Times New Roman" charset="0"/>
              <a:buChar char="•"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points, regions, distributions, arrays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12750" y="5246688"/>
            <a:ext cx="3124200" cy="674687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1125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Place-shifting operations</a:t>
            </a:r>
          </a:p>
          <a:p>
            <a:pPr algn="l" eaLnBrk="1" hangingPunct="1">
              <a:lnSpc>
                <a:spcPct val="80000"/>
              </a:lnSpc>
              <a:spcBef>
                <a:spcPts val="1125"/>
              </a:spcBef>
              <a:buFont typeface="Times New Roman" charset="0"/>
              <a:buChar char="•"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800" b="1">
                <a:solidFill>
                  <a:srgbClr val="D60093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at </a:t>
            </a: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(P) 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536950" y="5245100"/>
            <a:ext cx="2286000" cy="1036638"/>
          </a:xfrm>
          <a:prstGeom prst="rect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ts val="1125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Ordering</a:t>
            </a:r>
          </a:p>
          <a:p>
            <a:pPr algn="l" eaLnBrk="1" hangingPunct="1">
              <a:lnSpc>
                <a:spcPct val="80000"/>
              </a:lnSpc>
              <a:spcBef>
                <a:spcPts val="1125"/>
              </a:spcBef>
              <a:buFont typeface="Times New Roman" charset="0"/>
              <a:buChar char="•"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800" b="1">
                <a:solidFill>
                  <a:srgbClr val="D60093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finish </a:t>
            </a: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S</a:t>
            </a:r>
          </a:p>
          <a:p>
            <a:pPr algn="l" eaLnBrk="1" hangingPunct="1">
              <a:lnSpc>
                <a:spcPct val="80000"/>
              </a:lnSpc>
              <a:spcBef>
                <a:spcPts val="1125"/>
              </a:spcBef>
              <a:buFont typeface="Times New Roman" charset="0"/>
              <a:buChar char="•"/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>
                <a:solidFill>
                  <a:srgbClr val="3366FF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800" b="1">
                <a:solidFill>
                  <a:srgbClr val="D60093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clock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4800" y="203804"/>
            <a:ext cx="6855581" cy="348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Two basic ideas: Places</a:t>
            </a:r>
            <a:r>
              <a:rPr lang="en-US" sz="1800" b="1" dirty="0" smtClean="0">
                <a:solidFill>
                  <a:srgbClr val="FF0000"/>
                </a:solidFill>
                <a:latin typeface="Times New Roman" charset="0"/>
                <a:ea typeface="ヒラギノ角ゴ Pro W3" charset="-128"/>
                <a:cs typeface="ヒラギノ角ゴ Pro W3" charset="-128"/>
              </a:rPr>
              <a:t> (Memories) and Activities (Threads)</a:t>
            </a:r>
            <a:endParaRPr lang="en-US" sz="1800" b="1" dirty="0">
              <a:solidFill>
                <a:srgbClr val="FF0000"/>
              </a:solidFill>
              <a:latin typeface="Times New Roman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Features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Many sequential features of Java inherited unchanged</a:t>
            </a:r>
          </a:p>
          <a:p>
            <a:pPr lvl="1"/>
            <a:r>
              <a:rPr lang="en-US" dirty="0" smtClean="0"/>
              <a:t>Classes (</a:t>
            </a:r>
            <a:r>
              <a:rPr lang="en-US" dirty="0" err="1" smtClean="0"/>
              <a:t>w</a:t>
            </a:r>
            <a:r>
              <a:rPr lang="en-US" dirty="0" smtClean="0"/>
              <a:t>/ single inheritance)</a:t>
            </a:r>
          </a:p>
          <a:p>
            <a:pPr lvl="1"/>
            <a:r>
              <a:rPr lang="en-US" dirty="0" smtClean="0"/>
              <a:t>Interfaces, (</a:t>
            </a:r>
            <a:r>
              <a:rPr lang="en-US" dirty="0" err="1" smtClean="0"/>
              <a:t>w</a:t>
            </a:r>
            <a:r>
              <a:rPr lang="en-US" dirty="0" smtClean="0"/>
              <a:t>/ multiple inheritance)</a:t>
            </a:r>
          </a:p>
          <a:p>
            <a:pPr lvl="1"/>
            <a:r>
              <a:rPr lang="en-US" dirty="0" smtClean="0"/>
              <a:t>Instance and static fields</a:t>
            </a:r>
          </a:p>
          <a:p>
            <a:pPr lvl="1"/>
            <a:r>
              <a:rPr lang="en-US" dirty="0" smtClean="0"/>
              <a:t>Constructors, (static) </a:t>
            </a:r>
            <a:r>
              <a:rPr lang="en-US" dirty="0" err="1" smtClean="0"/>
              <a:t>initializers</a:t>
            </a:r>
            <a:endParaRPr lang="en-US" dirty="0" smtClean="0"/>
          </a:p>
          <a:p>
            <a:pPr lvl="1"/>
            <a:r>
              <a:rPr lang="en-US" dirty="0" smtClean="0"/>
              <a:t>Overloaded, over-</a:t>
            </a:r>
            <a:r>
              <a:rPr lang="en-US" dirty="0" err="1" smtClean="0"/>
              <a:t>rideable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Garbage collection</a:t>
            </a:r>
          </a:p>
          <a:p>
            <a:r>
              <a:rPr lang="en-US" dirty="0" err="1" smtClean="0"/>
              <a:t>Structs</a:t>
            </a:r>
            <a:endParaRPr lang="en-US" dirty="0" smtClean="0"/>
          </a:p>
          <a:p>
            <a:r>
              <a:rPr lang="en-US" dirty="0" smtClean="0"/>
              <a:t>Closures</a:t>
            </a:r>
          </a:p>
          <a:p>
            <a:r>
              <a:rPr lang="en-US" dirty="0" smtClean="0"/>
              <a:t>Points, Regions, Distributions, Arrays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Substantial extensions to the type system</a:t>
            </a:r>
          </a:p>
          <a:p>
            <a:pPr lvl="1"/>
            <a:r>
              <a:rPr lang="en-US" dirty="0" smtClean="0"/>
              <a:t>Dependent types</a:t>
            </a:r>
          </a:p>
          <a:p>
            <a:pPr lvl="1"/>
            <a:r>
              <a:rPr lang="en-US" dirty="0" smtClean="0"/>
              <a:t>Generic types</a:t>
            </a:r>
          </a:p>
          <a:p>
            <a:pPr lvl="1"/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Type definitions, inference</a:t>
            </a:r>
          </a:p>
          <a:p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Fine-grained concurrency: 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async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p,l</a:t>
            </a:r>
            <a:r>
              <a:rPr lang="en-US" dirty="0" smtClean="0"/>
              <a:t>) S</a:t>
            </a:r>
          </a:p>
          <a:p>
            <a:pPr lvl="1"/>
            <a:r>
              <a:rPr lang="en-US" dirty="0" smtClean="0"/>
              <a:t>Atomicity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atomic </a:t>
            </a:r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Ordering </a:t>
            </a:r>
          </a:p>
          <a:p>
            <a:pPr lvl="2"/>
            <a:r>
              <a:rPr lang="en-US" dirty="0" smtClean="0"/>
              <a:t>L: </a:t>
            </a:r>
            <a:r>
              <a:rPr lang="en-US" dirty="0" smtClean="0">
                <a:solidFill>
                  <a:srgbClr val="0000FF"/>
                </a:solidFill>
              </a:rPr>
              <a:t>finish 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Data-dependent synchronization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when </a:t>
            </a:r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dirty="0" smtClean="0"/>
              <a:t>) 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Points and Regions</a:t>
            </a: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point </a:t>
            </a:r>
            <a:r>
              <a:rPr lang="en-US" dirty="0" smtClean="0"/>
              <a:t>is an element of an </a:t>
            </a:r>
            <a:r>
              <a:rPr lang="en-US" dirty="0" err="1" smtClean="0"/>
              <a:t>n</a:t>
            </a:r>
            <a:r>
              <a:rPr lang="en-US" dirty="0" smtClean="0"/>
              <a:t>-dimensional Cartesian space (</a:t>
            </a:r>
            <a:r>
              <a:rPr lang="en-US" dirty="0" err="1" smtClean="0"/>
              <a:t>n</a:t>
            </a:r>
            <a:r>
              <a:rPr lang="en-US" dirty="0" smtClean="0"/>
              <a:t>&gt;=1) with integer-valued coordinates e.g., </a:t>
            </a:r>
            <a:r>
              <a:rPr lang="en-US" dirty="0" smtClean="0">
                <a:solidFill>
                  <a:srgbClr val="0000FF"/>
                </a:solidFill>
              </a:rPr>
              <a:t>[5], [1, 2], 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A point variable can hold values of different ranks e.g., 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var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: Point = [1];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= [2,3];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p1.rank </a:t>
            </a:r>
          </a:p>
          <a:p>
            <a:pPr lvl="2"/>
            <a:r>
              <a:rPr lang="en-US" dirty="0" smtClean="0"/>
              <a:t>returns rank of point p1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p1(i)</a:t>
            </a:r>
          </a:p>
          <a:p>
            <a:pPr lvl="2"/>
            <a:r>
              <a:rPr lang="en-US" dirty="0" smtClean="0"/>
              <a:t>returns element (</a:t>
            </a:r>
            <a:r>
              <a:rPr lang="en-US" dirty="0" err="1" smtClean="0"/>
              <a:t>i</a:t>
            </a:r>
            <a:r>
              <a:rPr lang="en-US" dirty="0" smtClean="0"/>
              <a:t> mod p1.rank) if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 &lt; 0 or  </a:t>
            </a:r>
            <a:r>
              <a:rPr lang="en-US" dirty="0" err="1" smtClean="0"/>
              <a:t>i</a:t>
            </a:r>
            <a:r>
              <a:rPr lang="en-US" dirty="0" smtClean="0"/>
              <a:t> &gt;= p1.rank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p1 &lt; p2, p1 &lt;= p2, p1 &gt; p2, p1 &gt;= p2</a:t>
            </a:r>
          </a:p>
          <a:p>
            <a:pPr lvl="2"/>
            <a:r>
              <a:rPr lang="en-US" dirty="0" smtClean="0"/>
              <a:t>returns true </a:t>
            </a:r>
            <a:r>
              <a:rPr lang="en-US" dirty="0" err="1" smtClean="0"/>
              <a:t>iff</a:t>
            </a:r>
            <a:r>
              <a:rPr lang="en-US" dirty="0" smtClean="0"/>
              <a:t> p1 is lexicographically &lt;, &lt;=, &gt;, or &gt;= p2 </a:t>
            </a:r>
          </a:p>
          <a:p>
            <a:pPr lvl="2"/>
            <a:r>
              <a:rPr lang="en-US" dirty="0" smtClean="0"/>
              <a:t>only defined when p1.rank and p2.rank are equal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Regions are collections of points of the same dimension</a:t>
            </a:r>
          </a:p>
          <a:p>
            <a:r>
              <a:rPr lang="en-US" dirty="0" smtClean="0"/>
              <a:t>Rectangular regions have a simple representation, e.g. </a:t>
            </a:r>
            <a:r>
              <a:rPr lang="en-US" dirty="0" smtClean="0">
                <a:solidFill>
                  <a:srgbClr val="0000FF"/>
                </a:solidFill>
              </a:rPr>
              <a:t>[1..10, 3..40]</a:t>
            </a:r>
          </a:p>
          <a:p>
            <a:r>
              <a:rPr lang="en-US" dirty="0" smtClean="0"/>
              <a:t>Rich algebra over regions is provided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and Nonlocal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Affinity is the association of a thread to a memory</a:t>
            </a:r>
          </a:p>
          <a:p>
            <a:pPr lvl="1"/>
            <a:r>
              <a:rPr lang="en-US" dirty="0" smtClean="0"/>
              <a:t>If a thread has affinity with a memory, it can access its structures</a:t>
            </a:r>
          </a:p>
          <a:p>
            <a:pPr lvl="1"/>
            <a:r>
              <a:rPr lang="en-US" dirty="0" smtClean="0"/>
              <a:t>Such a memory is called a local </a:t>
            </a:r>
            <a:r>
              <a:rPr lang="en-US" smtClean="0"/>
              <a:t>memory</a:t>
            </a:r>
          </a:p>
          <a:p>
            <a:r>
              <a:rPr lang="en-US" smtClean="0"/>
              <a:t>Nonlocal </a:t>
            </a:r>
            <a:r>
              <a:rPr lang="en-US" dirty="0" smtClean="0"/>
              <a:t>access </a:t>
            </a:r>
          </a:p>
          <a:p>
            <a:pPr lvl="1"/>
            <a:r>
              <a:rPr lang="en-US" dirty="0" smtClean="0"/>
              <a:t>Thread 0 wants part B</a:t>
            </a:r>
          </a:p>
          <a:p>
            <a:pPr lvl="1"/>
            <a:r>
              <a:rPr lang="en-US" dirty="0" smtClean="0"/>
              <a:t>Part B in Memory 1</a:t>
            </a:r>
          </a:p>
          <a:p>
            <a:pPr lvl="1"/>
            <a:r>
              <a:rPr lang="en-US" dirty="0" smtClean="0"/>
              <a:t>Thread 0 does not have affinity to memory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12133-02C5-C14B-B5E9-BAAE1BF26D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affin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88904" y="528058"/>
            <a:ext cx="2717800" cy="2336800"/>
          </a:xfrm>
          <a:prstGeom prst="rect">
            <a:avLst/>
          </a:prstGeom>
        </p:spPr>
      </p:pic>
      <p:pic>
        <p:nvPicPr>
          <p:cNvPr id="9" name="Picture 8" descr="nonloca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89442" y="3167214"/>
            <a:ext cx="2717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Distributions and Arrays</a:t>
            </a:r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Distributions specify mapping of points in a region to places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solidFill>
                  <a:srgbClr val="0000FF"/>
                </a:solidFill>
              </a:rPr>
              <a:t>Dist.makeBlock(R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solidFill>
                  <a:srgbClr val="0000FF"/>
                </a:solidFill>
              </a:rPr>
              <a:t>Dist.makeUnique</a:t>
            </a:r>
            <a:r>
              <a:rPr lang="en-US" dirty="0" smtClean="0">
                <a:solidFill>
                  <a:srgbClr val="0000FF"/>
                </a:solidFill>
              </a:rPr>
              <a:t>()</a:t>
            </a:r>
          </a:p>
          <a:p>
            <a:r>
              <a:rPr lang="en-US" dirty="0" smtClean="0"/>
              <a:t>Arrays are defined over a distribution and a base type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A:Array[T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A:Array[T](d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Arrays are created through </a:t>
            </a:r>
            <a:r>
              <a:rPr lang="en-US" dirty="0" err="1" smtClean="0"/>
              <a:t>initializers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Array.make[T](d</a:t>
            </a:r>
            <a:r>
              <a:rPr lang="en-US" dirty="0" smtClean="0">
                <a:solidFill>
                  <a:srgbClr val="0000FF"/>
                </a:solidFill>
              </a:rPr>
              <a:t>, init)</a:t>
            </a:r>
          </a:p>
          <a:p>
            <a:r>
              <a:rPr lang="en-US" dirty="0" smtClean="0"/>
              <a:t>Arrays are mutable </a:t>
            </a:r>
            <a:br>
              <a:rPr lang="en-US" dirty="0" smtClean="0"/>
            </a:br>
            <a:r>
              <a:rPr lang="en-US" dirty="0" smtClean="0"/>
              <a:t>(considering immutable arrays)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Array operations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A.rank</a:t>
            </a:r>
            <a:r>
              <a:rPr lang="en-US" dirty="0" smtClean="0"/>
              <a:t>    ::= # dimensions in array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A.region</a:t>
            </a:r>
            <a:r>
              <a:rPr lang="en-US" dirty="0" smtClean="0"/>
              <a:t> ::= index region (domain) of array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A.dist</a:t>
            </a:r>
            <a:r>
              <a:rPr lang="en-US" dirty="0" smtClean="0"/>
              <a:t> ::= distribution of array A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A(p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::= element at point </a:t>
            </a:r>
            <a:r>
              <a:rPr lang="en-US" dirty="0" err="1" smtClean="0"/>
              <a:t>p</a:t>
            </a:r>
            <a:r>
              <a:rPr lang="en-US" dirty="0" smtClean="0"/>
              <a:t>, where </a:t>
            </a:r>
            <a:r>
              <a:rPr lang="en-US" dirty="0" err="1" smtClean="0"/>
              <a:t>p</a:t>
            </a:r>
            <a:r>
              <a:rPr lang="en-US" dirty="0" smtClean="0"/>
              <a:t> belongs to </a:t>
            </a:r>
            <a:r>
              <a:rPr lang="en-US" dirty="0" err="1" smtClean="0">
                <a:solidFill>
                  <a:srgbClr val="0000FF"/>
                </a:solidFill>
              </a:rPr>
              <a:t>A.region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A(R)</a:t>
            </a:r>
            <a:r>
              <a:rPr lang="en-US" dirty="0" smtClean="0"/>
              <a:t> ::= restriction of array onto region R</a:t>
            </a:r>
          </a:p>
          <a:p>
            <a:pPr lvl="1"/>
            <a:r>
              <a:rPr lang="en-US" dirty="0" smtClean="0"/>
              <a:t>Useful for extracting </a:t>
            </a:r>
            <a:r>
              <a:rPr lang="en-US" dirty="0" err="1" smtClean="0"/>
              <a:t>subarrays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</a:t>
            </a:r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556377" cy="434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async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</a:p>
          <a:p>
            <a:pPr lvl="1"/>
            <a:r>
              <a:rPr lang="en-US" dirty="0" smtClean="0"/>
              <a:t>Creates a new child activity that executes statement S </a:t>
            </a:r>
          </a:p>
          <a:p>
            <a:pPr lvl="1"/>
            <a:r>
              <a:rPr lang="en-US" dirty="0" smtClean="0"/>
              <a:t>Returns immediately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may reference </a:t>
            </a: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 smtClean="0"/>
              <a:t>variables in enclosing blocks</a:t>
            </a:r>
          </a:p>
          <a:p>
            <a:pPr lvl="1"/>
            <a:r>
              <a:rPr lang="en-US" dirty="0" smtClean="0"/>
              <a:t>Activities cannot be named</a:t>
            </a:r>
          </a:p>
          <a:p>
            <a:pPr lvl="1"/>
            <a:r>
              <a:rPr lang="en-US" dirty="0" smtClean="0"/>
              <a:t>Activity cannot be aborted or cancelled</a:t>
            </a:r>
            <a:endParaRPr lang="en-US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295900" y="909638"/>
            <a:ext cx="2971800" cy="3683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Stmt ::= </a:t>
            </a:r>
            <a:r>
              <a:rPr lang="en-US" sz="1800" b="1">
                <a:solidFill>
                  <a:srgbClr val="003399"/>
                </a:solidFill>
                <a:ea typeface="Arial" charset="0"/>
                <a:cs typeface="Arial" charset="0"/>
              </a:rPr>
              <a:t> async(p,l) </a:t>
            </a:r>
            <a:r>
              <a:rPr lang="en-US" sz="1800" b="1" i="1">
                <a:solidFill>
                  <a:srgbClr val="669900"/>
                </a:solidFill>
                <a:ea typeface="Arial" charset="0"/>
                <a:cs typeface="Arial" charset="0"/>
              </a:rPr>
              <a:t> </a:t>
            </a: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Stmt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781800" y="1295400"/>
            <a:ext cx="1905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cf Cilk’s spawn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81600" y="1905000"/>
            <a:ext cx="3429000" cy="315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Compute the Fibonacci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sequence in parallel.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def run() {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if (r &lt; 2) return;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val f1 = new Fib(r-1),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    f2 = new Fib(r-2);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finish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{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async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f1.run();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f2.run();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}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r = f1.r + f2.r;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181600" y="1905000"/>
            <a:ext cx="3429000" cy="315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Compute the Fibonacci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sequence in parallel.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def run() {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if (r &lt; 2) return;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val f1 = new Fib(r-1),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    f2 = new Fib(r-2);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finish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{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async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f1.run(); 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f2.run();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}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r = f1.r + f2.r;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finish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446901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L: finish S</a:t>
            </a:r>
          </a:p>
          <a:p>
            <a:pPr lvl="1"/>
            <a:r>
              <a:rPr lang="en-US" dirty="0" smtClean="0"/>
              <a:t>Execute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, but wait until all (transitively) spawned </a:t>
            </a:r>
            <a:r>
              <a:rPr lang="en-US" dirty="0" err="1" smtClean="0">
                <a:solidFill>
                  <a:srgbClr val="0000FF"/>
                </a:solidFill>
              </a:rPr>
              <a:t>async</a:t>
            </a:r>
            <a:r>
              <a:rPr lang="en-US" dirty="0" err="1" smtClean="0"/>
              <a:t>s</a:t>
            </a:r>
            <a:r>
              <a:rPr lang="en-US" dirty="0" smtClean="0"/>
              <a:t> have terminated. </a:t>
            </a:r>
          </a:p>
          <a:p>
            <a:r>
              <a:rPr lang="en-US" dirty="0" smtClean="0"/>
              <a:t>Rooted exception model</a:t>
            </a:r>
          </a:p>
          <a:p>
            <a:pPr lvl="1"/>
            <a:r>
              <a:rPr lang="en-US" dirty="0" smtClean="0"/>
              <a:t>Trap all exceptions thrown by spawned activities. </a:t>
            </a:r>
          </a:p>
          <a:p>
            <a:pPr lvl="1"/>
            <a:r>
              <a:rPr lang="en-US" dirty="0" smtClean="0"/>
              <a:t>Throw an (aggregate) exception if any spawned </a:t>
            </a:r>
            <a:r>
              <a:rPr lang="en-US" dirty="0" err="1" smtClean="0"/>
              <a:t>async</a:t>
            </a:r>
            <a:r>
              <a:rPr lang="en-US" dirty="0" smtClean="0"/>
              <a:t> terminates abruptly.</a:t>
            </a:r>
          </a:p>
          <a:p>
            <a:pPr lvl="1"/>
            <a:r>
              <a:rPr lang="en-US" dirty="0" smtClean="0"/>
              <a:t>Implicit </a:t>
            </a:r>
            <a:r>
              <a:rPr lang="en-US" dirty="0" smtClean="0">
                <a:solidFill>
                  <a:srgbClr val="0000FF"/>
                </a:solidFill>
              </a:rPr>
              <a:t>finish </a:t>
            </a:r>
            <a:r>
              <a:rPr lang="en-US" dirty="0" smtClean="0"/>
              <a:t>at main activity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finish </a:t>
            </a:r>
            <a:r>
              <a:rPr lang="en-US" dirty="0" smtClean="0"/>
              <a:t>is useful for expressing “synchronous” operations on (local or) remote data.</a:t>
            </a:r>
            <a:endParaRPr lang="en-US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295900" y="909638"/>
            <a:ext cx="2514600" cy="3683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Stmt ::=  </a:t>
            </a:r>
            <a:r>
              <a:rPr lang="en-US" sz="1800" b="1">
                <a:solidFill>
                  <a:srgbClr val="003399"/>
                </a:solidFill>
                <a:ea typeface="Arial" charset="0"/>
                <a:cs typeface="Arial" charset="0"/>
              </a:rPr>
              <a:t>finish </a:t>
            </a: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 Stmt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781800" y="1295400"/>
            <a:ext cx="17351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cf Cilk’s sync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</a:t>
            </a:r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457848" cy="43434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at(p</a:t>
            </a:r>
            <a:r>
              <a:rPr lang="en-US" dirty="0" smtClean="0">
                <a:solidFill>
                  <a:srgbClr val="0000FF"/>
                </a:solidFill>
              </a:rPr>
              <a:t>) 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Creates activity to execute </a:t>
            </a:r>
            <a:r>
              <a:rPr lang="en-US" dirty="0" smtClean="0"/>
              <a:t>statement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at place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Calling activity </a:t>
            </a:r>
            <a:r>
              <a:rPr lang="en-US" dirty="0" smtClean="0"/>
              <a:t>is blocked until </a:t>
            </a:r>
            <a:r>
              <a:rPr lang="en-US" smtClean="0">
                <a:solidFill>
                  <a:srgbClr val="0000FF"/>
                </a:solidFill>
              </a:rPr>
              <a:t>S </a:t>
            </a:r>
            <a:r>
              <a:rPr lang="en-US" smtClean="0"/>
              <a:t>completes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295900" y="909638"/>
            <a:ext cx="2432050" cy="3683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Stmt ::=</a:t>
            </a:r>
            <a:r>
              <a:rPr lang="en-US" sz="1800" b="1">
                <a:solidFill>
                  <a:srgbClr val="003399"/>
                </a:solidFill>
                <a:ea typeface="Arial" charset="0"/>
                <a:cs typeface="Arial" charset="0"/>
              </a:rPr>
              <a:t>  at(p)</a:t>
            </a:r>
            <a:r>
              <a:rPr lang="en-US" sz="1800" b="1" i="1">
                <a:solidFill>
                  <a:srgbClr val="669900"/>
                </a:solidFill>
                <a:ea typeface="Arial" charset="0"/>
                <a:cs typeface="Arial" charset="0"/>
              </a:rPr>
              <a:t>  </a:t>
            </a: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Stmt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181600" y="1905000"/>
            <a:ext cx="3619500" cy="392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Copy field f from a to b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def copyRemoteFields(a, b) {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at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(b.loc) b.f =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at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(a.loc) a.f;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endParaRPr lang="en-US" sz="1600" b="1">
              <a:solidFill>
                <a:srgbClr val="3366FF"/>
              </a:solidFill>
              <a:latin typeface="Courier New" charset="0"/>
              <a:ea typeface="Arial" charset="0"/>
              <a:cs typeface="Arial" charset="0"/>
            </a:endParaRP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Increment field f of obj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def incField(obj, inc) {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at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(obj.loc) obj.f += inc;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endParaRPr lang="en-US" sz="1600" b="1">
              <a:solidFill>
                <a:srgbClr val="3366FF"/>
              </a:solidFill>
              <a:latin typeface="Courier New" charset="0"/>
              <a:ea typeface="Arial" charset="0"/>
              <a:cs typeface="Arial" charset="0"/>
            </a:endParaRP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Invoke method m on obj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def invoke(obj, arg) {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at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(obj.loc) obj.m(arg);</a:t>
            </a:r>
          </a:p>
          <a:p>
            <a:pPr algn="l" eaLnBrk="1" hangingPunct="1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181600" y="4660900"/>
            <a:ext cx="3848100" cy="188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  <a:tab pos="70866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push data onto concurrent </a:t>
            </a:r>
            <a:b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list-stack</a:t>
            </a:r>
            <a:b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val node = new Node(data);</a:t>
            </a:r>
            <a:b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atomic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{</a:t>
            </a:r>
            <a:b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node.next = head;</a:t>
            </a:r>
            <a:b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head = node; </a:t>
            </a:r>
            <a:b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282686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atomic S</a:t>
            </a:r>
          </a:p>
          <a:p>
            <a:pPr lvl="1"/>
            <a:r>
              <a:rPr lang="en-US" dirty="0" smtClean="0"/>
              <a:t>Execute statement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atomically within that place</a:t>
            </a:r>
          </a:p>
          <a:p>
            <a:pPr lvl="1"/>
            <a:r>
              <a:rPr lang="en-US" dirty="0" smtClean="0"/>
              <a:t>Atomic blocks are conceptually executed in a single step while other activities are suspended: </a:t>
            </a:r>
            <a:r>
              <a:rPr lang="en-US" i="1" dirty="0" smtClean="0">
                <a:solidFill>
                  <a:schemeClr val="tx1"/>
                </a:solidFill>
              </a:rPr>
              <a:t>isolation </a:t>
            </a:r>
            <a:r>
              <a:rPr lang="en-US" dirty="0" smtClean="0"/>
              <a:t>and </a:t>
            </a:r>
            <a:r>
              <a:rPr lang="en-US" i="1" dirty="0" smtClean="0"/>
              <a:t>atomicity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atomic block body (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) ...</a:t>
            </a:r>
          </a:p>
          <a:p>
            <a:pPr lvl="1"/>
            <a:r>
              <a:rPr lang="en-US" dirty="0" smtClean="0"/>
              <a:t>must be </a:t>
            </a:r>
            <a:r>
              <a:rPr lang="en-US" i="1" dirty="0" err="1" smtClean="0"/>
              <a:t>nonblocking</a:t>
            </a:r>
            <a:endParaRPr lang="en-US" i="1" dirty="0" smtClean="0"/>
          </a:p>
          <a:p>
            <a:pPr lvl="1"/>
            <a:r>
              <a:rPr lang="en-US" dirty="0" smtClean="0"/>
              <a:t>must not create concurrent activities (</a:t>
            </a:r>
            <a:r>
              <a:rPr lang="en-US" i="1" dirty="0" smtClean="0"/>
              <a:t>sequential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not access remote data (</a:t>
            </a:r>
            <a:r>
              <a:rPr lang="en-US" i="1" dirty="0" smtClean="0"/>
              <a:t>local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81600" y="1905000"/>
            <a:ext cx="3848100" cy="264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target defined in lexically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669900"/>
                </a:solidFill>
                <a:latin typeface="Courier New" charset="0"/>
                <a:ea typeface="Arial" charset="0"/>
                <a:cs typeface="Arial" charset="0"/>
              </a:rPr>
              <a:t>// enclosing scope.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atomic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def CAS(old:Object,</a:t>
            </a:r>
            <a:b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              n:Object) {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if (target.equals(old)) {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target = n;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return true;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}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return false;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95900" y="909638"/>
            <a:ext cx="3238500" cy="642937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Stmt ::=  </a:t>
            </a:r>
            <a:r>
              <a:rPr lang="en-US" sz="1800" b="1">
                <a:solidFill>
                  <a:srgbClr val="003399"/>
                </a:solidFill>
                <a:ea typeface="Arial" charset="0"/>
                <a:cs typeface="Arial" charset="0"/>
              </a:rPr>
              <a:t>atomic </a:t>
            </a:r>
            <a:r>
              <a:rPr lang="en-US" sz="1800" b="1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Statement</a:t>
            </a:r>
          </a:p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 b="1" i="1">
                <a:solidFill>
                  <a:srgbClr val="000000"/>
                </a:solidFill>
                <a:ea typeface="Arial" charset="0"/>
                <a:cs typeface="Arial" charset="0"/>
              </a:rPr>
              <a:t>MethodModifier ::=  </a:t>
            </a:r>
            <a:r>
              <a:rPr lang="en-US" sz="1800" b="1">
                <a:solidFill>
                  <a:srgbClr val="003399"/>
                </a:solidFill>
                <a:ea typeface="Arial" charset="0"/>
                <a:cs typeface="Arial" charset="0"/>
              </a:rPr>
              <a:t>atomic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425005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when (E) S </a:t>
            </a:r>
          </a:p>
          <a:p>
            <a:pPr lvl="1"/>
            <a:r>
              <a:rPr lang="en-US" dirty="0" smtClean="0"/>
              <a:t>Activity suspends until a state in</a:t>
            </a:r>
            <a:br>
              <a:rPr lang="en-US" dirty="0" smtClean="0"/>
            </a:br>
            <a:r>
              <a:rPr lang="en-US" dirty="0" smtClean="0"/>
              <a:t>which the guard </a:t>
            </a:r>
            <a:r>
              <a:rPr lang="en-US" dirty="0" smtClean="0">
                <a:solidFill>
                  <a:srgbClr val="0000FF"/>
                </a:solidFill>
              </a:rPr>
              <a:t>E </a:t>
            </a:r>
            <a:r>
              <a:rPr lang="en-US" dirty="0" smtClean="0"/>
              <a:t>is true. </a:t>
            </a:r>
          </a:p>
          <a:p>
            <a:pPr lvl="1"/>
            <a:r>
              <a:rPr lang="en-US" dirty="0" smtClean="0"/>
              <a:t>In that state,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is executed </a:t>
            </a:r>
            <a:r>
              <a:rPr lang="en-US" i="1" dirty="0" smtClean="0"/>
              <a:t>atomically </a:t>
            </a:r>
            <a:r>
              <a:rPr lang="en-US" dirty="0" smtClean="0"/>
              <a:t>and in </a:t>
            </a:r>
            <a:r>
              <a:rPr lang="en-US" i="1" dirty="0" smtClean="0"/>
              <a:t>isolation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Guard </a:t>
            </a:r>
            <a:r>
              <a:rPr lang="en-US" dirty="0" smtClean="0">
                <a:solidFill>
                  <a:srgbClr val="0000FF"/>
                </a:solidFill>
              </a:rPr>
              <a:t>E </a:t>
            </a:r>
            <a:r>
              <a:rPr lang="en-US" dirty="0" smtClean="0"/>
              <a:t>is a </a:t>
            </a:r>
            <a:r>
              <a:rPr lang="en-US" dirty="0" err="1" smtClean="0"/>
              <a:t>boolean</a:t>
            </a:r>
            <a:r>
              <a:rPr lang="en-US" dirty="0" smtClean="0"/>
              <a:t> expression</a:t>
            </a:r>
          </a:p>
          <a:p>
            <a:pPr lvl="2"/>
            <a:r>
              <a:rPr lang="en-US" dirty="0" smtClean="0"/>
              <a:t>must be </a:t>
            </a:r>
            <a:r>
              <a:rPr lang="en-US" i="1" dirty="0" err="1" smtClean="0"/>
              <a:t>nonblocking</a:t>
            </a:r>
            <a:endParaRPr lang="en-US" i="1" dirty="0" smtClean="0"/>
          </a:p>
          <a:p>
            <a:pPr lvl="2"/>
            <a:r>
              <a:rPr lang="en-US" dirty="0" smtClean="0"/>
              <a:t>must not create concurrent activities (</a:t>
            </a:r>
            <a:r>
              <a:rPr lang="en-US" i="1" dirty="0" smtClean="0"/>
              <a:t>sequential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must not access remote data (</a:t>
            </a:r>
            <a:r>
              <a:rPr lang="en-US" i="1" dirty="0" smtClean="0"/>
              <a:t>local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must not have side-effects (</a:t>
            </a:r>
            <a:r>
              <a:rPr lang="en-US" dirty="0" smtClean="0">
                <a:solidFill>
                  <a:srgbClr val="0000FF"/>
                </a:solidFill>
              </a:rPr>
              <a:t>const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await (E)</a:t>
            </a:r>
          </a:p>
          <a:p>
            <a:pPr lvl="1"/>
            <a:r>
              <a:rPr lang="en-US" dirty="0" smtClean="0"/>
              <a:t>syntactic shortcut for </a:t>
            </a:r>
            <a:r>
              <a:rPr lang="en-US" dirty="0" smtClean="0">
                <a:solidFill>
                  <a:srgbClr val="0000FF"/>
                </a:solidFill>
              </a:rPr>
              <a:t>when (E) ;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876800" y="838200"/>
            <a:ext cx="4114800" cy="823913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 i="1">
                <a:solidFill>
                  <a:srgbClr val="000000"/>
                </a:solidFill>
                <a:ea typeface="Arial" charset="0"/>
                <a:cs typeface="Arial" charset="0"/>
              </a:rPr>
              <a:t>Stmt ::= WhenStmt</a:t>
            </a:r>
          </a:p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 i="1">
                <a:solidFill>
                  <a:srgbClr val="000000"/>
                </a:solidFill>
                <a:ea typeface="Arial" charset="0"/>
                <a:cs typeface="Arial" charset="0"/>
              </a:rPr>
              <a:t>WhenStmt ::=</a:t>
            </a:r>
            <a:r>
              <a:rPr lang="en-US" sz="1600" b="1">
                <a:solidFill>
                  <a:srgbClr val="000000"/>
                </a:solidFill>
                <a:ea typeface="Arial" charset="0"/>
                <a:cs typeface="Arial" charset="0"/>
              </a:rPr>
              <a:t>  </a:t>
            </a:r>
            <a:r>
              <a:rPr lang="en-US" sz="1600" b="1">
                <a:solidFill>
                  <a:srgbClr val="003399"/>
                </a:solidFill>
                <a:ea typeface="Arial" charset="0"/>
                <a:cs typeface="Arial" charset="0"/>
              </a:rPr>
              <a:t>when </a:t>
            </a:r>
            <a:r>
              <a:rPr lang="en-US" sz="1600" b="1">
                <a:solidFill>
                  <a:srgbClr val="000000"/>
                </a:solidFill>
                <a:ea typeface="Arial" charset="0"/>
                <a:cs typeface="Arial" charset="0"/>
              </a:rPr>
              <a:t> ( </a:t>
            </a:r>
            <a:r>
              <a:rPr lang="en-US" sz="1600" b="1" i="1">
                <a:solidFill>
                  <a:srgbClr val="000000"/>
                </a:solidFill>
                <a:ea typeface="Arial" charset="0"/>
                <a:cs typeface="Arial" charset="0"/>
              </a:rPr>
              <a:t>Expr</a:t>
            </a:r>
            <a:r>
              <a:rPr lang="en-US" sz="1600" b="1">
                <a:solidFill>
                  <a:srgbClr val="000000"/>
                </a:solidFill>
                <a:ea typeface="Arial" charset="0"/>
                <a:cs typeface="Arial" charset="0"/>
              </a:rPr>
              <a:t> ) </a:t>
            </a:r>
            <a:r>
              <a:rPr lang="en-US" sz="1600" b="1" i="1">
                <a:solidFill>
                  <a:srgbClr val="000000"/>
                </a:solidFill>
                <a:ea typeface="Arial" charset="0"/>
                <a:cs typeface="Arial" charset="0"/>
              </a:rPr>
              <a:t>Stmt</a:t>
            </a:r>
          </a:p>
          <a:p>
            <a:pPr algn="l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 i="1">
                <a:solidFill>
                  <a:srgbClr val="000000"/>
                </a:solidFill>
                <a:ea typeface="Arial" charset="0"/>
                <a:cs typeface="Arial" charset="0"/>
              </a:rPr>
              <a:t>                      | WhenStmt  </a:t>
            </a:r>
            <a:r>
              <a:rPr lang="en-US" sz="1600" b="1">
                <a:solidFill>
                  <a:srgbClr val="003399"/>
                </a:solidFill>
                <a:ea typeface="Arial" charset="0"/>
                <a:cs typeface="Arial" charset="0"/>
              </a:rPr>
              <a:t>or </a:t>
            </a:r>
            <a:r>
              <a:rPr lang="en-US" sz="1600" b="1" i="1">
                <a:solidFill>
                  <a:srgbClr val="000000"/>
                </a:solidFill>
                <a:ea typeface="Arial" charset="0"/>
                <a:cs typeface="Arial" charset="0"/>
              </a:rPr>
              <a:t> (Expr) Stmt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81600" y="1905000"/>
            <a:ext cx="3848100" cy="468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class OneBuffer {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var datum:Object = null;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var filled:Boolean = false;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def send(v:Object) { 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when 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( !filled ) {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	datum = v;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	filled = true;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}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}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def receive():Object {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</a:t>
            </a:r>
            <a:r>
              <a:rPr lang="en-US" sz="1600" b="1">
                <a:solidFill>
                  <a:srgbClr val="D60093"/>
                </a:solidFill>
                <a:latin typeface="Courier New" charset="0"/>
                <a:ea typeface="Arial" charset="0"/>
                <a:cs typeface="Arial" charset="0"/>
              </a:rPr>
              <a:t>when</a:t>
            </a: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 ( filled ) {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	val v = datum;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	datum = null;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	filled = false;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	return v;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	}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	}</a:t>
            </a:r>
          </a:p>
          <a:p>
            <a:pPr algn="l">
              <a:lnSpc>
                <a:spcPct val="105000"/>
              </a:lnSpc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3366FF"/>
                </a:solidFill>
                <a:latin typeface="Courier New" charset="0"/>
                <a:ea typeface="Arial" charset="0"/>
                <a:cs typeface="Arial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Clocks: Motivation</a:t>
            </a:r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21538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Activity coordination using </a:t>
            </a:r>
            <a:r>
              <a:rPr lang="en-US" dirty="0" smtClean="0">
                <a:solidFill>
                  <a:srgbClr val="0000FF"/>
                </a:solidFill>
              </a:rPr>
              <a:t>finish </a:t>
            </a:r>
            <a:r>
              <a:rPr lang="en-US" dirty="0" smtClean="0"/>
              <a:t>is accomplished by checking for activity termination</a:t>
            </a:r>
          </a:p>
          <a:p>
            <a:r>
              <a:rPr lang="en-US" dirty="0" smtClean="0"/>
              <a:t>But in many cases activities have a producer-consumer relationship and a “barrier”-like coordination is needed without waiting for activity termination</a:t>
            </a:r>
          </a:p>
          <a:p>
            <a:pPr lvl="1"/>
            <a:r>
              <a:rPr lang="en-US" dirty="0" smtClean="0"/>
              <a:t>The activities involved may be in the same place or in different places </a:t>
            </a:r>
          </a:p>
          <a:p>
            <a:r>
              <a:rPr lang="en-US" dirty="0" smtClean="0"/>
              <a:t>Design clocks to offer determinate and deadlock-free coordination between a dynamically varying number of activities.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0425" y="3887788"/>
            <a:ext cx="7442200" cy="2663825"/>
            <a:chOff x="542" y="2449"/>
            <a:chExt cx="4688" cy="1678"/>
          </a:xfrm>
        </p:grpSpPr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633" y="2449"/>
              <a:ext cx="161" cy="144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94"/>
                </a:cxn>
                <a:cxn ang="0">
                  <a:pos x="41" y="107"/>
                </a:cxn>
                <a:cxn ang="0">
                  <a:pos x="1" y="168"/>
                </a:cxn>
                <a:cxn ang="0">
                  <a:pos x="28" y="255"/>
                </a:cxn>
                <a:cxn ang="0">
                  <a:pos x="1" y="315"/>
                </a:cxn>
                <a:cxn ang="0">
                  <a:pos x="48" y="355"/>
                </a:cxn>
                <a:cxn ang="0">
                  <a:pos x="14" y="429"/>
                </a:cxn>
                <a:cxn ang="0">
                  <a:pos x="54" y="516"/>
                </a:cxn>
                <a:cxn ang="0">
                  <a:pos x="61" y="549"/>
                </a:cxn>
                <a:cxn ang="0">
                  <a:pos x="21" y="576"/>
                </a:cxn>
                <a:cxn ang="0">
                  <a:pos x="41" y="650"/>
                </a:cxn>
                <a:cxn ang="0">
                  <a:pos x="14" y="710"/>
                </a:cxn>
              </a:cxnLst>
              <a:rect l="0" t="0" r="r" b="b"/>
              <a:pathLst>
                <a:path w="79" h="710">
                  <a:moveTo>
                    <a:pt x="1" y="0"/>
                  </a:moveTo>
                  <a:cubicBezTo>
                    <a:pt x="30" y="32"/>
                    <a:pt x="14" y="57"/>
                    <a:pt x="1" y="94"/>
                  </a:cubicBezTo>
                  <a:cubicBezTo>
                    <a:pt x="14" y="99"/>
                    <a:pt x="35" y="94"/>
                    <a:pt x="41" y="107"/>
                  </a:cubicBezTo>
                  <a:cubicBezTo>
                    <a:pt x="48" y="120"/>
                    <a:pt x="8" y="161"/>
                    <a:pt x="1" y="168"/>
                  </a:cubicBezTo>
                  <a:cubicBezTo>
                    <a:pt x="11" y="197"/>
                    <a:pt x="20" y="226"/>
                    <a:pt x="28" y="255"/>
                  </a:cubicBezTo>
                  <a:cubicBezTo>
                    <a:pt x="20" y="276"/>
                    <a:pt x="9" y="294"/>
                    <a:pt x="1" y="315"/>
                  </a:cubicBezTo>
                  <a:cubicBezTo>
                    <a:pt x="20" y="327"/>
                    <a:pt x="32" y="340"/>
                    <a:pt x="48" y="355"/>
                  </a:cubicBezTo>
                  <a:cubicBezTo>
                    <a:pt x="59" y="390"/>
                    <a:pt x="33" y="401"/>
                    <a:pt x="14" y="429"/>
                  </a:cubicBezTo>
                  <a:cubicBezTo>
                    <a:pt x="0" y="477"/>
                    <a:pt x="10" y="500"/>
                    <a:pt x="54" y="516"/>
                  </a:cubicBezTo>
                  <a:cubicBezTo>
                    <a:pt x="65" y="526"/>
                    <a:pt x="79" y="531"/>
                    <a:pt x="61" y="549"/>
                  </a:cubicBezTo>
                  <a:cubicBezTo>
                    <a:pt x="50" y="560"/>
                    <a:pt x="21" y="576"/>
                    <a:pt x="21" y="576"/>
                  </a:cubicBezTo>
                  <a:cubicBezTo>
                    <a:pt x="10" y="608"/>
                    <a:pt x="11" y="631"/>
                    <a:pt x="41" y="650"/>
                  </a:cubicBezTo>
                  <a:cubicBezTo>
                    <a:pt x="62" y="682"/>
                    <a:pt x="53" y="710"/>
                    <a:pt x="14" y="71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4110" y="2449"/>
              <a:ext cx="161" cy="144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94"/>
                </a:cxn>
                <a:cxn ang="0">
                  <a:pos x="41" y="107"/>
                </a:cxn>
                <a:cxn ang="0">
                  <a:pos x="1" y="168"/>
                </a:cxn>
                <a:cxn ang="0">
                  <a:pos x="28" y="255"/>
                </a:cxn>
                <a:cxn ang="0">
                  <a:pos x="1" y="315"/>
                </a:cxn>
                <a:cxn ang="0">
                  <a:pos x="48" y="355"/>
                </a:cxn>
                <a:cxn ang="0">
                  <a:pos x="14" y="429"/>
                </a:cxn>
                <a:cxn ang="0">
                  <a:pos x="54" y="516"/>
                </a:cxn>
                <a:cxn ang="0">
                  <a:pos x="61" y="549"/>
                </a:cxn>
                <a:cxn ang="0">
                  <a:pos x="21" y="576"/>
                </a:cxn>
                <a:cxn ang="0">
                  <a:pos x="41" y="650"/>
                </a:cxn>
                <a:cxn ang="0">
                  <a:pos x="14" y="710"/>
                </a:cxn>
              </a:cxnLst>
              <a:rect l="0" t="0" r="r" b="b"/>
              <a:pathLst>
                <a:path w="79" h="710">
                  <a:moveTo>
                    <a:pt x="1" y="0"/>
                  </a:moveTo>
                  <a:cubicBezTo>
                    <a:pt x="30" y="32"/>
                    <a:pt x="14" y="57"/>
                    <a:pt x="1" y="94"/>
                  </a:cubicBezTo>
                  <a:cubicBezTo>
                    <a:pt x="14" y="99"/>
                    <a:pt x="35" y="94"/>
                    <a:pt x="41" y="107"/>
                  </a:cubicBezTo>
                  <a:cubicBezTo>
                    <a:pt x="48" y="120"/>
                    <a:pt x="8" y="161"/>
                    <a:pt x="1" y="168"/>
                  </a:cubicBezTo>
                  <a:cubicBezTo>
                    <a:pt x="11" y="197"/>
                    <a:pt x="20" y="226"/>
                    <a:pt x="28" y="255"/>
                  </a:cubicBezTo>
                  <a:cubicBezTo>
                    <a:pt x="20" y="276"/>
                    <a:pt x="9" y="294"/>
                    <a:pt x="1" y="315"/>
                  </a:cubicBezTo>
                  <a:cubicBezTo>
                    <a:pt x="20" y="327"/>
                    <a:pt x="32" y="340"/>
                    <a:pt x="48" y="355"/>
                  </a:cubicBezTo>
                  <a:cubicBezTo>
                    <a:pt x="59" y="390"/>
                    <a:pt x="33" y="401"/>
                    <a:pt x="14" y="429"/>
                  </a:cubicBezTo>
                  <a:cubicBezTo>
                    <a:pt x="0" y="477"/>
                    <a:pt x="10" y="500"/>
                    <a:pt x="54" y="516"/>
                  </a:cubicBezTo>
                  <a:cubicBezTo>
                    <a:pt x="65" y="526"/>
                    <a:pt x="79" y="531"/>
                    <a:pt x="61" y="549"/>
                  </a:cubicBezTo>
                  <a:cubicBezTo>
                    <a:pt x="50" y="560"/>
                    <a:pt x="21" y="576"/>
                    <a:pt x="21" y="576"/>
                  </a:cubicBezTo>
                  <a:cubicBezTo>
                    <a:pt x="10" y="608"/>
                    <a:pt x="11" y="631"/>
                    <a:pt x="41" y="650"/>
                  </a:cubicBezTo>
                  <a:cubicBezTo>
                    <a:pt x="62" y="682"/>
                    <a:pt x="53" y="710"/>
                    <a:pt x="14" y="71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825" y="2449"/>
              <a:ext cx="161" cy="144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94"/>
                </a:cxn>
                <a:cxn ang="0">
                  <a:pos x="41" y="107"/>
                </a:cxn>
                <a:cxn ang="0">
                  <a:pos x="1" y="168"/>
                </a:cxn>
                <a:cxn ang="0">
                  <a:pos x="28" y="255"/>
                </a:cxn>
                <a:cxn ang="0">
                  <a:pos x="1" y="315"/>
                </a:cxn>
                <a:cxn ang="0">
                  <a:pos x="48" y="355"/>
                </a:cxn>
                <a:cxn ang="0">
                  <a:pos x="14" y="429"/>
                </a:cxn>
                <a:cxn ang="0">
                  <a:pos x="54" y="516"/>
                </a:cxn>
                <a:cxn ang="0">
                  <a:pos x="61" y="549"/>
                </a:cxn>
                <a:cxn ang="0">
                  <a:pos x="21" y="576"/>
                </a:cxn>
                <a:cxn ang="0">
                  <a:pos x="41" y="650"/>
                </a:cxn>
                <a:cxn ang="0">
                  <a:pos x="14" y="710"/>
                </a:cxn>
              </a:cxnLst>
              <a:rect l="0" t="0" r="r" b="b"/>
              <a:pathLst>
                <a:path w="79" h="710">
                  <a:moveTo>
                    <a:pt x="1" y="0"/>
                  </a:moveTo>
                  <a:cubicBezTo>
                    <a:pt x="30" y="32"/>
                    <a:pt x="14" y="57"/>
                    <a:pt x="1" y="94"/>
                  </a:cubicBezTo>
                  <a:cubicBezTo>
                    <a:pt x="14" y="99"/>
                    <a:pt x="35" y="94"/>
                    <a:pt x="41" y="107"/>
                  </a:cubicBezTo>
                  <a:cubicBezTo>
                    <a:pt x="48" y="120"/>
                    <a:pt x="8" y="161"/>
                    <a:pt x="1" y="168"/>
                  </a:cubicBezTo>
                  <a:cubicBezTo>
                    <a:pt x="11" y="197"/>
                    <a:pt x="20" y="226"/>
                    <a:pt x="28" y="255"/>
                  </a:cubicBezTo>
                  <a:cubicBezTo>
                    <a:pt x="20" y="276"/>
                    <a:pt x="9" y="294"/>
                    <a:pt x="1" y="315"/>
                  </a:cubicBezTo>
                  <a:cubicBezTo>
                    <a:pt x="20" y="327"/>
                    <a:pt x="32" y="340"/>
                    <a:pt x="48" y="355"/>
                  </a:cubicBezTo>
                  <a:cubicBezTo>
                    <a:pt x="59" y="390"/>
                    <a:pt x="33" y="401"/>
                    <a:pt x="14" y="429"/>
                  </a:cubicBezTo>
                  <a:cubicBezTo>
                    <a:pt x="0" y="477"/>
                    <a:pt x="10" y="500"/>
                    <a:pt x="54" y="516"/>
                  </a:cubicBezTo>
                  <a:cubicBezTo>
                    <a:pt x="65" y="526"/>
                    <a:pt x="79" y="531"/>
                    <a:pt x="61" y="549"/>
                  </a:cubicBezTo>
                  <a:cubicBezTo>
                    <a:pt x="50" y="560"/>
                    <a:pt x="21" y="576"/>
                    <a:pt x="21" y="576"/>
                  </a:cubicBezTo>
                  <a:cubicBezTo>
                    <a:pt x="10" y="608"/>
                    <a:pt x="11" y="631"/>
                    <a:pt x="41" y="650"/>
                  </a:cubicBezTo>
                  <a:cubicBezTo>
                    <a:pt x="62" y="682"/>
                    <a:pt x="53" y="710"/>
                    <a:pt x="14" y="71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364" y="3915"/>
              <a:ext cx="681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600" b="1">
                  <a:solidFill>
                    <a:srgbClr val="000000"/>
                  </a:solidFill>
                  <a:ea typeface="Arial" charset="0"/>
                  <a:cs typeface="Arial" charset="0"/>
                </a:rPr>
                <a:t>Activity 0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2474" y="3915"/>
              <a:ext cx="681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600" b="1">
                  <a:solidFill>
                    <a:srgbClr val="000000"/>
                  </a:solidFill>
                  <a:ea typeface="Arial" charset="0"/>
                  <a:cs typeface="Arial" charset="0"/>
                </a:rPr>
                <a:t>Activity 1</a:t>
              </a: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3777" y="3915"/>
              <a:ext cx="681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600" b="1">
                  <a:solidFill>
                    <a:srgbClr val="000000"/>
                  </a:solidFill>
                  <a:ea typeface="Arial" charset="0"/>
                  <a:cs typeface="Arial" charset="0"/>
                </a:rPr>
                <a:t>Activity 2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4813" y="3874"/>
              <a:ext cx="291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600" i="1">
                  <a:solidFill>
                    <a:srgbClr val="000000"/>
                  </a:solidFill>
                  <a:ea typeface="Arial" charset="0"/>
                  <a:cs typeface="Arial" charset="0"/>
                </a:rPr>
                <a:t>. . .</a:t>
              </a:r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871" y="2774"/>
              <a:ext cx="436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871" y="3199"/>
              <a:ext cx="436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871" y="3569"/>
              <a:ext cx="436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542" y="2472"/>
              <a:ext cx="530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400" b="1">
                  <a:solidFill>
                    <a:srgbClr val="000000"/>
                  </a:solidFill>
                  <a:ea typeface="Arial" charset="0"/>
                  <a:cs typeface="Arial" charset="0"/>
                </a:rPr>
                <a:t>Phase 0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542" y="2877"/>
              <a:ext cx="530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400" b="1">
                  <a:solidFill>
                    <a:srgbClr val="000000"/>
                  </a:solidFill>
                  <a:ea typeface="Arial" charset="0"/>
                  <a:cs typeface="Arial" charset="0"/>
                </a:rPr>
                <a:t>Phase 1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653" y="3258"/>
              <a:ext cx="291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600" i="1">
                  <a:solidFill>
                    <a:srgbClr val="000000"/>
                  </a:solidFill>
                  <a:ea typeface="Arial" charset="0"/>
                  <a:cs typeface="Arial" charset="0"/>
                </a:rPr>
                <a:t>. . 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Clocks: Main operations</a:t>
            </a:r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var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Clock.make</a:t>
            </a:r>
            <a:r>
              <a:rPr lang="en-US" dirty="0" smtClean="0">
                <a:solidFill>
                  <a:srgbClr val="0000FF"/>
                </a:solidFill>
              </a:rPr>
              <a:t>();</a:t>
            </a:r>
          </a:p>
          <a:p>
            <a:pPr lvl="1"/>
            <a:r>
              <a:rPr lang="en-US" dirty="0" smtClean="0"/>
              <a:t>Allocate a clock, register current activity with it. Phase 0 of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 starts.</a:t>
            </a:r>
          </a:p>
          <a:p>
            <a:r>
              <a:rPr lang="en-US" sz="2162" dirty="0" err="1" smtClean="0">
                <a:solidFill>
                  <a:srgbClr val="0000FF"/>
                </a:solidFill>
              </a:rPr>
              <a:t>async</a:t>
            </a:r>
            <a:r>
              <a:rPr lang="en-US" sz="2162" dirty="0" smtClean="0">
                <a:solidFill>
                  <a:srgbClr val="0000FF"/>
                </a:solidFill>
              </a:rPr>
              <a:t>(…) clocked (c1,c2,…) S</a:t>
            </a:r>
          </a:p>
          <a:p>
            <a:r>
              <a:rPr lang="en-US" sz="2162" dirty="0" err="1" smtClean="0">
                <a:solidFill>
                  <a:srgbClr val="0000FF"/>
                </a:solidFill>
              </a:rPr>
              <a:t>ateach</a:t>
            </a:r>
            <a:r>
              <a:rPr lang="en-US" sz="2162" dirty="0" smtClean="0">
                <a:solidFill>
                  <a:srgbClr val="0000FF"/>
                </a:solidFill>
              </a:rPr>
              <a:t>(…) clocked (c1,c2,…) S</a:t>
            </a:r>
          </a:p>
          <a:p>
            <a:r>
              <a:rPr lang="en-US" sz="2162" dirty="0" err="1" smtClean="0">
                <a:solidFill>
                  <a:srgbClr val="0000FF"/>
                </a:solidFill>
              </a:rPr>
              <a:t>foreach</a:t>
            </a:r>
            <a:r>
              <a:rPr lang="en-US" sz="2162" dirty="0" smtClean="0">
                <a:solidFill>
                  <a:srgbClr val="0000FF"/>
                </a:solidFill>
              </a:rPr>
              <a:t>(…) clocked (c1,c2,…) S</a:t>
            </a:r>
          </a:p>
          <a:p>
            <a:r>
              <a:rPr lang="en-US" sz="2811" dirty="0" smtClean="0"/>
              <a:t>Create </a:t>
            </a:r>
            <a:r>
              <a:rPr lang="en-US" sz="2811" dirty="0" err="1" smtClean="0"/>
              <a:t>async</a:t>
            </a:r>
            <a:r>
              <a:rPr lang="en-US" sz="2811" dirty="0" smtClean="0"/>
              <a:t> activities </a:t>
            </a:r>
            <a:r>
              <a:rPr lang="en-US" dirty="0" smtClean="0"/>
              <a:t>registered on clocks </a:t>
            </a:r>
            <a:r>
              <a:rPr lang="en-US" dirty="0" smtClean="0">
                <a:solidFill>
                  <a:srgbClr val="0000FF"/>
                </a:solidFill>
              </a:rPr>
              <a:t>c1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c2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c.resume</a:t>
            </a:r>
            <a:r>
              <a:rPr lang="en-US" dirty="0" smtClean="0">
                <a:solidFill>
                  <a:srgbClr val="0000FF"/>
                </a:solidFill>
              </a:rPr>
              <a:t>();</a:t>
            </a:r>
          </a:p>
          <a:p>
            <a:pPr lvl="1"/>
            <a:r>
              <a:rPr lang="en-US" dirty="0" err="1" smtClean="0"/>
              <a:t>Nonblocking</a:t>
            </a:r>
            <a:r>
              <a:rPr lang="en-US" dirty="0" smtClean="0"/>
              <a:t> operation that signals completion of work by current activity for this phase of clock </a:t>
            </a:r>
            <a:r>
              <a:rPr lang="en-US" dirty="0" err="1" smtClean="0"/>
              <a:t>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next;</a:t>
            </a:r>
          </a:p>
          <a:p>
            <a:pPr lvl="1"/>
            <a:r>
              <a:rPr lang="en-US" dirty="0" smtClean="0"/>
              <a:t>Barrier — suspend until all clocks that the current activity is registered with can advance. </a:t>
            </a:r>
            <a:r>
              <a:rPr lang="en-US" dirty="0" err="1" smtClean="0">
                <a:solidFill>
                  <a:srgbClr val="0000FF"/>
                </a:solidFill>
              </a:rPr>
              <a:t>c.resume</a:t>
            </a:r>
            <a:r>
              <a:rPr lang="en-US" dirty="0" smtClean="0">
                <a:solidFill>
                  <a:srgbClr val="0000FF"/>
                </a:solidFill>
              </a:rPr>
              <a:t>()</a:t>
            </a:r>
            <a:r>
              <a:rPr lang="en-US" dirty="0" smtClean="0"/>
              <a:t> is first performed for each such clock, if needed.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next </a:t>
            </a:r>
            <a:r>
              <a:rPr lang="en-US" dirty="0" smtClean="0"/>
              <a:t>can be viewed like a “finish” of all computations under way in the current phase of the clock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Fundamental X10 Property</a:t>
            </a: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Programs written using </a:t>
            </a:r>
            <a:r>
              <a:rPr lang="en-US" dirty="0" err="1" smtClean="0">
                <a:solidFill>
                  <a:srgbClr val="0000FF"/>
                </a:solidFill>
              </a:rPr>
              <a:t>async</a:t>
            </a:r>
            <a:r>
              <a:rPr lang="en-US" dirty="0" smtClean="0">
                <a:solidFill>
                  <a:srgbClr val="0000FF"/>
                </a:solidFill>
              </a:rPr>
              <a:t>, finish, at, atomic, clock</a:t>
            </a:r>
            <a:r>
              <a:rPr lang="en-US" dirty="0" smtClean="0"/>
              <a:t> </a:t>
            </a:r>
            <a:r>
              <a:rPr lang="en-US" i="1" dirty="0" smtClean="0"/>
              <a:t>cannot </a:t>
            </a:r>
            <a:r>
              <a:rPr lang="en-US" dirty="0" smtClean="0"/>
              <a:t>deadlock</a:t>
            </a:r>
          </a:p>
          <a:p>
            <a:r>
              <a:rPr lang="en-US" dirty="0" smtClean="0"/>
              <a:t>Intuition: cannot be a cycle in waits-for graph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35000" y="1604963"/>
            <a:ext cx="5203825" cy="501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268663" y="2376488"/>
            <a:ext cx="257175" cy="255587"/>
          </a:xfrm>
          <a:prstGeom prst="ellipse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221038" y="3870325"/>
            <a:ext cx="385762" cy="3841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268663" y="5459413"/>
            <a:ext cx="257175" cy="257175"/>
          </a:xfrm>
          <a:prstGeom prst="ellipse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1790700" y="3917950"/>
            <a:ext cx="257175" cy="255588"/>
          </a:xfrm>
          <a:prstGeom prst="ellipse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4810125" y="3917950"/>
            <a:ext cx="257175" cy="255588"/>
          </a:xfrm>
          <a:prstGeom prst="ellipse">
            <a:avLst/>
          </a:prstGeom>
          <a:solidFill>
            <a:srgbClr val="96969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3397250" y="2446338"/>
            <a:ext cx="1588" cy="1368425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3397250" y="4229100"/>
            <a:ext cx="1588" cy="1368425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 flipV="1">
            <a:off x="3597275" y="4021138"/>
            <a:ext cx="1368425" cy="20637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1846263" y="4021138"/>
            <a:ext cx="1368425" cy="20637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1020763" y="4833938"/>
            <a:ext cx="1587" cy="1174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V="1">
            <a:off x="1020763" y="5989638"/>
            <a:ext cx="1155700" cy="206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35000" y="4457700"/>
            <a:ext cx="7715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>
                <a:solidFill>
                  <a:srgbClr val="003399"/>
                </a:solidFill>
                <a:ea typeface="ヒラギノ角ゴ Pro W3" charset="-128"/>
                <a:cs typeface="ヒラギノ角ゴ Pro W3" charset="-128"/>
              </a:rPr>
              <a:t>y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984375" y="5807075"/>
            <a:ext cx="769938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>
                <a:solidFill>
                  <a:srgbClr val="003399"/>
                </a:solidFill>
                <a:ea typeface="ヒラギノ角ゴ Pro W3" charset="-128"/>
                <a:cs typeface="ヒラギノ角ゴ Pro W3" charset="-128"/>
              </a:rPr>
              <a:t>x</a:t>
            </a:r>
          </a:p>
        </p:txBody>
      </p:sp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5130800" y="3532188"/>
          <a:ext cx="555625" cy="428625"/>
        </p:xfrm>
        <a:graphic>
          <a:graphicData uri="http://schemas.openxmlformats.org/presentationml/2006/ole">
            <p:oleObj spid="_x0000_s197634" r:id="rId4" imgW="330120" imgH="253800" progId="Equation.3">
              <p:embed/>
            </p:oleObj>
          </a:graphicData>
        </a:graphic>
      </p:graphicFrame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1373188" y="4268788"/>
          <a:ext cx="555625" cy="428625"/>
        </p:xfrm>
        <a:graphic>
          <a:graphicData uri="http://schemas.openxmlformats.org/presentationml/2006/ole">
            <p:oleObj spid="_x0000_s197635" r:id="rId5" imgW="330120" imgH="253800" progId="Equation.3">
              <p:embed/>
            </p:oleObj>
          </a:graphicData>
        </a:graphic>
      </p:graphicFrame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3686175" y="5426075"/>
          <a:ext cx="555625" cy="428625"/>
        </p:xfrm>
        <a:graphic>
          <a:graphicData uri="http://schemas.openxmlformats.org/presentationml/2006/ole">
            <p:oleObj spid="_x0000_s197636" r:id="rId6" imgW="330120" imgH="253800" progId="Equation.3">
              <p:embed/>
            </p:oleObj>
          </a:graphicData>
        </a:graphic>
      </p:graphicFrame>
      <p:graphicFrame>
        <p:nvGraphicFramePr>
          <p:cNvPr id="36884" name="Object 20"/>
          <p:cNvGraphicFramePr>
            <a:graphicFrameLocks noChangeAspect="1"/>
          </p:cNvGraphicFramePr>
          <p:nvPr/>
        </p:nvGraphicFramePr>
        <p:xfrm>
          <a:off x="2894013" y="3495675"/>
          <a:ext cx="447675" cy="428625"/>
        </p:xfrm>
        <a:graphic>
          <a:graphicData uri="http://schemas.openxmlformats.org/presentationml/2006/ole">
            <p:oleObj spid="_x0000_s197637" r:id="rId7" imgW="266400" imgH="253800" progId="Equation.3">
              <p:embed/>
            </p:oleObj>
          </a:graphicData>
        </a:graphic>
      </p:graphicFrame>
      <p:graphicFrame>
        <p:nvGraphicFramePr>
          <p:cNvPr id="36885" name="Object 21"/>
          <p:cNvGraphicFramePr>
            <a:graphicFrameLocks noChangeAspect="1"/>
          </p:cNvGraphicFramePr>
          <p:nvPr/>
        </p:nvGraphicFramePr>
        <p:xfrm>
          <a:off x="2528888" y="2286000"/>
          <a:ext cx="555625" cy="428625"/>
        </p:xfrm>
        <a:graphic>
          <a:graphicData uri="http://schemas.openxmlformats.org/presentationml/2006/ole">
            <p:oleObj spid="_x0000_s197638" r:id="rId8" imgW="330120" imgH="253800" progId="Equation.3">
              <p:embed/>
            </p:oleObj>
          </a:graphicData>
        </a:graphic>
      </p:graphicFrame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5943600" y="2547938"/>
          <a:ext cx="2057400" cy="766762"/>
        </p:xfrm>
        <a:graphic>
          <a:graphicData uri="http://schemas.openxmlformats.org/presentationml/2006/ole">
            <p:oleObj spid="_x0000_s197639" r:id="rId9" imgW="1193760" imgH="444240" progId="Equation.3">
              <p:embed/>
            </p:oleObj>
          </a:graphicData>
        </a:graphic>
      </p:graphicFrame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886700" y="2743200"/>
            <a:ext cx="935038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2000">
                <a:solidFill>
                  <a:srgbClr val="003399"/>
                </a:solidFill>
                <a:ea typeface="ヒラギノ角ゴ Pro W3" charset="-128"/>
                <a:cs typeface="ヒラギノ角ゴ Pro W3" charset="-128"/>
              </a:rPr>
              <a:t>(1)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4343400" y="4457700"/>
          <a:ext cx="4229100" cy="715963"/>
        </p:xfrm>
        <a:graphic>
          <a:graphicData uri="http://schemas.openxmlformats.org/presentationml/2006/ole">
            <p:oleObj spid="_x0000_s197640" name="Equation" r:id="rId10" imgW="2311200" imgH="393480" progId="Equation.3">
              <p:embed/>
            </p:oleObj>
          </a:graphicData>
        </a:graphic>
      </p:graphicFrame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8469313" y="4572000"/>
            <a:ext cx="674687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2000">
                <a:solidFill>
                  <a:srgbClr val="003399"/>
                </a:solidFill>
                <a:ea typeface="ヒラギノ角ゴ Pro W3" charset="-128"/>
                <a:cs typeface="ヒラギノ角ゴ Pro W3" charset="-128"/>
              </a:rPr>
              <a:t>(2)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44463" y="2819400"/>
            <a:ext cx="30607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>
                <a:solidFill>
                  <a:srgbClr val="003399"/>
                </a:solidFill>
                <a:ea typeface="ヒラギノ角ゴ Pro W3" charset="-128"/>
                <a:cs typeface="ヒラギノ角ゴ Pro W3" charset="-128"/>
              </a:rPr>
              <a:t>Because of the time steps, </a:t>
            </a:r>
          </a:p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>
                <a:solidFill>
                  <a:srgbClr val="003399"/>
                </a:solidFill>
                <a:ea typeface="ヒラギノ角ゴ Pro W3" charset="-128"/>
                <a:cs typeface="ヒラギノ角ゴ Pro W3" charset="-128"/>
              </a:rPr>
              <a:t>Typically, two grids are used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-1343025" y="3006725"/>
            <a:ext cx="180975" cy="27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Heat Conduction Problem</a:t>
            </a:r>
            <a:br>
              <a:rPr lang="en-US" smtClean="0"/>
            </a:b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381000" y="922703"/>
            <a:ext cx="8458200" cy="4343400"/>
          </a:xfrm>
        </p:spPr>
        <p:txBody>
          <a:bodyPr/>
          <a:lstStyle/>
          <a:p>
            <a:r>
              <a:rPr lang="en-US" smtClean="0"/>
              <a:t>Based on the 2D Partial Differential Equation (1), 2D Heat Conduction problem is similar to a 4-point stencil operation, as seen in (2):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114352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88"/>
                <a:gridCol w="1651979"/>
                <a:gridCol w="1773515"/>
                <a:gridCol w="26602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Thread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Nonlocal Access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Either</a:t>
                      </a:r>
                      <a:r>
                        <a:rPr lang="en-US" baseline="0" dirty="0" smtClean="0"/>
                        <a:t> 1 or </a:t>
                      </a:r>
                      <a:r>
                        <a:rPr lang="en-US" baseline="0" dirty="0" err="1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Message required.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C+CUDA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1+p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(Host</a:t>
                      </a:r>
                      <a:r>
                        <a:rPr lang="en-US" baseline="0" dirty="0" smtClean="0"/>
                        <a:t>/device)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 DMA required.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CAF,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pMatlab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X10, Asynchronous</a:t>
                      </a:r>
                      <a:r>
                        <a:rPr lang="en-US" baseline="0" dirty="0" smtClean="0"/>
                        <a:t> PGAS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12133-02C5-C14B-B5E9-BAAE1BF26D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5900" y="1600200"/>
            <a:ext cx="1979613" cy="1979613"/>
            <a:chOff x="1736" y="1008"/>
            <a:chExt cx="1247" cy="1247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736" y="1008"/>
              <a:ext cx="1248" cy="1248"/>
            </a:xfrm>
            <a:prstGeom prst="rect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2048" y="1008"/>
              <a:ext cx="1" cy="12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1892" y="1008"/>
              <a:ext cx="1" cy="12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2204" y="1008"/>
              <a:ext cx="1" cy="12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2360" y="1008"/>
              <a:ext cx="1" cy="12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2516" y="1008"/>
              <a:ext cx="1" cy="12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2672" y="1008"/>
              <a:ext cx="1" cy="12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2828" y="1008"/>
              <a:ext cx="1" cy="12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1736" y="1320"/>
              <a:ext cx="12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>
              <a:off x="1736" y="1164"/>
              <a:ext cx="12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>
              <a:off x="1736" y="1476"/>
              <a:ext cx="12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1736" y="1632"/>
              <a:ext cx="12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1736" y="1788"/>
              <a:ext cx="12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1736" y="1944"/>
              <a:ext cx="12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1736" y="2100"/>
              <a:ext cx="124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295525" y="1370013"/>
            <a:ext cx="4286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r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2000" i="1">
                <a:solidFill>
                  <a:srgbClr val="000000"/>
                </a:solidFill>
                <a:latin typeface="Palatino" charset="0"/>
                <a:ea typeface="Arial Unicode MS" charset="0"/>
                <a:cs typeface="Arial Unicode MS" charset="0"/>
              </a:rPr>
              <a:t>A: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55900" y="3581400"/>
            <a:ext cx="1981200" cy="304800"/>
          </a:xfrm>
          <a:prstGeom prst="rect">
            <a:avLst/>
          </a:prstGeom>
          <a:solidFill>
            <a:srgbClr val="0000CC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b="1">
                <a:solidFill>
                  <a:srgbClr val="FFFFFF"/>
                </a:solidFill>
                <a:ea typeface="Arial Unicode MS" charset="0"/>
                <a:cs typeface="Arial Unicode MS" charset="0"/>
              </a:rPr>
              <a:t>1.0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863725" y="4876800"/>
            <a:ext cx="457200" cy="457200"/>
          </a:xfrm>
          <a:prstGeom prst="rect">
            <a:avLst/>
          </a:prstGeom>
          <a:solidFill>
            <a:srgbClr val="FFFF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1863725" y="5334000"/>
            <a:ext cx="457200" cy="457200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863725" y="4419600"/>
            <a:ext cx="457200" cy="457200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1406525" y="4876800"/>
            <a:ext cx="457200" cy="457200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2320925" y="4876800"/>
            <a:ext cx="457200" cy="457200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978525" y="5334000"/>
            <a:ext cx="457200" cy="457200"/>
          </a:xfrm>
          <a:prstGeom prst="rect">
            <a:avLst/>
          </a:prstGeom>
          <a:solidFill>
            <a:srgbClr val="FFFF99"/>
          </a:solidFill>
          <a:ln w="19080">
            <a:solidFill>
              <a:srgbClr val="96969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978525" y="4419600"/>
            <a:ext cx="457200" cy="457200"/>
          </a:xfrm>
          <a:prstGeom prst="rect">
            <a:avLst/>
          </a:prstGeom>
          <a:solidFill>
            <a:srgbClr val="FFFF99"/>
          </a:solidFill>
          <a:ln w="19080">
            <a:solidFill>
              <a:srgbClr val="96969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521325" y="4876800"/>
            <a:ext cx="457200" cy="457200"/>
          </a:xfrm>
          <a:prstGeom prst="rect">
            <a:avLst/>
          </a:prstGeom>
          <a:solidFill>
            <a:srgbClr val="FFFF99"/>
          </a:solidFill>
          <a:ln w="19080">
            <a:solidFill>
              <a:srgbClr val="96969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6435725" y="4876800"/>
            <a:ext cx="457200" cy="457200"/>
          </a:xfrm>
          <a:prstGeom prst="rect">
            <a:avLst/>
          </a:prstGeom>
          <a:solidFill>
            <a:srgbClr val="FFFF99"/>
          </a:solidFill>
          <a:ln w="19080">
            <a:solidFill>
              <a:srgbClr val="96969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5978525" y="4876800"/>
            <a:ext cx="457200" cy="457200"/>
          </a:xfrm>
          <a:prstGeom prst="rect">
            <a:avLst/>
          </a:prstGeom>
          <a:solidFill>
            <a:srgbClr val="FFCC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755900" y="1371600"/>
            <a:ext cx="1981200" cy="150813"/>
            <a:chOff x="1736" y="864"/>
            <a:chExt cx="1248" cy="95"/>
          </a:xfrm>
        </p:grpSpPr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1736" y="864"/>
              <a:ext cx="1" cy="9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1736" y="912"/>
              <a:ext cx="1248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2984" y="864"/>
              <a:ext cx="1" cy="9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3594100" y="1143000"/>
            <a:ext cx="284163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i="1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n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881563" y="1601788"/>
            <a:ext cx="166687" cy="1978025"/>
            <a:chOff x="3075" y="1009"/>
            <a:chExt cx="105" cy="1246"/>
          </a:xfrm>
        </p:grpSpPr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 flipH="1">
              <a:off x="3074" y="1009"/>
              <a:ext cx="108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3128" y="1009"/>
              <a:ext cx="1" cy="124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 flipH="1">
              <a:off x="3074" y="2255"/>
              <a:ext cx="108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4965700" y="2409825"/>
            <a:ext cx="284163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600" i="1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n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558800" y="4559300"/>
            <a:ext cx="604838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6000">
                <a:solidFill>
                  <a:srgbClr val="000000"/>
                </a:solidFill>
                <a:latin typeface="Symbol" charset="2"/>
                <a:ea typeface="Arial Unicode MS" charset="0"/>
                <a:cs typeface="Arial Unicode MS" charset="0"/>
              </a:rPr>
              <a:t></a:t>
            </a:r>
          </a:p>
        </p:txBody>
      </p:sp>
      <p:sp>
        <p:nvSpPr>
          <p:cNvPr id="37929" name="AutoShape 41"/>
          <p:cNvSpPr>
            <a:spLocks/>
          </p:cNvSpPr>
          <p:nvPr/>
        </p:nvSpPr>
        <p:spPr bwMode="auto">
          <a:xfrm>
            <a:off x="1254125" y="4343400"/>
            <a:ext cx="76200" cy="1447800"/>
          </a:xfrm>
          <a:prstGeom prst="leftBracket">
            <a:avLst>
              <a:gd name="adj" fmla="val 158333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0" name="AutoShape 42"/>
          <p:cNvSpPr>
            <a:spLocks/>
          </p:cNvSpPr>
          <p:nvPr/>
        </p:nvSpPr>
        <p:spPr bwMode="auto">
          <a:xfrm>
            <a:off x="2854325" y="4343400"/>
            <a:ext cx="76200" cy="1447800"/>
          </a:xfrm>
          <a:prstGeom prst="rightBracket">
            <a:avLst>
              <a:gd name="adj" fmla="val 158333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3030538" y="4772025"/>
            <a:ext cx="919162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3600">
                <a:solidFill>
                  <a:srgbClr val="000000"/>
                </a:solidFill>
                <a:latin typeface="Symbol" charset="2"/>
                <a:ea typeface="Arial Unicode MS" charset="0"/>
                <a:cs typeface="Arial Unicode MS" charset="0"/>
              </a:rPr>
              <a:t></a:t>
            </a:r>
            <a:r>
              <a:rPr lang="en-US" sz="360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4</a:t>
            </a:r>
          </a:p>
        </p:txBody>
      </p:sp>
      <p:sp>
        <p:nvSpPr>
          <p:cNvPr id="37932" name="AutoShape 44"/>
          <p:cNvSpPr>
            <a:spLocks noChangeArrowheads="1"/>
          </p:cNvSpPr>
          <p:nvPr/>
        </p:nvSpPr>
        <p:spPr bwMode="auto">
          <a:xfrm>
            <a:off x="3997325" y="48768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99"/>
          </a:solidFill>
          <a:ln w="1908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3251200" y="2095500"/>
            <a:ext cx="244475" cy="244475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3749675" y="2095500"/>
            <a:ext cx="244475" cy="244475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498850" y="1847850"/>
            <a:ext cx="244475" cy="244475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3498850" y="2339975"/>
            <a:ext cx="244475" cy="244475"/>
          </a:xfrm>
          <a:prstGeom prst="rect">
            <a:avLst/>
          </a:prstGeom>
          <a:solidFill>
            <a:srgbClr val="FF99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3495675" y="2095500"/>
            <a:ext cx="254000" cy="244475"/>
          </a:xfrm>
          <a:prstGeom prst="rect">
            <a:avLst/>
          </a:prstGeom>
          <a:solidFill>
            <a:srgbClr val="FFCC00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8" name="AutoShape 50"/>
          <p:cNvSpPr>
            <a:spLocks/>
          </p:cNvSpPr>
          <p:nvPr/>
        </p:nvSpPr>
        <p:spPr bwMode="auto">
          <a:xfrm>
            <a:off x="6337300" y="1828800"/>
            <a:ext cx="1587500" cy="3886200"/>
          </a:xfrm>
          <a:custGeom>
            <a:avLst/>
            <a:gdLst>
              <a:gd name="T0" fmla="*/ 2147483647 w 1000"/>
              <a:gd name="T1" fmla="*/ 2147483647 h 2448"/>
              <a:gd name="T2" fmla="*/ 2147483647 w 1000"/>
              <a:gd name="T3" fmla="*/ 2147483647 h 2448"/>
              <a:gd name="T4" fmla="*/ 0 w 1000"/>
              <a:gd name="T5" fmla="*/ 0 h 2448"/>
              <a:gd name="T6" fmla="*/ 0 w 1000"/>
              <a:gd name="T7" fmla="*/ 0 h 2448"/>
              <a:gd name="T8" fmla="*/ 1000 w 1000"/>
              <a:gd name="T9" fmla="*/ 2448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00" h="2448">
                <a:moveTo>
                  <a:pt x="528" y="2448"/>
                </a:moveTo>
                <a:cubicBezTo>
                  <a:pt x="764" y="1980"/>
                  <a:pt x="1000" y="1512"/>
                  <a:pt x="912" y="1104"/>
                </a:cubicBezTo>
                <a:cubicBezTo>
                  <a:pt x="824" y="696"/>
                  <a:pt x="412" y="348"/>
                  <a:pt x="0" y="0"/>
                </a:cubicBezTo>
              </a:path>
            </a:pathLst>
          </a:custGeom>
          <a:noFill/>
          <a:ln w="1908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7162800" y="2286000"/>
            <a:ext cx="18288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</a:pPr>
            <a:r>
              <a:rPr lang="en-US" sz="1800">
                <a:solidFill>
                  <a:srgbClr val="000000"/>
                </a:solidFill>
                <a:ea typeface="Arial Unicode MS" charset="0"/>
                <a:cs typeface="Arial Unicode MS" charset="0"/>
              </a:rPr>
              <a:t>repeat until max change &lt; </a:t>
            </a:r>
            <a:r>
              <a:rPr lang="en-US" sz="1800">
                <a:solidFill>
                  <a:srgbClr val="000000"/>
                </a:solidFill>
                <a:latin typeface="Symbol" charset="2"/>
                <a:ea typeface="Arial Unicode MS" charset="0"/>
                <a:cs typeface="Arial Unicode MS" charset="0"/>
              </a:rPr>
              <a:t></a:t>
            </a: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 in Pictures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 in X10</a:t>
            </a:r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X10 permits smooth variation between multiple concurrency styles</a:t>
            </a:r>
          </a:p>
          <a:p>
            <a:pPr lvl="1"/>
            <a:r>
              <a:rPr lang="en-US" smtClean="0"/>
              <a:t>“High-level” ZPL-style (operations on global arrays)</a:t>
            </a:r>
          </a:p>
          <a:p>
            <a:pPr lvl="2"/>
            <a:r>
              <a:rPr lang="en-US" smtClean="0"/>
              <a:t>Chapel “global view” style</a:t>
            </a:r>
          </a:p>
          <a:p>
            <a:pPr lvl="2"/>
            <a:r>
              <a:rPr lang="en-US" smtClean="0"/>
              <a:t>Expressible, but relies on “compiler magic” for performance</a:t>
            </a:r>
          </a:p>
          <a:p>
            <a:pPr lvl="1"/>
            <a:r>
              <a:rPr lang="en-US" smtClean="0"/>
              <a:t>OpenMP style</a:t>
            </a:r>
          </a:p>
          <a:p>
            <a:pPr lvl="2"/>
            <a:r>
              <a:rPr lang="en-US" smtClean="0"/>
              <a:t>Chunking within a single place</a:t>
            </a:r>
          </a:p>
          <a:p>
            <a:pPr lvl="1"/>
            <a:r>
              <a:rPr lang="en-US" smtClean="0"/>
              <a:t>MPI-style </a:t>
            </a:r>
          </a:p>
          <a:p>
            <a:pPr lvl="2"/>
            <a:r>
              <a:rPr lang="en-US" smtClean="0"/>
              <a:t>SPMD computation with explicit all-to-all reduction </a:t>
            </a:r>
          </a:p>
          <a:p>
            <a:pPr lvl="2"/>
            <a:r>
              <a:rPr lang="en-US" smtClean="0"/>
              <a:t>Uses clocks</a:t>
            </a:r>
          </a:p>
          <a:p>
            <a:pPr lvl="1"/>
            <a:r>
              <a:rPr lang="en-US" smtClean="0"/>
              <a:t>“OpenMP within MPI” style </a:t>
            </a:r>
          </a:p>
          <a:p>
            <a:pPr lvl="2"/>
            <a:r>
              <a:rPr lang="en-US" smtClean="0"/>
              <a:t>For hierarchical parallelism</a:t>
            </a:r>
          </a:p>
          <a:p>
            <a:pPr lvl="2"/>
            <a:r>
              <a:rPr lang="en-US" smtClean="0"/>
              <a:t>Fairly easy to derive from ZPL-style program.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22238"/>
            <a:ext cx="8169275" cy="638175"/>
          </a:xfrm>
          <a:ln/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Heat Transfer in X10 – ZPL style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9916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class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Stencil2D { 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static type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Real=Double;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const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n = 6, epsilon = 1.0e-5;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>
              <a:solidFill>
                <a:srgbClr val="0000CC"/>
              </a:solidFill>
              <a:latin typeface="Courier New" charset="0"/>
              <a:ea typeface="ヒラギノ角ゴ Pro W3" charset="-128"/>
              <a:cs typeface="ヒラギノ角ゴ Pro W3" charset="-128"/>
            </a:endParaRP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const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BigD = Dist.makeBlock([0..n+1, 0..n+1], 0),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D = BigD | [1..n, 1..n],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LastRow = [0..0, 1..n] as Region;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const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A = Array.make[Real](BigD, (p:Point)=&gt;(LastRow.contains(p)?1:0));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>
                <a:solidFill>
                  <a:srgbClr val="FF00FF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const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Temp = Array.make[Real](BigD);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def 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run() { 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>
                <a:solidFill>
                  <a:srgbClr val="FF00FF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var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delta:Real;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>
                <a:solidFill>
                  <a:srgbClr val="FF00FF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do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finish ateach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(p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D) 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Temp(p) = A(p.stencil(1)).reduce(Double.+, 0.0)/4;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>
              <a:solidFill>
                <a:srgbClr val="0000CC"/>
              </a:solidFill>
              <a:latin typeface="Courier New" charset="0"/>
              <a:ea typeface="ヒラギノ角ゴ Pro W3" charset="-128"/>
              <a:cs typeface="ヒラギノ角ゴ Pro W3" charset="-128"/>
            </a:endParaRP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delta = (A(D)–Temp(D)).lift(Math.abs).reduce(Math.max, 0.0);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A(D) = Temp(D);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}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while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(delta &gt; epsilon);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}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 in X10 – ZPL style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in fork-join style rather than SPMD style</a:t>
            </a:r>
          </a:p>
          <a:p>
            <a:pPr lvl="1"/>
            <a:r>
              <a:rPr lang="en-US" dirty="0" smtClean="0"/>
              <a:t>Compiler needs to transform into SPMD style </a:t>
            </a:r>
          </a:p>
          <a:p>
            <a:r>
              <a:rPr lang="en-US" dirty="0" smtClean="0"/>
              <a:t>Compiler needs to chunk iterations per place</a:t>
            </a:r>
          </a:p>
          <a:p>
            <a:pPr lvl="1"/>
            <a:r>
              <a:rPr lang="en-US" dirty="0" smtClean="0"/>
              <a:t>Fine grained iteration has too much overhead</a:t>
            </a:r>
          </a:p>
          <a:p>
            <a:r>
              <a:rPr lang="en-US" dirty="0" smtClean="0"/>
              <a:t>Compiler needs to generate code for distributed array operations</a:t>
            </a:r>
          </a:p>
          <a:p>
            <a:pPr lvl="1"/>
            <a:r>
              <a:rPr lang="en-US" dirty="0" smtClean="0"/>
              <a:t>Create temporary global arrays, hoist them out of loop, etc.</a:t>
            </a:r>
          </a:p>
          <a:p>
            <a:r>
              <a:rPr lang="en-US" dirty="0" smtClean="0"/>
              <a:t>Uses implicit syntax to access remote locations.</a:t>
            </a:r>
            <a:endParaRPr lang="en-US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5557749"/>
            <a:ext cx="8001000" cy="45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Simple to write </a:t>
            </a:r>
            <a:r>
              <a:rPr lang="en-US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—</a:t>
            </a:r>
            <a:r>
              <a:rPr lang="en-US" sz="2400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 tough to implement efficiently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7800" y="990600"/>
            <a:ext cx="8763000" cy="300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def 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run()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Dist.makeUnique(D.places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FF00FF"/>
                </a:solidFill>
                <a:latin typeface="Courier New" charset="0"/>
                <a:ea typeface="DejaVu LGC Sans" charset="0"/>
                <a:cs typeface="DejaVu LGC Sans" charset="0"/>
              </a:rPr>
              <a:t>  </a:t>
            </a:r>
            <a:r>
              <a:rPr lang="en-US" sz="1600" dirty="0" err="1">
                <a:solidFill>
                  <a:srgbClr val="FF00FF"/>
                </a:solidFill>
                <a:latin typeface="Courier New" charset="0"/>
                <a:ea typeface="DejaVu LGC Sans" charset="0"/>
                <a:cs typeface="DejaVu LGC Sans" charset="0"/>
              </a:rPr>
              <a:t>var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delta:Real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 </a:t>
            </a:r>
            <a:r>
              <a:rPr lang="en-US" sz="1600" dirty="0">
                <a:solidFill>
                  <a:srgbClr val="FF00FF"/>
                </a:solidFill>
                <a:latin typeface="Courier New" charset="0"/>
                <a:ea typeface="DejaVu LGC Sans" charset="0"/>
                <a:cs typeface="DejaVu LGC Sans" charset="0"/>
              </a:rPr>
              <a:t>do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finish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ateach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for 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 | here)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 = A(p.stencil(1)).reduce(Double.+, 0.0)/4;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>
              <a:solidFill>
                <a:srgbClr val="0000CC"/>
              </a:solidFill>
              <a:latin typeface="Courier New" charset="0"/>
              <a:ea typeface="ヒラギノ角ゴ Pro W3" charset="-128"/>
              <a:cs typeface="ヒラギノ角ゴ Pro W3" charset="-128"/>
            </a:endParaRP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delta =(A(D) –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Temp(D)).lift(Math.abs).reduce(Math.max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, 0.0);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A(D)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Temp(D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}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while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(delta &gt; epsilon);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}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 in X10 – II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18176"/>
            <a:ext cx="8458200" cy="20143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Flat parallelism: Assume one activity per place is desired.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D.places</a:t>
            </a:r>
            <a:r>
              <a:rPr lang="en-US" dirty="0" smtClean="0">
                <a:solidFill>
                  <a:srgbClr val="0000FF"/>
                </a:solidFill>
              </a:rPr>
              <a:t>()</a:t>
            </a:r>
            <a:r>
              <a:rPr lang="en-US" dirty="0" smtClean="0"/>
              <a:t> returns </a:t>
            </a:r>
            <a:r>
              <a:rPr lang="en-US" dirty="0" err="1" smtClean="0"/>
              <a:t>ValRail</a:t>
            </a:r>
            <a:r>
              <a:rPr lang="en-US" dirty="0" smtClean="0"/>
              <a:t> of places in D.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Dist.makeUnique(D.places</a:t>
            </a:r>
            <a:r>
              <a:rPr lang="en-US" dirty="0" smtClean="0">
                <a:solidFill>
                  <a:srgbClr val="0000FF"/>
                </a:solidFill>
              </a:rPr>
              <a:t>()) </a:t>
            </a:r>
            <a:r>
              <a:rPr lang="en-US" dirty="0" smtClean="0"/>
              <a:t>returns a unique distribution (one point per place) over the given </a:t>
            </a:r>
            <a:r>
              <a:rPr lang="en-US" dirty="0" err="1" smtClean="0"/>
              <a:t>ValRail</a:t>
            </a:r>
            <a:r>
              <a:rPr lang="en-US" dirty="0" smtClean="0"/>
              <a:t> of places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 |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returns sub-region of D at place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524134" y="6061390"/>
            <a:ext cx="3880224" cy="45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Explicit Loop Chunking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 in X10 – III</a:t>
            </a: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368536"/>
            <a:ext cx="8458200" cy="13464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Hierarchical parallelism: P activities at place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Easy to change above code so P can vary with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DistUtil.block(D,P)(x,q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is the region allocated to the </a:t>
            </a:r>
            <a:r>
              <a:rPr lang="en-US" dirty="0" err="1" smtClean="0"/>
              <a:t>q’th</a:t>
            </a:r>
            <a:r>
              <a:rPr lang="en-US" dirty="0" smtClean="0"/>
              <a:t> activity in place </a:t>
            </a:r>
            <a:r>
              <a:rPr lang="en-US" dirty="0" err="1" smtClean="0"/>
              <a:t>x</a:t>
            </a:r>
            <a:r>
              <a:rPr lang="en-US" dirty="0" smtClean="0"/>
              <a:t>. (Block-block division.)</a:t>
            </a:r>
            <a:endParaRPr lang="en-US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92938" y="5645339"/>
            <a:ext cx="8001000" cy="45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Explicit Loop Chunking with Hierarchical Parallelism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7800" y="990600"/>
            <a:ext cx="8763000" cy="3536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def 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run()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Dist.makeUnique(D.places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 dirty="0" err="1" smtClean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 dirty="0" smtClean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blocks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DistUtil.block(D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, P);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FF00FF"/>
                </a:solidFill>
                <a:latin typeface="Courier New" charset="0"/>
                <a:ea typeface="DejaVu LGC Sans" charset="0"/>
                <a:cs typeface="DejaVu LGC Sans" charset="0"/>
              </a:rPr>
              <a:t>  </a:t>
            </a:r>
            <a:r>
              <a:rPr lang="en-US" sz="1600" dirty="0" err="1">
                <a:solidFill>
                  <a:srgbClr val="FF00FF"/>
                </a:solidFill>
                <a:latin typeface="Courier New" charset="0"/>
                <a:ea typeface="DejaVu LGC Sans" charset="0"/>
                <a:cs typeface="DejaVu LGC Sans" charset="0"/>
              </a:rPr>
              <a:t>var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delta:Real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do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finish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ateach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foreach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1..P)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for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blocks(here,q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 = A(p.stencil(1)).reduce(Double.+, 0.0)/4;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>
              <a:solidFill>
                <a:srgbClr val="CC0099"/>
              </a:solidFill>
              <a:latin typeface="Courier New" charset="0"/>
              <a:ea typeface="ヒラギノ角ゴ Pro W3" charset="-128"/>
              <a:cs typeface="ヒラギノ角ゴ Pro W3" charset="-128"/>
            </a:endParaRP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delta =(A(D)–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Temp(D)).lift(Math.abs).reduce(Math.max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, 0.0);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A(D)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Temp(D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}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while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(delta &gt; epsilon);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7800" y="990600"/>
            <a:ext cx="8763000" cy="471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def 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run()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finish async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c = clock.make();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D_Base = Dist.makeUnique(D.places());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diff = Array.make[Real](D_Base),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scratch = Array.make[Real](D_Base);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ateach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(z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D_Base)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clocked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(c)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do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diff(z) = 0.0;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C70000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for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(p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 | here)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Temp(p) = A(p.stencil(1)).reduce(Double.+, 0.0)/4;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diff(z) = Math.max(diff(z), Math.abs(A(p) - Temp(p)));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}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next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A(D | here) = Temp(D | here);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reduceMax(z, diff, scratch);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} </a:t>
            </a:r>
            <a:r>
              <a:rPr lang="en-US" sz="160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while</a:t>
            </a: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(diff(z) &gt; epsilon);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	}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}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 in X10 – IV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61676"/>
            <a:ext cx="8458200" cy="657892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reduceMax</a:t>
            </a:r>
            <a:r>
              <a:rPr lang="en-US" dirty="0" smtClean="0">
                <a:solidFill>
                  <a:srgbClr val="0000FF"/>
                </a:solidFill>
              </a:rPr>
              <a:t>()</a:t>
            </a:r>
            <a:r>
              <a:rPr lang="en-US" dirty="0" smtClean="0"/>
              <a:t> performs an all-to-all max reduction.</a:t>
            </a:r>
            <a:endParaRPr lang="en-US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98747" y="5951279"/>
            <a:ext cx="6376977" cy="45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SPMD with all-to-all reduction == MPI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33913" y="2452692"/>
            <a:ext cx="3703638" cy="274638"/>
            <a:chOff x="2919" y="1545"/>
            <a:chExt cx="2333" cy="173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3659" y="1545"/>
              <a:ext cx="1593" cy="173"/>
            </a:xfrm>
            <a:prstGeom prst="rect">
              <a:avLst/>
            </a:prstGeom>
            <a:noFill/>
            <a:ln w="38160">
              <a:solidFill>
                <a:srgbClr val="C7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200" dirty="0">
                  <a:solidFill>
                    <a:srgbClr val="003399"/>
                  </a:solidFill>
                  <a:ea typeface="ヒラギノ角ゴ Pro W3" charset="-128"/>
                  <a:cs typeface="ヒラギノ角ゴ Pro W3" charset="-128"/>
                </a:rPr>
                <a:t>One activity per place == MPI task</a:t>
              </a:r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 flipH="1">
              <a:off x="2919" y="1645"/>
              <a:ext cx="725" cy="1"/>
            </a:xfrm>
            <a:prstGeom prst="line">
              <a:avLst/>
            </a:prstGeom>
            <a:noFill/>
            <a:ln w="38160">
              <a:solidFill>
                <a:srgbClr val="C7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90712" y="4198945"/>
            <a:ext cx="5538788" cy="274638"/>
            <a:chOff x="1191" y="2645"/>
            <a:chExt cx="3489" cy="173"/>
          </a:xfrm>
        </p:grpSpPr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722" y="2645"/>
              <a:ext cx="958" cy="173"/>
            </a:xfrm>
            <a:prstGeom prst="rect">
              <a:avLst/>
            </a:prstGeom>
            <a:noFill/>
            <a:ln w="38160">
              <a:solidFill>
                <a:srgbClr val="C7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  <a:tab pos="1600200" algn="l"/>
                  <a:tab pos="1828800" algn="l"/>
                  <a:tab pos="2057400" algn="l"/>
                  <a:tab pos="2286000" algn="l"/>
                  <a:tab pos="2514600" algn="l"/>
                  <a:tab pos="2743200" algn="l"/>
                  <a:tab pos="2971800" algn="l"/>
                  <a:tab pos="3200400" algn="l"/>
                  <a:tab pos="3429000" algn="l"/>
                  <a:tab pos="3657600" algn="l"/>
                  <a:tab pos="3886200" algn="l"/>
                  <a:tab pos="4114800" algn="l"/>
                  <a:tab pos="4343400" algn="l"/>
                  <a:tab pos="4572000" algn="l"/>
                </a:tabLst>
              </a:pPr>
              <a:r>
                <a:rPr lang="en-US" sz="1200" dirty="0">
                  <a:solidFill>
                    <a:srgbClr val="003399"/>
                  </a:solidFill>
                  <a:ea typeface="ヒラギノ角ゴ Pro W3" charset="-128"/>
                  <a:cs typeface="ヒラギノ角ゴ Pro W3" charset="-128"/>
                </a:rPr>
                <a:t>Akin to UPC barrier</a:t>
              </a:r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H="1">
              <a:off x="1191" y="2733"/>
              <a:ext cx="2523" cy="1"/>
            </a:xfrm>
            <a:prstGeom prst="line">
              <a:avLst/>
            </a:prstGeom>
            <a:noFill/>
            <a:ln w="38160">
              <a:solidFill>
                <a:srgbClr val="C7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39700"/>
            <a:ext cx="6940550" cy="638175"/>
          </a:xfrm>
          <a:ln/>
        </p:spPr>
        <p:txBody>
          <a:bodyPr/>
          <a:lstStyle/>
          <a:p>
            <a:pPr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</a:tabLst>
            </a:pPr>
            <a:r>
              <a:rPr lang="en-US"/>
              <a:t>Heat Transfer in X10 – V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74457" y="6399243"/>
            <a:ext cx="4153915" cy="45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OpenMP</a:t>
            </a:r>
            <a:r>
              <a:rPr lang="en-US" sz="2400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 within MPI style”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7800" y="774700"/>
            <a:ext cx="8763000" cy="592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def 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run()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finish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async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clock.make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Dist.makeUnique(D.places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val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diff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Array.make[Real](D_Base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),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scratch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Array.make[Real](D_Base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ateach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D_Base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clocked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(c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C70000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foreach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1..P)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clocked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(c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       </a:t>
            </a:r>
            <a:r>
              <a:rPr lang="en-US" sz="1600" dirty="0" err="1">
                <a:solidFill>
                  <a:srgbClr val="CC0099"/>
                </a:solidFill>
                <a:latin typeface="Courier New" charset="0"/>
                <a:ea typeface="DejaVu LGC Sans" charset="0"/>
                <a:cs typeface="DejaVu LGC Sans" charset="0"/>
              </a:rPr>
              <a:t>var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myDiff:Real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= 0;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do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==1) {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diff(z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 = 0.0};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myDiff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= 0;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for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in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blocks(here,q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)) {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 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 = A(p.stencil(1)).reduce(Double.+, 0.0)/4;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 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myDiff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Math.max(myDiff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Math.abs(A(p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 –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Temp(p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}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atomic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diff(z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Math.max(myDiff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diff(z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next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A(blocks(here,q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))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Temp(blocks(here,q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if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q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==1)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reduceMax(z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, diff, scratch);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next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 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myDiff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= 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diff(z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         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DejaVu LGC Sans" charset="0"/>
                <a:cs typeface="DejaVu LGC Sans" charset="0"/>
              </a:rPr>
              <a:t>next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DejaVu LGC Sans" charset="0"/>
                <a:cs typeface="DejaVu LGC Sans" charset="0"/>
              </a:rPr>
              <a:t>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       } </a:t>
            </a:r>
            <a:r>
              <a:rPr lang="en-US" sz="1600" dirty="0">
                <a:solidFill>
                  <a:srgbClr val="CC0099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while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en-US" sz="1600" dirty="0" err="1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myDiff</a:t>
            </a: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 &gt; epsilon);</a:t>
            </a:r>
          </a:p>
          <a:p>
            <a:pPr algn="l" eaLnBrk="1" hangingPunct="1">
              <a:tabLst>
                <a:tab pos="0" algn="l"/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rgbClr val="0000CC"/>
                </a:solidFill>
                <a:latin typeface="Courier New" charset="0"/>
                <a:ea typeface="ヒラギノ角ゴ Pro W3" charset="-128"/>
                <a:cs typeface="ヒラギノ角ゴ Pro W3" charset="-128"/>
              </a:rPr>
              <a:t>	}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 in X10 – VI</a:t>
            </a:r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previous versions permit fine-grained remote access </a:t>
            </a:r>
          </a:p>
          <a:p>
            <a:pPr lvl="1"/>
            <a:r>
              <a:rPr lang="en-US" dirty="0" smtClean="0"/>
              <a:t>Used to access boundary elements</a:t>
            </a:r>
          </a:p>
          <a:p>
            <a:r>
              <a:rPr lang="en-US" dirty="0" smtClean="0"/>
              <a:t>Much more efficient to transfer boundary elements in bulk between clock phases.</a:t>
            </a:r>
          </a:p>
          <a:p>
            <a:r>
              <a:rPr lang="en-US" dirty="0" smtClean="0"/>
              <a:t>May be done by allocating extra “ghost” boundary at each place</a:t>
            </a:r>
          </a:p>
          <a:p>
            <a:pPr lvl="1"/>
            <a:r>
              <a:rPr lang="en-US" dirty="0" smtClean="0"/>
              <a:t>API extension: </a:t>
            </a:r>
            <a:r>
              <a:rPr lang="en-US" dirty="0" err="1" smtClean="0">
                <a:solidFill>
                  <a:srgbClr val="0000FF"/>
                </a:solidFill>
              </a:rPr>
              <a:t>Dist.makeBlock(D</a:t>
            </a:r>
            <a:r>
              <a:rPr lang="en-US" dirty="0" smtClean="0">
                <a:solidFill>
                  <a:srgbClr val="0000FF"/>
                </a:solidFill>
              </a:rPr>
              <a:t>, P,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2"/>
            <a:r>
              <a:rPr lang="en-US" dirty="0" smtClean="0"/>
              <a:t>D: distribution, P: processor grid, </a:t>
            </a:r>
            <a:r>
              <a:rPr lang="en-US" dirty="0" err="1" smtClean="0"/>
              <a:t>f</a:t>
            </a:r>
            <a:r>
              <a:rPr lang="en-US" dirty="0" smtClean="0"/>
              <a:t>: </a:t>
            </a:r>
            <a:r>
              <a:rPr lang="en-US" dirty="0" err="1" smtClean="0"/>
              <a:t>regionregion</a:t>
            </a:r>
            <a:r>
              <a:rPr lang="en-US" dirty="0" smtClean="0"/>
              <a:t> transformer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reduceMax</a:t>
            </a:r>
            <a:r>
              <a:rPr lang="en-US" dirty="0" smtClean="0">
                <a:solidFill>
                  <a:srgbClr val="0000FF"/>
                </a:solidFill>
              </a:rPr>
              <a:t>()</a:t>
            </a:r>
            <a:r>
              <a:rPr lang="en-US" dirty="0" smtClean="0"/>
              <a:t> phase overlapped with ghost distribution phase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C_Powerpoint_Template_0 copy">
  <a:themeElements>
    <a:clrScheme name="OSC Overview 1">
      <a:dk1>
        <a:srgbClr val="3A3A3A"/>
      </a:dk1>
      <a:lt1>
        <a:srgbClr val="FFFFFF"/>
      </a:lt1>
      <a:dk2>
        <a:srgbClr val="003F87"/>
      </a:dk2>
      <a:lt2>
        <a:srgbClr val="A0B2CF"/>
      </a:lt2>
      <a:accent1>
        <a:srgbClr val="3C6778"/>
      </a:accent1>
      <a:accent2>
        <a:srgbClr val="A0B2CF"/>
      </a:accent2>
      <a:accent3>
        <a:srgbClr val="FFFFFF"/>
      </a:accent3>
      <a:accent4>
        <a:srgbClr val="303030"/>
      </a:accent4>
      <a:accent5>
        <a:srgbClr val="AFB8BE"/>
      </a:accent5>
      <a:accent6>
        <a:srgbClr val="91A1BB"/>
      </a:accent6>
      <a:hlink>
        <a:srgbClr val="691921"/>
      </a:hlink>
      <a:folHlink>
        <a:srgbClr val="A7A283"/>
      </a:folHlink>
    </a:clrScheme>
    <a:fontScheme name="OSC Overview">
      <a:majorFont>
        <a:latin typeface="Garamon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3F3D4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3F3D4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OSC Overview 1">
        <a:dk1>
          <a:srgbClr val="3A3A3A"/>
        </a:dk1>
        <a:lt1>
          <a:srgbClr val="FFFFFF"/>
        </a:lt1>
        <a:dk2>
          <a:srgbClr val="003F87"/>
        </a:dk2>
        <a:lt2>
          <a:srgbClr val="A0B2CF"/>
        </a:lt2>
        <a:accent1>
          <a:srgbClr val="3C6778"/>
        </a:accent1>
        <a:accent2>
          <a:srgbClr val="A0B2CF"/>
        </a:accent2>
        <a:accent3>
          <a:srgbClr val="FFFFFF"/>
        </a:accent3>
        <a:accent4>
          <a:srgbClr val="303030"/>
        </a:accent4>
        <a:accent5>
          <a:srgbClr val="AFB8BE"/>
        </a:accent5>
        <a:accent6>
          <a:srgbClr val="91A1BB"/>
        </a:accent6>
        <a:hlink>
          <a:srgbClr val="691921"/>
        </a:hlink>
        <a:folHlink>
          <a:srgbClr val="A7A2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upercomputing">
  <a:themeElements>
    <a:clrScheme name="1_Supercomputing 12">
      <a:dk1>
        <a:srgbClr val="3A3A3A"/>
      </a:dk1>
      <a:lt1>
        <a:srgbClr val="FFFFFF"/>
      </a:lt1>
      <a:dk2>
        <a:srgbClr val="003F87"/>
      </a:dk2>
      <a:lt2>
        <a:srgbClr val="A0B2CF"/>
      </a:lt2>
      <a:accent1>
        <a:srgbClr val="3C6778"/>
      </a:accent1>
      <a:accent2>
        <a:srgbClr val="A0B2CF"/>
      </a:accent2>
      <a:accent3>
        <a:srgbClr val="FFFFFF"/>
      </a:accent3>
      <a:accent4>
        <a:srgbClr val="303030"/>
      </a:accent4>
      <a:accent5>
        <a:srgbClr val="AFB8BE"/>
      </a:accent5>
      <a:accent6>
        <a:srgbClr val="91A1BB"/>
      </a:accent6>
      <a:hlink>
        <a:srgbClr val="691921"/>
      </a:hlink>
      <a:folHlink>
        <a:srgbClr val="A7A283"/>
      </a:folHlink>
    </a:clrScheme>
    <a:fontScheme name="1_Supercomputing">
      <a:majorFont>
        <a:latin typeface="Garamon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3F3D4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3F3D4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1_Supercomputing 1">
        <a:dk1>
          <a:srgbClr val="807A83"/>
        </a:dk1>
        <a:lt1>
          <a:srgbClr val="FFFFFF"/>
        </a:lt1>
        <a:dk2>
          <a:srgbClr val="174A7C"/>
        </a:dk2>
        <a:lt2>
          <a:srgbClr val="BABCBE"/>
        </a:lt2>
        <a:accent1>
          <a:srgbClr val="A0A5BF"/>
        </a:accent1>
        <a:accent2>
          <a:srgbClr val="B8C982"/>
        </a:accent2>
        <a:accent3>
          <a:srgbClr val="FFFFFF"/>
        </a:accent3>
        <a:accent4>
          <a:srgbClr val="6C676F"/>
        </a:accent4>
        <a:accent5>
          <a:srgbClr val="CDCFDC"/>
        </a:accent5>
        <a:accent6>
          <a:srgbClr val="A6B675"/>
        </a:accent6>
        <a:hlink>
          <a:srgbClr val="6B1432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2">
        <a:dk1>
          <a:srgbClr val="807A83"/>
        </a:dk1>
        <a:lt1>
          <a:srgbClr val="FFFFFF"/>
        </a:lt1>
        <a:dk2>
          <a:srgbClr val="6B1432"/>
        </a:dk2>
        <a:lt2>
          <a:srgbClr val="BABCBE"/>
        </a:lt2>
        <a:accent1>
          <a:srgbClr val="A0A5BF"/>
        </a:accent1>
        <a:accent2>
          <a:srgbClr val="B8C982"/>
        </a:accent2>
        <a:accent3>
          <a:srgbClr val="FFFFFF"/>
        </a:accent3>
        <a:accent4>
          <a:srgbClr val="6C676F"/>
        </a:accent4>
        <a:accent5>
          <a:srgbClr val="CDCFDC"/>
        </a:accent5>
        <a:accent6>
          <a:srgbClr val="A6B675"/>
        </a:accent6>
        <a:hlink>
          <a:srgbClr val="174A7C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3">
        <a:dk1>
          <a:srgbClr val="7A7648"/>
        </a:dk1>
        <a:lt1>
          <a:srgbClr val="FFFFFF"/>
        </a:lt1>
        <a:dk2>
          <a:srgbClr val="6B1432"/>
        </a:dk2>
        <a:lt2>
          <a:srgbClr val="BABCBE"/>
        </a:lt2>
        <a:accent1>
          <a:srgbClr val="A49F7F"/>
        </a:accent1>
        <a:accent2>
          <a:srgbClr val="B8C982"/>
        </a:accent2>
        <a:accent3>
          <a:srgbClr val="FFFFFF"/>
        </a:accent3>
        <a:accent4>
          <a:srgbClr val="67643C"/>
        </a:accent4>
        <a:accent5>
          <a:srgbClr val="CFCDC0"/>
        </a:accent5>
        <a:accent6>
          <a:srgbClr val="A6B675"/>
        </a:accent6>
        <a:hlink>
          <a:srgbClr val="4A6878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4">
        <a:dk1>
          <a:srgbClr val="261C02"/>
        </a:dk1>
        <a:lt1>
          <a:srgbClr val="FFFFFF"/>
        </a:lt1>
        <a:dk2>
          <a:srgbClr val="174A7C"/>
        </a:dk2>
        <a:lt2>
          <a:srgbClr val="BABCBE"/>
        </a:lt2>
        <a:accent1>
          <a:srgbClr val="A0A5BF"/>
        </a:accent1>
        <a:accent2>
          <a:srgbClr val="B8C982"/>
        </a:accent2>
        <a:accent3>
          <a:srgbClr val="FFFFFF"/>
        </a:accent3>
        <a:accent4>
          <a:srgbClr val="1F1601"/>
        </a:accent4>
        <a:accent5>
          <a:srgbClr val="CDCFDC"/>
        </a:accent5>
        <a:accent6>
          <a:srgbClr val="A6B675"/>
        </a:accent6>
        <a:hlink>
          <a:srgbClr val="6B1432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5">
        <a:dk1>
          <a:srgbClr val="261C02"/>
        </a:dk1>
        <a:lt1>
          <a:srgbClr val="FFFFFF"/>
        </a:lt1>
        <a:dk2>
          <a:srgbClr val="6B1432"/>
        </a:dk2>
        <a:lt2>
          <a:srgbClr val="BABCBE"/>
        </a:lt2>
        <a:accent1>
          <a:srgbClr val="A0A5BF"/>
        </a:accent1>
        <a:accent2>
          <a:srgbClr val="B8C982"/>
        </a:accent2>
        <a:accent3>
          <a:srgbClr val="FFFFFF"/>
        </a:accent3>
        <a:accent4>
          <a:srgbClr val="1F1601"/>
        </a:accent4>
        <a:accent5>
          <a:srgbClr val="CDCFDC"/>
        </a:accent5>
        <a:accent6>
          <a:srgbClr val="A6B675"/>
        </a:accent6>
        <a:hlink>
          <a:srgbClr val="174A7C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6">
        <a:dk1>
          <a:srgbClr val="261C02"/>
        </a:dk1>
        <a:lt1>
          <a:srgbClr val="FFFFFF"/>
        </a:lt1>
        <a:dk2>
          <a:srgbClr val="6B1432"/>
        </a:dk2>
        <a:lt2>
          <a:srgbClr val="BABCBE"/>
        </a:lt2>
        <a:accent1>
          <a:srgbClr val="A49F7F"/>
        </a:accent1>
        <a:accent2>
          <a:srgbClr val="B8C982"/>
        </a:accent2>
        <a:accent3>
          <a:srgbClr val="FFFFFF"/>
        </a:accent3>
        <a:accent4>
          <a:srgbClr val="1F1601"/>
        </a:accent4>
        <a:accent5>
          <a:srgbClr val="CFCDC0"/>
        </a:accent5>
        <a:accent6>
          <a:srgbClr val="A6B675"/>
        </a:accent6>
        <a:hlink>
          <a:srgbClr val="4A6878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7">
        <a:dk1>
          <a:srgbClr val="6E6971"/>
        </a:dk1>
        <a:lt1>
          <a:srgbClr val="FFFFFF"/>
        </a:lt1>
        <a:dk2>
          <a:srgbClr val="174A7C"/>
        </a:dk2>
        <a:lt2>
          <a:srgbClr val="BABCBE"/>
        </a:lt2>
        <a:accent1>
          <a:srgbClr val="A0A5BF"/>
        </a:accent1>
        <a:accent2>
          <a:srgbClr val="B8C982"/>
        </a:accent2>
        <a:accent3>
          <a:srgbClr val="FFFFFF"/>
        </a:accent3>
        <a:accent4>
          <a:srgbClr val="5D595F"/>
        </a:accent4>
        <a:accent5>
          <a:srgbClr val="CDCFDC"/>
        </a:accent5>
        <a:accent6>
          <a:srgbClr val="A6B675"/>
        </a:accent6>
        <a:hlink>
          <a:srgbClr val="6B1432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8">
        <a:dk1>
          <a:srgbClr val="6E6971"/>
        </a:dk1>
        <a:lt1>
          <a:srgbClr val="FFFFFF"/>
        </a:lt1>
        <a:dk2>
          <a:srgbClr val="174A7C"/>
        </a:dk2>
        <a:lt2>
          <a:srgbClr val="BABCBE"/>
        </a:lt2>
        <a:accent1>
          <a:srgbClr val="A0A5BF"/>
        </a:accent1>
        <a:accent2>
          <a:srgbClr val="195B8D"/>
        </a:accent2>
        <a:accent3>
          <a:srgbClr val="FFFFFF"/>
        </a:accent3>
        <a:accent4>
          <a:srgbClr val="5D595F"/>
        </a:accent4>
        <a:accent5>
          <a:srgbClr val="CDCFDC"/>
        </a:accent5>
        <a:accent6>
          <a:srgbClr val="16527F"/>
        </a:accent6>
        <a:hlink>
          <a:srgbClr val="6B1432"/>
        </a:hlink>
        <a:folHlink>
          <a:srgbClr val="727C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9">
        <a:dk1>
          <a:srgbClr val="6E6971"/>
        </a:dk1>
        <a:lt1>
          <a:srgbClr val="FFFFFF"/>
        </a:lt1>
        <a:dk2>
          <a:srgbClr val="174A7C"/>
        </a:dk2>
        <a:lt2>
          <a:srgbClr val="BABCBE"/>
        </a:lt2>
        <a:accent1>
          <a:srgbClr val="A0A5BF"/>
        </a:accent1>
        <a:accent2>
          <a:srgbClr val="195B8D"/>
        </a:accent2>
        <a:accent3>
          <a:srgbClr val="FFFFFF"/>
        </a:accent3>
        <a:accent4>
          <a:srgbClr val="5D595F"/>
        </a:accent4>
        <a:accent5>
          <a:srgbClr val="CDCFDC"/>
        </a:accent5>
        <a:accent6>
          <a:srgbClr val="16527F"/>
        </a:accent6>
        <a:hlink>
          <a:srgbClr val="782D20"/>
        </a:hlink>
        <a:folHlink>
          <a:srgbClr val="CCBE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10">
        <a:dk1>
          <a:srgbClr val="6E6971"/>
        </a:dk1>
        <a:lt1>
          <a:srgbClr val="FFFFFF"/>
        </a:lt1>
        <a:dk2>
          <a:srgbClr val="174A7C"/>
        </a:dk2>
        <a:lt2>
          <a:srgbClr val="BABCBE"/>
        </a:lt2>
        <a:accent1>
          <a:srgbClr val="A0A5BF"/>
        </a:accent1>
        <a:accent2>
          <a:srgbClr val="195B8D"/>
        </a:accent2>
        <a:accent3>
          <a:srgbClr val="FFFFFF"/>
        </a:accent3>
        <a:accent4>
          <a:srgbClr val="5D595F"/>
        </a:accent4>
        <a:accent5>
          <a:srgbClr val="CDCFDC"/>
        </a:accent5>
        <a:accent6>
          <a:srgbClr val="16527F"/>
        </a:accent6>
        <a:hlink>
          <a:srgbClr val="782D20"/>
        </a:hlink>
        <a:folHlink>
          <a:srgbClr val="CCB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11">
        <a:dk1>
          <a:srgbClr val="6E6971"/>
        </a:dk1>
        <a:lt1>
          <a:srgbClr val="FFFFFF"/>
        </a:lt1>
        <a:dk2>
          <a:srgbClr val="174A7C"/>
        </a:dk2>
        <a:lt2>
          <a:srgbClr val="A0A5BF"/>
        </a:lt2>
        <a:accent1>
          <a:srgbClr val="174A7C"/>
        </a:accent1>
        <a:accent2>
          <a:srgbClr val="95A8CA"/>
        </a:accent2>
        <a:accent3>
          <a:srgbClr val="FFFFFF"/>
        </a:accent3>
        <a:accent4>
          <a:srgbClr val="5D595F"/>
        </a:accent4>
        <a:accent5>
          <a:srgbClr val="ABB1BF"/>
        </a:accent5>
        <a:accent6>
          <a:srgbClr val="8798B7"/>
        </a:accent6>
        <a:hlink>
          <a:srgbClr val="782D20"/>
        </a:hlink>
        <a:folHlink>
          <a:srgbClr val="CCB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percomputing 12">
        <a:dk1>
          <a:srgbClr val="3A3A3A"/>
        </a:dk1>
        <a:lt1>
          <a:srgbClr val="FFFFFF"/>
        </a:lt1>
        <a:dk2>
          <a:srgbClr val="003F87"/>
        </a:dk2>
        <a:lt2>
          <a:srgbClr val="A0B2CF"/>
        </a:lt2>
        <a:accent1>
          <a:srgbClr val="3C6778"/>
        </a:accent1>
        <a:accent2>
          <a:srgbClr val="A0B2CF"/>
        </a:accent2>
        <a:accent3>
          <a:srgbClr val="FFFFFF"/>
        </a:accent3>
        <a:accent4>
          <a:srgbClr val="303030"/>
        </a:accent4>
        <a:accent5>
          <a:srgbClr val="AFB8BE"/>
        </a:accent5>
        <a:accent6>
          <a:srgbClr val="91A1BB"/>
        </a:accent6>
        <a:hlink>
          <a:srgbClr val="691921"/>
        </a:hlink>
        <a:folHlink>
          <a:srgbClr val="A7A2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OSC_Powerpoint_Template_0 copy.ppt</Template>
  <TotalTime>3272</TotalTime>
  <Words>7798</Words>
  <Application>Microsoft Macintosh PowerPoint</Application>
  <PresentationFormat>On-screen Show (4:3)</PresentationFormat>
  <Paragraphs>1133</Paragraphs>
  <Slides>98</Slides>
  <Notes>44</Notes>
  <HiddenSlides>19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OSC_Powerpoint_Template_0 copy</vt:lpstr>
      <vt:lpstr>1_Supercomputing</vt:lpstr>
      <vt:lpstr>Equation.3</vt:lpstr>
      <vt:lpstr>Equation</vt:lpstr>
      <vt:lpstr>Introduction to the Partitioned Global Address Space (PGAS) Programming Model</vt:lpstr>
      <vt:lpstr>Overview</vt:lpstr>
      <vt:lpstr>Introduction to PGAS– The Basics</vt:lpstr>
      <vt:lpstr>PGAS Model Overview</vt:lpstr>
      <vt:lpstr>Software Memory Examples</vt:lpstr>
      <vt:lpstr>Memories and Structures</vt:lpstr>
      <vt:lpstr>Threads</vt:lpstr>
      <vt:lpstr>Affinity and Nonlocal Access</vt:lpstr>
      <vt:lpstr>Comparisons</vt:lpstr>
      <vt:lpstr>Introduction to PGAS - UPC</vt:lpstr>
      <vt:lpstr>UPC Overview</vt:lpstr>
      <vt:lpstr>What is UPC?</vt:lpstr>
      <vt:lpstr>Players in the UPC field</vt:lpstr>
      <vt:lpstr>Hardware support</vt:lpstr>
      <vt:lpstr>General view</vt:lpstr>
      <vt:lpstr>First example: sequential vector addition</vt:lpstr>
      <vt:lpstr>First example: parallel vector addition</vt:lpstr>
      <vt:lpstr>Outline of talk</vt:lpstr>
      <vt:lpstr>UPC memory model</vt:lpstr>
      <vt:lpstr>UPC execution model</vt:lpstr>
      <vt:lpstr>Outline of talk</vt:lpstr>
      <vt:lpstr>Shared scalar and array data</vt:lpstr>
      <vt:lpstr>Shared and private data</vt:lpstr>
      <vt:lpstr>Shared data</vt:lpstr>
      <vt:lpstr>Blocking of shared arrays</vt:lpstr>
      <vt:lpstr>Blocking of shared arrays</vt:lpstr>
      <vt:lpstr>Shared and private data</vt:lpstr>
      <vt:lpstr>Shared and private data summary</vt:lpstr>
      <vt:lpstr>UPC pointers</vt:lpstr>
      <vt:lpstr>Pointers in UPC</vt:lpstr>
      <vt:lpstr>Pointers in UPC</vt:lpstr>
      <vt:lpstr>Pointers in UPC</vt:lpstr>
      <vt:lpstr>Outline of talk</vt:lpstr>
      <vt:lpstr>Dynamic memory allocation</vt:lpstr>
      <vt:lpstr>Global memory allocation</vt:lpstr>
      <vt:lpstr>Collective global memory allocation</vt:lpstr>
      <vt:lpstr>Freeing memory</vt:lpstr>
      <vt:lpstr>Some memory functions in UPC</vt:lpstr>
      <vt:lpstr>Outline of talk</vt:lpstr>
      <vt:lpstr>Work sharing with upc_forall()</vt:lpstr>
      <vt:lpstr>Synchronization</vt:lpstr>
      <vt:lpstr>Synchronization: barriers</vt:lpstr>
      <vt:lpstr>Synchronization: fence</vt:lpstr>
      <vt:lpstr>Synchronization: locks</vt:lpstr>
      <vt:lpstr>Introduction to PGAS - pMatlab</vt:lpstr>
      <vt:lpstr>pMatlab Overview</vt:lpstr>
      <vt:lpstr>Not real PGAS</vt:lpstr>
      <vt:lpstr>Serial Program</vt:lpstr>
      <vt:lpstr>Parallel Execution</vt:lpstr>
      <vt:lpstr>Distributed Array Program</vt:lpstr>
      <vt:lpstr>Explicitly Local Program</vt:lpstr>
      <vt:lpstr>Parallel Data Maps</vt:lpstr>
      <vt:lpstr>Maps and Distributed Arrays</vt:lpstr>
      <vt:lpstr>Parallelizing Loops</vt:lpstr>
      <vt:lpstr>loopSplit Construct</vt:lpstr>
      <vt:lpstr>Global View vs. Local View</vt:lpstr>
      <vt:lpstr>Gobal View vs. Local View (con’t)</vt:lpstr>
      <vt:lpstr>loopSplit Example</vt:lpstr>
      <vt:lpstr>Monte Carlo Example:  Serial Code</vt:lpstr>
      <vt:lpstr>Monte Carlo Example:  Parallel Code</vt:lpstr>
      <vt:lpstr>Monte Carlo Example:  Parallel Output</vt:lpstr>
      <vt:lpstr>Monte Carlo Example:  Total Count</vt:lpstr>
      <vt:lpstr>Slide 63</vt:lpstr>
      <vt:lpstr>Slide 64</vt:lpstr>
      <vt:lpstr>Slide 65</vt:lpstr>
      <vt:lpstr>Slide 66</vt:lpstr>
      <vt:lpstr>Slide 67</vt:lpstr>
      <vt:lpstr>Slide 68</vt:lpstr>
      <vt:lpstr>Introduction to PGAS - APGAS and the X10 Language</vt:lpstr>
      <vt:lpstr>Outline</vt:lpstr>
      <vt:lpstr>What is X10?</vt:lpstr>
      <vt:lpstr>X10 Project Status</vt:lpstr>
      <vt:lpstr>Multicore/Accelerator multiSpace Computing (MASC)</vt:lpstr>
      <vt:lpstr>Multicore/Accelerator multiSpace Computing (MASC)</vt:lpstr>
      <vt:lpstr>Every Parallel Architecture has a dominant programming model</vt:lpstr>
      <vt:lpstr>X10 Concepts</vt:lpstr>
      <vt:lpstr>X10 Constructs</vt:lpstr>
      <vt:lpstr>Overview of Features</vt:lpstr>
      <vt:lpstr>Points and Regions</vt:lpstr>
      <vt:lpstr>Distributions and Arrays</vt:lpstr>
      <vt:lpstr>async</vt:lpstr>
      <vt:lpstr>finish</vt:lpstr>
      <vt:lpstr>at</vt:lpstr>
      <vt:lpstr>atomic</vt:lpstr>
      <vt:lpstr>when</vt:lpstr>
      <vt:lpstr>Clocks: Motivation</vt:lpstr>
      <vt:lpstr>Clocks: Main operations</vt:lpstr>
      <vt:lpstr>Fundamental X10 Property</vt:lpstr>
      <vt:lpstr>2D Heat Conduction Problem </vt:lpstr>
      <vt:lpstr>Heat Transfer in Pictures</vt:lpstr>
      <vt:lpstr>Heat transfer in X10</vt:lpstr>
      <vt:lpstr>Heat Transfer in X10 – ZPL style</vt:lpstr>
      <vt:lpstr>Heat Transfer in X10 – ZPL style</vt:lpstr>
      <vt:lpstr>Heat Transfer in X10 – II</vt:lpstr>
      <vt:lpstr>Heat Transfer in X10 – III</vt:lpstr>
      <vt:lpstr>Heat Transfer in X10 – IV</vt:lpstr>
      <vt:lpstr>Heat Transfer in X10 – V</vt:lpstr>
      <vt:lpstr>Heat Transfer in X10 – VI</vt:lpstr>
    </vt:vector>
  </TitlesOfParts>
  <Company>OSC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Partitioned Global Address Space (PGAS) Programming Model</dc:title>
  <dc:creator>David Hudak</dc:creator>
  <cp:lastModifiedBy>David Hudak</cp:lastModifiedBy>
  <cp:revision>70</cp:revision>
  <dcterms:created xsi:type="dcterms:W3CDTF">2010-06-28T07:23:11Z</dcterms:created>
  <dcterms:modified xsi:type="dcterms:W3CDTF">2010-06-28T13:17:07Z</dcterms:modified>
</cp:coreProperties>
</file>