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62"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5" autoAdjust="0"/>
    <p:restoredTop sz="94664" autoAdjust="0"/>
  </p:normalViewPr>
  <p:slideViewPr>
    <p:cSldViewPr snapToGrid="0" snapToObjects="1">
      <p:cViewPr>
        <p:scale>
          <a:sx n="76" d="100"/>
          <a:sy n="76" d="100"/>
        </p:scale>
        <p:origin x="-1552" y="704"/>
      </p:cViewPr>
      <p:guideLst>
        <p:guide orient="horz" pos="3072"/>
        <p:guide pos="409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B1BEFD-A66D-5441-8FCE-156F92652FDE}" type="datetimeFigureOut">
              <a:rPr lang="en-US" smtClean="0"/>
              <a:t>11/9/16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3277A3-5DF3-4A46-8BC3-17FD5AB3F0D5}" type="slidenum">
              <a:rPr lang="en-US" smtClean="0"/>
              <a:t>‹#›</a:t>
            </a:fld>
            <a:endParaRPr lang="en-US"/>
          </a:p>
        </p:txBody>
      </p:sp>
    </p:spTree>
    <p:extLst>
      <p:ext uri="{BB962C8B-B14F-4D97-AF65-F5344CB8AC3E}">
        <p14:creationId xmlns:p14="http://schemas.microsoft.com/office/powerpoint/2010/main" val="18873776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435826751"/>
      </p:ext>
    </p:extLst>
  </p:cSld>
  <p:clrMap bg1="lt1" tx1="dk1" bg2="lt2" tx2="dk2" accent1="accent1" accent2="accent2" accent3="accent3" accent4="accent4" accent5="accent5" accent6="accent6" hlink="hlink" folHlink="folHlink"/>
  <p:hf hdr="0" ftr="0" dt="0"/>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Rectangle 4"/>
          <p:cNvSpPr/>
          <p:nvPr/>
        </p:nvSpPr>
        <p:spPr>
          <a:xfrm>
            <a:off x="-1" y="8629731"/>
            <a:ext cx="13004801" cy="1123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013" tIns="65007" rIns="130013" bIns="65007" rtlCol="0" anchor="ctr"/>
          <a:lstStyle/>
          <a:p>
            <a:pPr algn="ctr"/>
            <a:endParaRPr lang="en-US" dirty="0"/>
          </a:p>
        </p:txBody>
      </p:sp>
      <p:sp>
        <p:nvSpPr>
          <p:cNvPr id="8" name="Title 1"/>
          <p:cNvSpPr>
            <a:spLocks noGrp="1"/>
          </p:cNvSpPr>
          <p:nvPr>
            <p:ph type="ctrTitle" hasCustomPrompt="1"/>
          </p:nvPr>
        </p:nvSpPr>
        <p:spPr>
          <a:xfrm>
            <a:off x="1175082" y="4194894"/>
            <a:ext cx="10654638" cy="1083130"/>
          </a:xfrm>
        </p:spPr>
        <p:txBody>
          <a:bodyPr/>
          <a:lstStyle>
            <a:lvl1pPr algn="l">
              <a:defRPr baseline="0">
                <a:solidFill>
                  <a:srgbClr val="333333"/>
                </a:solidFill>
              </a:defRPr>
            </a:lvl1pPr>
          </a:lstStyle>
          <a:p>
            <a:r>
              <a:rPr lang="en-US" dirty="0" smtClean="0"/>
              <a:t>Click to Edit Title Slide</a:t>
            </a:r>
            <a:endParaRPr lang="en-US" dirty="0"/>
          </a:p>
        </p:txBody>
      </p:sp>
      <p:sp>
        <p:nvSpPr>
          <p:cNvPr id="7" name="Subtitle 2"/>
          <p:cNvSpPr>
            <a:spLocks noGrp="1"/>
          </p:cNvSpPr>
          <p:nvPr>
            <p:ph type="subTitle" idx="1"/>
          </p:nvPr>
        </p:nvSpPr>
        <p:spPr>
          <a:xfrm>
            <a:off x="1175083" y="5302184"/>
            <a:ext cx="9103360" cy="1932658"/>
          </a:xfrm>
          <a:ln>
            <a:noFill/>
          </a:ln>
        </p:spPr>
        <p:txBody>
          <a:bodyPr>
            <a:noAutofit/>
          </a:bodyPr>
          <a:lstStyle>
            <a:lvl1pPr marL="0" indent="0" algn="l">
              <a:buNone/>
              <a:defRPr sz="2800">
                <a:solidFill>
                  <a:srgbClr val="333333"/>
                </a:solidFill>
              </a:defRPr>
            </a:lvl1pPr>
            <a:lvl2pPr marL="650066" indent="0" algn="ctr">
              <a:buNone/>
              <a:defRPr>
                <a:solidFill>
                  <a:schemeClr val="tx1">
                    <a:tint val="75000"/>
                  </a:schemeClr>
                </a:solidFill>
              </a:defRPr>
            </a:lvl2pPr>
            <a:lvl3pPr marL="1300135" indent="0" algn="ctr">
              <a:buNone/>
              <a:defRPr>
                <a:solidFill>
                  <a:schemeClr val="tx1">
                    <a:tint val="75000"/>
                  </a:schemeClr>
                </a:solidFill>
              </a:defRPr>
            </a:lvl3pPr>
            <a:lvl4pPr marL="1950205" indent="0" algn="ctr">
              <a:buNone/>
              <a:defRPr>
                <a:solidFill>
                  <a:schemeClr val="tx1">
                    <a:tint val="75000"/>
                  </a:schemeClr>
                </a:solidFill>
              </a:defRPr>
            </a:lvl4pPr>
            <a:lvl5pPr marL="2600272" indent="0" algn="ctr">
              <a:buNone/>
              <a:defRPr>
                <a:solidFill>
                  <a:schemeClr val="tx1">
                    <a:tint val="75000"/>
                  </a:schemeClr>
                </a:solidFill>
              </a:defRPr>
            </a:lvl5pPr>
            <a:lvl6pPr marL="3250337" indent="0" algn="ctr">
              <a:buNone/>
              <a:defRPr>
                <a:solidFill>
                  <a:schemeClr val="tx1">
                    <a:tint val="75000"/>
                  </a:schemeClr>
                </a:solidFill>
              </a:defRPr>
            </a:lvl6pPr>
            <a:lvl7pPr marL="3900405" indent="0" algn="ctr">
              <a:buNone/>
              <a:defRPr>
                <a:solidFill>
                  <a:schemeClr val="tx1">
                    <a:tint val="75000"/>
                  </a:schemeClr>
                </a:solidFill>
              </a:defRPr>
            </a:lvl7pPr>
            <a:lvl8pPr marL="4550471" indent="0" algn="ctr">
              <a:buNone/>
              <a:defRPr>
                <a:solidFill>
                  <a:schemeClr val="tx1">
                    <a:tint val="75000"/>
                  </a:schemeClr>
                </a:solidFill>
              </a:defRPr>
            </a:lvl8pPr>
            <a:lvl9pPr marL="5200537"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descr="OH-TECH_Ohio_Supercomputer_Cent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4740" y="1768710"/>
            <a:ext cx="10554981" cy="1612816"/>
          </a:xfrm>
          <a:prstGeom prst="rect">
            <a:avLst/>
          </a:prstGeom>
        </p:spPr>
      </p:pic>
      <p:pic>
        <p:nvPicPr>
          <p:cNvPr id="3" name="Picture 2" descr="OSC_url_ppt_templat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862" y="8990748"/>
            <a:ext cx="2694801" cy="452816"/>
          </a:xfrm>
          <a:prstGeom prst="rect">
            <a:avLst/>
          </a:prstGeom>
        </p:spPr>
      </p:pic>
      <p:pic>
        <p:nvPicPr>
          <p:cNvPr id="9" name="Picture 8" descr="OH-TECH_Logo_Horizonal.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sp>
        <p:nvSpPr>
          <p:cNvPr id="10" name="Rectangle 9"/>
          <p:cNvSpPr/>
          <p:nvPr userDrawn="1"/>
        </p:nvSpPr>
        <p:spPr>
          <a:xfrm>
            <a:off x="-1" y="8629731"/>
            <a:ext cx="13004801" cy="1123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013" tIns="65007" rIns="130013" bIns="65007" rtlCol="0" anchor="ctr"/>
          <a:lstStyle/>
          <a:p>
            <a:pPr algn="ctr"/>
            <a:endParaRPr lang="en-US" dirty="0"/>
          </a:p>
        </p:txBody>
      </p:sp>
      <p:pic>
        <p:nvPicPr>
          <p:cNvPr id="11" name="Picture 10" descr="OH-TECH_Ohio_Supercomputer_Cente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4740" y="1768710"/>
            <a:ext cx="10554981" cy="1612816"/>
          </a:xfrm>
          <a:prstGeom prst="rect">
            <a:avLst/>
          </a:prstGeom>
        </p:spPr>
      </p:pic>
      <p:pic>
        <p:nvPicPr>
          <p:cNvPr id="12" name="Picture 11" descr="OSC_url_ppt_templa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0862" y="8990748"/>
            <a:ext cx="2694801" cy="452816"/>
          </a:xfrm>
          <a:prstGeom prst="rect">
            <a:avLst/>
          </a:prstGeom>
        </p:spPr>
      </p:pic>
      <p:pic>
        <p:nvPicPr>
          <p:cNvPr id="13" name="Picture 12" descr="OH-TECH_Logo_Horizona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BB00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25698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FFFFFF"/>
        </a:solidFill>
        <a:effectLst/>
      </p:bgPr>
    </p:bg>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311798" y="9258300"/>
            <a:ext cx="368504" cy="381000"/>
          </a:xfrm>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5" name="Rectangle 4"/>
          <p:cNvSpPr/>
          <p:nvPr userDrawn="1"/>
        </p:nvSpPr>
        <p:spPr>
          <a:xfrm>
            <a:off x="-1" y="8629731"/>
            <a:ext cx="13004801" cy="1123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013" tIns="65007" rIns="130013" bIns="65007" rtlCol="0" anchor="ctr"/>
          <a:lstStyle/>
          <a:p>
            <a:pPr algn="ctr"/>
            <a:endParaRPr lang="en-US" dirty="0"/>
          </a:p>
        </p:txBody>
      </p:sp>
      <p:sp>
        <p:nvSpPr>
          <p:cNvPr id="8" name="Title 1"/>
          <p:cNvSpPr>
            <a:spLocks noGrp="1"/>
          </p:cNvSpPr>
          <p:nvPr>
            <p:ph type="ctrTitle" hasCustomPrompt="1"/>
          </p:nvPr>
        </p:nvSpPr>
        <p:spPr>
          <a:xfrm>
            <a:off x="1175082" y="4194894"/>
            <a:ext cx="10654638" cy="1083130"/>
          </a:xfrm>
        </p:spPr>
        <p:txBody>
          <a:bodyPr/>
          <a:lstStyle>
            <a:lvl1pPr algn="l">
              <a:defRPr baseline="0">
                <a:solidFill>
                  <a:srgbClr val="333333"/>
                </a:solidFill>
              </a:defRPr>
            </a:lvl1pPr>
          </a:lstStyle>
          <a:p>
            <a:r>
              <a:rPr lang="en-US" dirty="0" smtClean="0"/>
              <a:t>Click to Edit Title Slide</a:t>
            </a:r>
            <a:endParaRPr lang="en-US" dirty="0"/>
          </a:p>
        </p:txBody>
      </p:sp>
      <p:sp>
        <p:nvSpPr>
          <p:cNvPr id="7" name="Subtitle 2"/>
          <p:cNvSpPr>
            <a:spLocks noGrp="1"/>
          </p:cNvSpPr>
          <p:nvPr>
            <p:ph type="subTitle" idx="1"/>
          </p:nvPr>
        </p:nvSpPr>
        <p:spPr>
          <a:xfrm>
            <a:off x="1175083" y="5302184"/>
            <a:ext cx="9103360" cy="1932658"/>
          </a:xfrm>
          <a:ln>
            <a:noFill/>
          </a:ln>
        </p:spPr>
        <p:txBody>
          <a:bodyPr>
            <a:noAutofit/>
          </a:bodyPr>
          <a:lstStyle>
            <a:lvl1pPr marL="0" indent="0" algn="l">
              <a:buNone/>
              <a:defRPr sz="2800">
                <a:solidFill>
                  <a:srgbClr val="333333"/>
                </a:solidFill>
              </a:defRPr>
            </a:lvl1pPr>
            <a:lvl2pPr marL="650066" indent="0" algn="ctr">
              <a:buNone/>
              <a:defRPr>
                <a:solidFill>
                  <a:schemeClr val="tx1">
                    <a:tint val="75000"/>
                  </a:schemeClr>
                </a:solidFill>
              </a:defRPr>
            </a:lvl2pPr>
            <a:lvl3pPr marL="1300135" indent="0" algn="ctr">
              <a:buNone/>
              <a:defRPr>
                <a:solidFill>
                  <a:schemeClr val="tx1">
                    <a:tint val="75000"/>
                  </a:schemeClr>
                </a:solidFill>
              </a:defRPr>
            </a:lvl3pPr>
            <a:lvl4pPr marL="1950205" indent="0" algn="ctr">
              <a:buNone/>
              <a:defRPr>
                <a:solidFill>
                  <a:schemeClr val="tx1">
                    <a:tint val="75000"/>
                  </a:schemeClr>
                </a:solidFill>
              </a:defRPr>
            </a:lvl4pPr>
            <a:lvl5pPr marL="2600272" indent="0" algn="ctr">
              <a:buNone/>
              <a:defRPr>
                <a:solidFill>
                  <a:schemeClr val="tx1">
                    <a:tint val="75000"/>
                  </a:schemeClr>
                </a:solidFill>
              </a:defRPr>
            </a:lvl5pPr>
            <a:lvl6pPr marL="3250337" indent="0" algn="ctr">
              <a:buNone/>
              <a:defRPr>
                <a:solidFill>
                  <a:schemeClr val="tx1">
                    <a:tint val="75000"/>
                  </a:schemeClr>
                </a:solidFill>
              </a:defRPr>
            </a:lvl6pPr>
            <a:lvl7pPr marL="3900405" indent="0" algn="ctr">
              <a:buNone/>
              <a:defRPr>
                <a:solidFill>
                  <a:schemeClr val="tx1">
                    <a:tint val="75000"/>
                  </a:schemeClr>
                </a:solidFill>
              </a:defRPr>
            </a:lvl7pPr>
            <a:lvl8pPr marL="4550471" indent="0" algn="ctr">
              <a:buNone/>
              <a:defRPr>
                <a:solidFill>
                  <a:schemeClr val="tx1">
                    <a:tint val="75000"/>
                  </a:schemeClr>
                </a:solidFill>
              </a:defRPr>
            </a:lvl8pPr>
            <a:lvl9pPr marL="5200537"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descr="OH-TECH_Ohio_Supercomputer_Cente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4740" y="1768710"/>
            <a:ext cx="10554981" cy="1612816"/>
          </a:xfrm>
          <a:prstGeom prst="rect">
            <a:avLst/>
          </a:prstGeom>
        </p:spPr>
      </p:pic>
      <p:pic>
        <p:nvPicPr>
          <p:cNvPr id="3" name="Picture 2" descr="OSC_url_ppt_templa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0862" y="8990748"/>
            <a:ext cx="2694801" cy="452816"/>
          </a:xfrm>
          <a:prstGeom prst="rect">
            <a:avLst/>
          </a:prstGeom>
        </p:spPr>
      </p:pic>
      <p:pic>
        <p:nvPicPr>
          <p:cNvPr id="9" name="Picture 8" descr="OH-TECH_Logo_Horizona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spTree>
    <p:extLst>
      <p:ext uri="{BB962C8B-B14F-4D97-AF65-F5344CB8AC3E}">
        <p14:creationId xmlns:p14="http://schemas.microsoft.com/office/powerpoint/2010/main" val="154203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5" name="Rectangle 4"/>
          <p:cNvSpPr/>
          <p:nvPr/>
        </p:nvSpPr>
        <p:spPr>
          <a:xfrm>
            <a:off x="-1" y="8629731"/>
            <a:ext cx="13004801" cy="1123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013" tIns="65007" rIns="130013" bIns="65007" rtlCol="0" anchor="ctr"/>
          <a:lstStyle/>
          <a:p>
            <a:pPr algn="ctr"/>
            <a:endParaRPr lang="en-US" dirty="0"/>
          </a:p>
        </p:txBody>
      </p:sp>
      <p:sp>
        <p:nvSpPr>
          <p:cNvPr id="9" name="Title 1"/>
          <p:cNvSpPr>
            <a:spLocks noGrp="1"/>
          </p:cNvSpPr>
          <p:nvPr>
            <p:ph type="title" hasCustomPrompt="1"/>
          </p:nvPr>
        </p:nvSpPr>
        <p:spPr>
          <a:xfrm>
            <a:off x="1027290" y="6675169"/>
            <a:ext cx="11054080" cy="1529596"/>
          </a:xfrm>
          <a:ln>
            <a:noFill/>
          </a:ln>
        </p:spPr>
        <p:txBody>
          <a:bodyPr anchor="t">
            <a:noAutofit/>
          </a:bodyPr>
          <a:lstStyle>
            <a:lvl1pPr algn="l">
              <a:defRPr sz="4000" b="0" i="0" u="none" cap="none" baseline="0">
                <a:solidFill>
                  <a:srgbClr val="BB0000"/>
                </a:solidFill>
              </a:defRPr>
            </a:lvl1pPr>
          </a:lstStyle>
          <a:p>
            <a:r>
              <a:rPr lang="en-US" dirty="0" smtClean="0"/>
              <a:t>Click to edit section title style</a:t>
            </a:r>
            <a:endParaRPr lang="en-US" dirty="0"/>
          </a:p>
        </p:txBody>
      </p:sp>
      <p:sp>
        <p:nvSpPr>
          <p:cNvPr id="10" name="Text Placeholder 2"/>
          <p:cNvSpPr>
            <a:spLocks noGrp="1"/>
          </p:cNvSpPr>
          <p:nvPr>
            <p:ph type="body" idx="1" hasCustomPrompt="1"/>
          </p:nvPr>
        </p:nvSpPr>
        <p:spPr>
          <a:xfrm>
            <a:off x="1027290" y="5686824"/>
            <a:ext cx="11054080" cy="957709"/>
          </a:xfrm>
          <a:ln>
            <a:noFill/>
          </a:ln>
        </p:spPr>
        <p:txBody>
          <a:bodyPr anchor="b">
            <a:noAutofit/>
          </a:bodyPr>
          <a:lstStyle>
            <a:lvl1pPr marL="0" indent="0">
              <a:buNone/>
              <a:defRPr sz="2800" baseline="0">
                <a:solidFill>
                  <a:srgbClr val="333333"/>
                </a:solidFill>
              </a:defRPr>
            </a:lvl1pPr>
            <a:lvl2pPr marL="650066" indent="0">
              <a:buNone/>
              <a:defRPr sz="2600">
                <a:solidFill>
                  <a:schemeClr val="tx1">
                    <a:tint val="75000"/>
                  </a:schemeClr>
                </a:solidFill>
              </a:defRPr>
            </a:lvl2pPr>
            <a:lvl3pPr marL="1300135" indent="0">
              <a:buNone/>
              <a:defRPr sz="2300">
                <a:solidFill>
                  <a:schemeClr val="tx1">
                    <a:tint val="75000"/>
                  </a:schemeClr>
                </a:solidFill>
              </a:defRPr>
            </a:lvl3pPr>
            <a:lvl4pPr marL="1950205" indent="0">
              <a:buNone/>
              <a:defRPr sz="2000">
                <a:solidFill>
                  <a:schemeClr val="tx1">
                    <a:tint val="75000"/>
                  </a:schemeClr>
                </a:solidFill>
              </a:defRPr>
            </a:lvl4pPr>
            <a:lvl5pPr marL="2600272" indent="0">
              <a:buNone/>
              <a:defRPr sz="2000">
                <a:solidFill>
                  <a:schemeClr val="tx1">
                    <a:tint val="75000"/>
                  </a:schemeClr>
                </a:solidFill>
              </a:defRPr>
            </a:lvl5pPr>
            <a:lvl6pPr marL="3250337" indent="0">
              <a:buNone/>
              <a:defRPr sz="2000">
                <a:solidFill>
                  <a:schemeClr val="tx1">
                    <a:tint val="75000"/>
                  </a:schemeClr>
                </a:solidFill>
              </a:defRPr>
            </a:lvl6pPr>
            <a:lvl7pPr marL="3900405" indent="0">
              <a:buNone/>
              <a:defRPr sz="2000">
                <a:solidFill>
                  <a:schemeClr val="tx1">
                    <a:tint val="75000"/>
                  </a:schemeClr>
                </a:solidFill>
              </a:defRPr>
            </a:lvl7pPr>
            <a:lvl8pPr marL="4550471" indent="0">
              <a:buNone/>
              <a:defRPr sz="2000">
                <a:solidFill>
                  <a:schemeClr val="tx1">
                    <a:tint val="75000"/>
                  </a:schemeClr>
                </a:solidFill>
              </a:defRPr>
            </a:lvl8pPr>
            <a:lvl9pPr marL="5200537" indent="0">
              <a:buNone/>
              <a:defRPr sz="2000">
                <a:solidFill>
                  <a:schemeClr val="tx1">
                    <a:tint val="75000"/>
                  </a:schemeClr>
                </a:solidFill>
              </a:defRPr>
            </a:lvl9pPr>
          </a:lstStyle>
          <a:p>
            <a:pPr lvl="0"/>
            <a:r>
              <a:rPr lang="en-US" dirty="0" smtClean="0"/>
              <a:t>Click to edit section text styles</a:t>
            </a:r>
          </a:p>
        </p:txBody>
      </p:sp>
      <p:pic>
        <p:nvPicPr>
          <p:cNvPr id="12" name="Picture 11" descr="OSC_url_ppt_templ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862" y="8990748"/>
            <a:ext cx="2694801" cy="452816"/>
          </a:xfrm>
          <a:prstGeom prst="rect">
            <a:avLst/>
          </a:prstGeom>
        </p:spPr>
      </p:pic>
      <p:pic>
        <p:nvPicPr>
          <p:cNvPr id="14" name="Picture 13" descr="OH-TECH_Ohio_Supercomputer_Cen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328" y="4169185"/>
            <a:ext cx="7813692" cy="1193943"/>
          </a:xfrm>
          <a:prstGeom prst="rect">
            <a:avLst/>
          </a:prstGeom>
        </p:spPr>
      </p:pic>
      <p:pic>
        <p:nvPicPr>
          <p:cNvPr id="8" name="Picture 7" descr="OH-TECH_Logo_Horizonal.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spTree>
    <p:extLst>
      <p:ext uri="{BB962C8B-B14F-4D97-AF65-F5344CB8AC3E}">
        <p14:creationId xmlns:p14="http://schemas.microsoft.com/office/powerpoint/2010/main" val="59240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ln>
            <a:noFill/>
          </a:ln>
        </p:spPr>
        <p:txBody>
          <a:bodyPr>
            <a:noAutofit/>
          </a:bodyPr>
          <a:lstStyle>
            <a:lvl1pPr>
              <a:defRPr b="0">
                <a:solidFill>
                  <a:srgbClr val="BB0000"/>
                </a:solidFill>
              </a:defRPr>
            </a:lvl1pPr>
          </a:lstStyle>
          <a:p>
            <a:r>
              <a:rPr lang="en-US" dirty="0" smtClean="0"/>
              <a:t>Topic</a:t>
            </a:r>
            <a:endParaRPr lang="en-US" dirty="0"/>
          </a:p>
        </p:txBody>
      </p:sp>
      <p:sp>
        <p:nvSpPr>
          <p:cNvPr id="3" name="Content Placeholder 2"/>
          <p:cNvSpPr>
            <a:spLocks noGrp="1"/>
          </p:cNvSpPr>
          <p:nvPr>
            <p:ph idx="1" hasCustomPrompt="1"/>
          </p:nvPr>
        </p:nvSpPr>
        <p:spPr>
          <a:xfrm>
            <a:off x="650240" y="2275841"/>
            <a:ext cx="11704320" cy="5555994"/>
          </a:xfrm>
          <a:ln>
            <a:noFill/>
          </a:ln>
        </p:spPr>
        <p:txBody>
          <a:bodyPr wrap="square">
            <a:noAutofit/>
          </a:bodyPr>
          <a:lstStyle>
            <a:lvl1pPr>
              <a:defRPr>
                <a:ln>
                  <a:noFill/>
                </a:ln>
              </a:defRPr>
            </a:lvl1pPr>
            <a:lvl2pPr>
              <a:defRPr>
                <a:ln>
                  <a:noFill/>
                </a:ln>
              </a:defRPr>
            </a:lvl2pPr>
            <a:lvl3pPr>
              <a:defRPr sz="2800">
                <a:ln>
                  <a:noFill/>
                </a:ln>
              </a:defRPr>
            </a:lvl3pPr>
            <a:lvl4pPr>
              <a:defRPr sz="2600">
                <a:ln>
                  <a:noFill/>
                </a:ln>
              </a:defRPr>
            </a:lvl4pPr>
            <a:lvl5pPr>
              <a:defRPr sz="2300">
                <a:ln>
                  <a:noFill/>
                </a:ln>
              </a:defRPr>
            </a:lvl5pPr>
          </a:lstStyle>
          <a:p>
            <a:pPr lvl="0"/>
            <a:r>
              <a:rPr lang="en-US" dirty="0" smtClean="0"/>
              <a:t>Ideas to share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b="0">
                <a:ln>
                  <a:noFill/>
                </a:ln>
                <a:solidFill>
                  <a:srgbClr val="C3092B"/>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50240" y="2275842"/>
            <a:ext cx="5743787" cy="6288486"/>
          </a:xfrm>
          <a:ln>
            <a:noFill/>
          </a:ln>
        </p:spPr>
        <p:txBody>
          <a:bodyPr>
            <a:noAutofit/>
          </a:bodyPr>
          <a:lstStyle>
            <a:lvl1pPr>
              <a:defRPr sz="3400">
                <a:ln>
                  <a:noFill/>
                </a:ln>
              </a:defRPr>
            </a:lvl1pPr>
            <a:lvl2pPr>
              <a:defRPr sz="3400">
                <a:ln>
                  <a:noFill/>
                </a:ln>
              </a:defRPr>
            </a:lvl2pPr>
            <a:lvl3pPr>
              <a:defRPr sz="2800">
                <a:ln>
                  <a:noFill/>
                </a:ln>
              </a:defRPr>
            </a:lvl3pPr>
            <a:lvl4pPr>
              <a:defRPr sz="2600">
                <a:ln>
                  <a:noFill/>
                </a:ln>
              </a:defRPr>
            </a:lvl4pPr>
            <a:lvl5pPr>
              <a:defRPr sz="2300">
                <a:ln>
                  <a:noFill/>
                </a:ln>
              </a:defRPr>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10773" y="2275841"/>
            <a:ext cx="5743787" cy="6288488"/>
          </a:xfrm>
          <a:ln>
            <a:noFill/>
          </a:ln>
        </p:spPr>
        <p:txBody>
          <a:bodyPr>
            <a:noAutofit/>
          </a:bodyPr>
          <a:lstStyle>
            <a:lvl1pPr>
              <a:defRPr sz="3400">
                <a:ln>
                  <a:noFill/>
                </a:ln>
              </a:defRPr>
            </a:lvl1pPr>
            <a:lvl2pPr>
              <a:defRPr sz="3100">
                <a:ln>
                  <a:noFill/>
                </a:ln>
              </a:defRPr>
            </a:lvl2pPr>
            <a:lvl3pPr>
              <a:defRPr sz="2800">
                <a:ln>
                  <a:noFill/>
                </a:ln>
              </a:defRPr>
            </a:lvl3pPr>
            <a:lvl4pPr>
              <a:defRPr sz="2600">
                <a:ln>
                  <a:noFill/>
                </a:ln>
              </a:defRPr>
            </a:lvl4pPr>
            <a:lvl5pPr>
              <a:defRPr sz="2300">
                <a:ln>
                  <a:noFill/>
                </a:ln>
              </a:defRPr>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032" y="6775916"/>
            <a:ext cx="7802880" cy="806027"/>
          </a:xfrm>
          <a:ln>
            <a:noFill/>
          </a:ln>
        </p:spPr>
        <p:txBody>
          <a:bodyPr anchor="b">
            <a:noAutofit/>
          </a:bodyPr>
          <a:lstStyle>
            <a:lvl1pPr algn="l">
              <a:defRPr sz="2800" b="0">
                <a:solidFill>
                  <a:srgbClr val="C3092B"/>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582731" y="871502"/>
            <a:ext cx="7802880" cy="5852160"/>
          </a:xfrm>
          <a:ln>
            <a:noFill/>
          </a:ln>
        </p:spPr>
        <p:txBody>
          <a:bodyPr>
            <a:noAutofit/>
          </a:bodyPr>
          <a:lstStyle>
            <a:lvl1pPr marL="0" indent="0">
              <a:buNone/>
              <a:defRPr sz="4600"/>
            </a:lvl1pPr>
            <a:lvl2pPr marL="650066" indent="0">
              <a:buNone/>
              <a:defRPr sz="4000"/>
            </a:lvl2pPr>
            <a:lvl3pPr marL="1300135" indent="0">
              <a:buNone/>
              <a:defRPr sz="3400"/>
            </a:lvl3pPr>
            <a:lvl4pPr marL="1950205" indent="0">
              <a:buNone/>
              <a:defRPr sz="2800"/>
            </a:lvl4pPr>
            <a:lvl5pPr marL="2600272" indent="0">
              <a:buNone/>
              <a:defRPr sz="2800"/>
            </a:lvl5pPr>
            <a:lvl6pPr marL="3250337" indent="0">
              <a:buNone/>
              <a:defRPr sz="2800"/>
            </a:lvl6pPr>
            <a:lvl7pPr marL="3900405" indent="0">
              <a:buNone/>
              <a:defRPr sz="2800"/>
            </a:lvl7pPr>
            <a:lvl8pPr marL="4550471" indent="0">
              <a:buNone/>
              <a:defRPr sz="2800"/>
            </a:lvl8pPr>
            <a:lvl9pPr marL="5200537" indent="0">
              <a:buNone/>
              <a:defRPr sz="28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549032" y="7633555"/>
            <a:ext cx="7802880" cy="920205"/>
          </a:xfrm>
          <a:ln>
            <a:noFill/>
          </a:ln>
        </p:spPr>
        <p:txBody>
          <a:bodyPr>
            <a:noAutofit/>
          </a:bodyPr>
          <a:lstStyle>
            <a:lvl1pPr marL="0" indent="0">
              <a:buNone/>
              <a:defRPr sz="2000"/>
            </a:lvl1pPr>
            <a:lvl2pPr marL="650066" indent="0">
              <a:buNone/>
              <a:defRPr sz="1700"/>
            </a:lvl2pPr>
            <a:lvl3pPr marL="1300135" indent="0">
              <a:buNone/>
              <a:defRPr sz="1400"/>
            </a:lvl3pPr>
            <a:lvl4pPr marL="1950205" indent="0">
              <a:buNone/>
              <a:defRPr sz="1300"/>
            </a:lvl4pPr>
            <a:lvl5pPr marL="2600272" indent="0">
              <a:buNone/>
              <a:defRPr sz="1300"/>
            </a:lvl5pPr>
            <a:lvl6pPr marL="3250337" indent="0">
              <a:buNone/>
              <a:defRPr sz="1300"/>
            </a:lvl6pPr>
            <a:lvl7pPr marL="3900405" indent="0">
              <a:buNone/>
              <a:defRPr sz="1300"/>
            </a:lvl7pPr>
            <a:lvl8pPr marL="4550471" indent="0">
              <a:buNone/>
              <a:defRPr sz="1300"/>
            </a:lvl8pPr>
            <a:lvl9pPr marL="5200537" indent="0">
              <a:buNone/>
              <a:defRPr sz="1300"/>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Rectangle 4"/>
          <p:cNvSpPr/>
          <p:nvPr/>
        </p:nvSpPr>
        <p:spPr>
          <a:xfrm>
            <a:off x="-1" y="8629731"/>
            <a:ext cx="13004801" cy="11238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30013" tIns="65007" rIns="130013" bIns="65007" rtlCol="0" anchor="ctr"/>
          <a:lstStyle/>
          <a:p>
            <a:pPr algn="ctr"/>
            <a:endParaRPr lang="en-US" dirty="0"/>
          </a:p>
        </p:txBody>
      </p:sp>
      <p:sp>
        <p:nvSpPr>
          <p:cNvPr id="11" name="Title 1"/>
          <p:cNvSpPr>
            <a:spLocks noGrp="1"/>
          </p:cNvSpPr>
          <p:nvPr>
            <p:ph type="title" hasCustomPrompt="1"/>
          </p:nvPr>
        </p:nvSpPr>
        <p:spPr>
          <a:xfrm>
            <a:off x="1264956" y="1096073"/>
            <a:ext cx="7802880" cy="806027"/>
          </a:xfrm>
          <a:ln>
            <a:noFill/>
          </a:ln>
        </p:spPr>
        <p:txBody>
          <a:bodyPr anchor="b">
            <a:noAutofit/>
          </a:bodyPr>
          <a:lstStyle>
            <a:lvl1pPr algn="l">
              <a:defRPr sz="4000" b="0">
                <a:solidFill>
                  <a:srgbClr val="C3092B"/>
                </a:solidFill>
              </a:defRPr>
            </a:lvl1pPr>
          </a:lstStyle>
          <a:p>
            <a:r>
              <a:rPr lang="en-US" dirty="0" smtClean="0"/>
              <a:t>Closing line</a:t>
            </a:r>
            <a:endParaRPr lang="en-US" dirty="0"/>
          </a:p>
        </p:txBody>
      </p:sp>
      <p:sp>
        <p:nvSpPr>
          <p:cNvPr id="12" name="Text Placeholder 3"/>
          <p:cNvSpPr>
            <a:spLocks noGrp="1"/>
          </p:cNvSpPr>
          <p:nvPr>
            <p:ph type="body" sz="half" idx="2" hasCustomPrompt="1"/>
          </p:nvPr>
        </p:nvSpPr>
        <p:spPr>
          <a:xfrm>
            <a:off x="1264956" y="2423073"/>
            <a:ext cx="7802880" cy="2294286"/>
          </a:xfrm>
          <a:ln>
            <a:noFill/>
          </a:ln>
        </p:spPr>
        <p:txBody>
          <a:bodyPr>
            <a:noAutofit/>
          </a:bodyPr>
          <a:lstStyle>
            <a:lvl1pPr marL="0" indent="0">
              <a:buNone/>
              <a:defRPr sz="3400"/>
            </a:lvl1pPr>
            <a:lvl2pPr marL="650066" indent="0">
              <a:buNone/>
              <a:defRPr sz="1700"/>
            </a:lvl2pPr>
            <a:lvl3pPr marL="1300135" indent="0">
              <a:buNone/>
              <a:defRPr sz="1400"/>
            </a:lvl3pPr>
            <a:lvl4pPr marL="1950205" indent="0">
              <a:buNone/>
              <a:defRPr sz="1300"/>
            </a:lvl4pPr>
            <a:lvl5pPr marL="2600272" indent="0">
              <a:buNone/>
              <a:defRPr sz="1300"/>
            </a:lvl5pPr>
            <a:lvl6pPr marL="3250337" indent="0">
              <a:buNone/>
              <a:defRPr sz="1300"/>
            </a:lvl6pPr>
            <a:lvl7pPr marL="3900405" indent="0">
              <a:buNone/>
              <a:defRPr sz="1300"/>
            </a:lvl7pPr>
            <a:lvl8pPr marL="4550471" indent="0">
              <a:buNone/>
              <a:defRPr sz="1300"/>
            </a:lvl8pPr>
            <a:lvl9pPr marL="5200537" indent="0">
              <a:buNone/>
              <a:defRPr sz="1300"/>
            </a:lvl9pPr>
          </a:lstStyle>
          <a:p>
            <a:pPr lvl="0"/>
            <a:r>
              <a:rPr lang="en-US" dirty="0" smtClean="0"/>
              <a:t>Contact info</a:t>
            </a:r>
          </a:p>
        </p:txBody>
      </p:sp>
      <p:pic>
        <p:nvPicPr>
          <p:cNvPr id="7" name="Picture 6" descr="OSC_url_ppt_templat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862" y="8990748"/>
            <a:ext cx="2694801" cy="452816"/>
          </a:xfrm>
          <a:prstGeom prst="rect">
            <a:avLst/>
          </a:prstGeom>
        </p:spPr>
      </p:pic>
      <p:pic>
        <p:nvPicPr>
          <p:cNvPr id="8" name="Picture 7" descr="OH-TECH_Logo_Horizona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spTree>
    <p:extLst>
      <p:ext uri="{BB962C8B-B14F-4D97-AF65-F5344CB8AC3E}">
        <p14:creationId xmlns:p14="http://schemas.microsoft.com/office/powerpoint/2010/main" val="1799837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240" y="390596"/>
            <a:ext cx="1170432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240" y="2183272"/>
            <a:ext cx="5746045" cy="909884"/>
          </a:xfrm>
        </p:spPr>
        <p:txBody>
          <a:bodyPr anchor="b"/>
          <a:lstStyle>
            <a:lvl1pPr marL="0" indent="0">
              <a:buNone/>
              <a:defRPr sz="3400" b="1"/>
            </a:lvl1pPr>
            <a:lvl2pPr marL="650066" indent="0">
              <a:buNone/>
              <a:defRPr sz="2800" b="1"/>
            </a:lvl2pPr>
            <a:lvl3pPr marL="1300135" indent="0">
              <a:buNone/>
              <a:defRPr sz="2600" b="1"/>
            </a:lvl3pPr>
            <a:lvl4pPr marL="1950205" indent="0">
              <a:buNone/>
              <a:defRPr sz="2300" b="1"/>
            </a:lvl4pPr>
            <a:lvl5pPr marL="2600272" indent="0">
              <a:buNone/>
              <a:defRPr sz="2300" b="1"/>
            </a:lvl5pPr>
            <a:lvl6pPr marL="3250337" indent="0">
              <a:buNone/>
              <a:defRPr sz="2300" b="1"/>
            </a:lvl6pPr>
            <a:lvl7pPr marL="3900405" indent="0">
              <a:buNone/>
              <a:defRPr sz="2300" b="1"/>
            </a:lvl7pPr>
            <a:lvl8pPr marL="4550471" indent="0">
              <a:buNone/>
              <a:defRPr sz="2300" b="1"/>
            </a:lvl8pPr>
            <a:lvl9pPr marL="5200537"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650240" y="3093155"/>
            <a:ext cx="5746045"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6260" y="2183272"/>
            <a:ext cx="5748302" cy="909884"/>
          </a:xfrm>
        </p:spPr>
        <p:txBody>
          <a:bodyPr anchor="b"/>
          <a:lstStyle>
            <a:lvl1pPr marL="0" indent="0">
              <a:buNone/>
              <a:defRPr sz="3400" b="1"/>
            </a:lvl1pPr>
            <a:lvl2pPr marL="650066" indent="0">
              <a:buNone/>
              <a:defRPr sz="2800" b="1"/>
            </a:lvl2pPr>
            <a:lvl3pPr marL="1300135" indent="0">
              <a:buNone/>
              <a:defRPr sz="2600" b="1"/>
            </a:lvl3pPr>
            <a:lvl4pPr marL="1950205" indent="0">
              <a:buNone/>
              <a:defRPr sz="2300" b="1"/>
            </a:lvl4pPr>
            <a:lvl5pPr marL="2600272" indent="0">
              <a:buNone/>
              <a:defRPr sz="2300" b="1"/>
            </a:lvl5pPr>
            <a:lvl6pPr marL="3250337" indent="0">
              <a:buNone/>
              <a:defRPr sz="2300" b="1"/>
            </a:lvl6pPr>
            <a:lvl7pPr marL="3900405" indent="0">
              <a:buNone/>
              <a:defRPr sz="2300" b="1"/>
            </a:lvl7pPr>
            <a:lvl8pPr marL="4550471" indent="0">
              <a:buNone/>
              <a:defRPr sz="2300" b="1"/>
            </a:lvl8pPr>
            <a:lvl9pPr marL="5200537"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6606260" y="3093155"/>
            <a:ext cx="5748302"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sldNum" sz="quarter" idx="10"/>
          </p:nvPr>
        </p:nvSpPr>
        <p:spPr>
          <a:xfrm>
            <a:off x="5603804" y="9322365"/>
            <a:ext cx="2275840" cy="352213"/>
          </a:xfrm>
          <a:prstGeom prst="rect">
            <a:avLst/>
          </a:prstGeom>
          <a:ln/>
        </p:spPr>
        <p:txBody>
          <a:bodyPr lIns="130013" tIns="65007" rIns="130013" bIns="65007"/>
          <a:lstStyle>
            <a:lvl1pPr>
              <a:defRPr/>
            </a:lvl1pPr>
          </a:lstStyle>
          <a:p>
            <a:fld id="{86CB4B4D-7CA3-9044-876B-883B54F8677D}" type="slidenum">
              <a:rPr lang="uk-UA" smtClean="0"/>
              <a:t>‹#›</a:t>
            </a:fld>
            <a:endParaRPr lang="uk-UA"/>
          </a:p>
        </p:txBody>
      </p:sp>
    </p:spTree>
    <p:extLst>
      <p:ext uri="{BB962C8B-B14F-4D97-AF65-F5344CB8AC3E}">
        <p14:creationId xmlns:p14="http://schemas.microsoft.com/office/powerpoint/2010/main" val="9810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3092B"/>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801008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240" y="1083733"/>
            <a:ext cx="11704320" cy="932463"/>
          </a:xfrm>
          <a:prstGeom prst="rect">
            <a:avLst/>
          </a:prstGeom>
        </p:spPr>
        <p:txBody>
          <a:bodyPr vert="horz" lIns="130013" tIns="65007" rIns="130013" bIns="65007"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50240" y="2275843"/>
            <a:ext cx="11704320" cy="3279214"/>
          </a:xfrm>
          <a:prstGeom prst="rect">
            <a:avLst/>
          </a:prstGeom>
          <a:ln>
            <a:solidFill>
              <a:schemeClr val="bg1">
                <a:lumMod val="65000"/>
              </a:schemeClr>
            </a:solidFill>
          </a:ln>
        </p:spPr>
        <p:txBody>
          <a:bodyPr vert="horz" lIns="130013" tIns="65007" rIns="130013" bIns="6500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Box 8"/>
          <p:cNvSpPr txBox="1"/>
          <p:nvPr/>
        </p:nvSpPr>
        <p:spPr>
          <a:xfrm>
            <a:off x="5730719" y="9006920"/>
            <a:ext cx="1516598" cy="350150"/>
          </a:xfrm>
          <a:prstGeom prst="rect">
            <a:avLst/>
          </a:prstGeom>
          <a:noFill/>
        </p:spPr>
        <p:txBody>
          <a:bodyPr wrap="square" lIns="130013" tIns="65007" rIns="130013" bIns="65007" rtlCol="0">
            <a:spAutoFit/>
          </a:bodyPr>
          <a:lstStyle/>
          <a:p>
            <a:pPr algn="ctr"/>
            <a:fld id="{F23DD899-23D4-B74D-81E5-8B38761BD6BE}" type="slidenum">
              <a:rPr lang="en-US" sz="1400" b="0" i="0" smtClean="0">
                <a:solidFill>
                  <a:srgbClr val="949594"/>
                </a:solidFill>
                <a:latin typeface="Univers LT Std 55"/>
                <a:cs typeface="Univers LT Std 55"/>
              </a:rPr>
              <a:pPr algn="ctr"/>
              <a:t>‹#›</a:t>
            </a:fld>
            <a:endParaRPr lang="en-US" sz="1400" b="0" i="0" dirty="0">
              <a:solidFill>
                <a:srgbClr val="949594"/>
              </a:solidFill>
              <a:latin typeface="Univers LT Std 55"/>
              <a:cs typeface="Univers LT Std 55"/>
            </a:endParaRPr>
          </a:p>
        </p:txBody>
      </p:sp>
      <p:sp>
        <p:nvSpPr>
          <p:cNvPr id="11" name="Rectangle 10"/>
          <p:cNvSpPr/>
          <p:nvPr/>
        </p:nvSpPr>
        <p:spPr>
          <a:xfrm>
            <a:off x="0" y="254801"/>
            <a:ext cx="13004800" cy="8383451"/>
          </a:xfrm>
          <a:prstGeom prst="rect">
            <a:avLst/>
          </a:prstGeom>
          <a:gradFill flip="none" rotWithShape="1">
            <a:gsLst>
              <a:gs pos="100000">
                <a:schemeClr val="bg1"/>
              </a:gs>
              <a:gs pos="0">
                <a:schemeClr val="bg1">
                  <a:lumMod val="75000"/>
                </a:schemeClr>
              </a:gs>
            </a:gsLst>
            <a:lin ang="16200000" scaled="0"/>
            <a:tileRect/>
          </a:gradFill>
          <a:effectLst/>
          <a:scene3d>
            <a:camera prst="orthographicFront"/>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lIns="130013" tIns="65007" rIns="130013" bIns="65007" rtlCol="0" anchor="ctr"/>
          <a:lstStyle/>
          <a:p>
            <a:pPr algn="ctr"/>
            <a:endParaRPr lang="en-US" dirty="0"/>
          </a:p>
        </p:txBody>
      </p:sp>
      <p:pic>
        <p:nvPicPr>
          <p:cNvPr id="10" name="Picture 9" descr="OH-TECH_Logo_Horizonal.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231686" y="8956386"/>
            <a:ext cx="4257051" cy="500828"/>
          </a:xfrm>
          <a:prstGeom prst="rect">
            <a:avLst/>
          </a:prstGeom>
        </p:spPr>
      </p:pic>
      <p:pic>
        <p:nvPicPr>
          <p:cNvPr id="4" name="Picture 3" descr="OSC_key_ppt_template.pn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34559"/>
            <a:ext cx="13004800" cy="234809"/>
          </a:xfrm>
          <a:prstGeom prst="rect">
            <a:avLst/>
          </a:prstGeom>
        </p:spPr>
      </p:pic>
      <p:pic>
        <p:nvPicPr>
          <p:cNvPr id="5" name="Picture 4" descr="Ohio_Supercomputer_Center.png"/>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04874" y="8826285"/>
            <a:ext cx="4787994" cy="753168"/>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hf sldNum="0" hdr="0" ftr="0" dt="0"/>
  <p:txStyles>
    <p:titleStyle>
      <a:lvl1pPr algn="l" defTabSz="650066" rtl="0" eaLnBrk="1" latinLnBrk="0" hangingPunct="1">
        <a:spcBef>
          <a:spcPct val="0"/>
        </a:spcBef>
        <a:buNone/>
        <a:defRPr sz="4000" kern="1200">
          <a:solidFill>
            <a:srgbClr val="55051B"/>
          </a:solidFill>
          <a:latin typeface="+mj-lt"/>
          <a:ea typeface="+mj-ea"/>
          <a:cs typeface="+mj-cs"/>
        </a:defRPr>
      </a:lvl1pPr>
    </p:titleStyle>
    <p:bodyStyle>
      <a:lvl1pPr marL="487551" indent="-487551" algn="l" defTabSz="650066" rtl="0" eaLnBrk="1" latinLnBrk="0" hangingPunct="1">
        <a:spcBef>
          <a:spcPct val="20000"/>
        </a:spcBef>
        <a:buFont typeface="Arial"/>
        <a:buChar char="•"/>
        <a:defRPr sz="3400" kern="1200">
          <a:solidFill>
            <a:schemeClr val="tx1">
              <a:lumMod val="75000"/>
              <a:lumOff val="25000"/>
            </a:schemeClr>
          </a:solidFill>
          <a:latin typeface="+mn-lt"/>
          <a:ea typeface="+mn-ea"/>
          <a:cs typeface="+mn-cs"/>
        </a:defRPr>
      </a:lvl1pPr>
      <a:lvl2pPr marL="1056360" indent="-406294" algn="l" defTabSz="650066" rtl="0" eaLnBrk="1" latinLnBrk="0" hangingPunct="1">
        <a:spcBef>
          <a:spcPct val="20000"/>
        </a:spcBef>
        <a:buFont typeface="Arial"/>
        <a:buChar char="–"/>
        <a:defRPr sz="3100" kern="1200">
          <a:solidFill>
            <a:schemeClr val="tx1">
              <a:lumMod val="75000"/>
              <a:lumOff val="25000"/>
            </a:schemeClr>
          </a:solidFill>
          <a:latin typeface="+mn-lt"/>
          <a:ea typeface="+mn-ea"/>
          <a:cs typeface="+mn-cs"/>
        </a:defRPr>
      </a:lvl2pPr>
      <a:lvl3pPr marL="1625169" indent="-325032" algn="l" defTabSz="650066" rtl="0" eaLnBrk="1" latinLnBrk="0" hangingPunct="1">
        <a:spcBef>
          <a:spcPct val="20000"/>
        </a:spcBef>
        <a:buFont typeface="Arial"/>
        <a:buChar char="•"/>
        <a:defRPr sz="3100" kern="1200">
          <a:solidFill>
            <a:schemeClr val="tx1">
              <a:lumMod val="75000"/>
              <a:lumOff val="25000"/>
            </a:schemeClr>
          </a:solidFill>
          <a:latin typeface="+mn-lt"/>
          <a:ea typeface="+mn-ea"/>
          <a:cs typeface="+mn-cs"/>
        </a:defRPr>
      </a:lvl3pPr>
      <a:lvl4pPr marL="2275236" indent="-325032" algn="l" defTabSz="650066"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4pPr>
      <a:lvl5pPr marL="2925302" indent="-325032" algn="l" defTabSz="650066"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5pPr>
      <a:lvl6pPr marL="3575368" indent="-325032" algn="l" defTabSz="650066" rtl="0" eaLnBrk="1" latinLnBrk="0" hangingPunct="1">
        <a:spcBef>
          <a:spcPct val="20000"/>
        </a:spcBef>
        <a:buFont typeface="Arial"/>
        <a:buChar char="•"/>
        <a:defRPr sz="2800" kern="1200">
          <a:solidFill>
            <a:schemeClr val="tx1"/>
          </a:solidFill>
          <a:latin typeface="+mn-lt"/>
          <a:ea typeface="+mn-ea"/>
          <a:cs typeface="+mn-cs"/>
        </a:defRPr>
      </a:lvl6pPr>
      <a:lvl7pPr marL="4225436" indent="-325032" algn="l" defTabSz="650066" rtl="0" eaLnBrk="1" latinLnBrk="0" hangingPunct="1">
        <a:spcBef>
          <a:spcPct val="20000"/>
        </a:spcBef>
        <a:buFont typeface="Arial"/>
        <a:buChar char="•"/>
        <a:defRPr sz="2800" kern="1200">
          <a:solidFill>
            <a:schemeClr val="tx1"/>
          </a:solidFill>
          <a:latin typeface="+mn-lt"/>
          <a:ea typeface="+mn-ea"/>
          <a:cs typeface="+mn-cs"/>
        </a:defRPr>
      </a:lvl7pPr>
      <a:lvl8pPr marL="4875505" indent="-325032" algn="l" defTabSz="650066" rtl="0" eaLnBrk="1" latinLnBrk="0" hangingPunct="1">
        <a:spcBef>
          <a:spcPct val="20000"/>
        </a:spcBef>
        <a:buFont typeface="Arial"/>
        <a:buChar char="•"/>
        <a:defRPr sz="2800" kern="1200">
          <a:solidFill>
            <a:schemeClr val="tx1"/>
          </a:solidFill>
          <a:latin typeface="+mn-lt"/>
          <a:ea typeface="+mn-ea"/>
          <a:cs typeface="+mn-cs"/>
        </a:defRPr>
      </a:lvl8pPr>
      <a:lvl9pPr marL="5525573" indent="-325032" algn="l" defTabSz="65006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066" rtl="0" eaLnBrk="1" latinLnBrk="0" hangingPunct="1">
        <a:defRPr sz="2600" kern="1200">
          <a:solidFill>
            <a:schemeClr val="tx1"/>
          </a:solidFill>
          <a:latin typeface="+mn-lt"/>
          <a:ea typeface="+mn-ea"/>
          <a:cs typeface="+mn-cs"/>
        </a:defRPr>
      </a:lvl1pPr>
      <a:lvl2pPr marL="650066" algn="l" defTabSz="650066" rtl="0" eaLnBrk="1" latinLnBrk="0" hangingPunct="1">
        <a:defRPr sz="2600" kern="1200">
          <a:solidFill>
            <a:schemeClr val="tx1"/>
          </a:solidFill>
          <a:latin typeface="+mn-lt"/>
          <a:ea typeface="+mn-ea"/>
          <a:cs typeface="+mn-cs"/>
        </a:defRPr>
      </a:lvl2pPr>
      <a:lvl3pPr marL="1300135" algn="l" defTabSz="650066" rtl="0" eaLnBrk="1" latinLnBrk="0" hangingPunct="1">
        <a:defRPr sz="2600" kern="1200">
          <a:solidFill>
            <a:schemeClr val="tx1"/>
          </a:solidFill>
          <a:latin typeface="+mn-lt"/>
          <a:ea typeface="+mn-ea"/>
          <a:cs typeface="+mn-cs"/>
        </a:defRPr>
      </a:lvl3pPr>
      <a:lvl4pPr marL="1950205" algn="l" defTabSz="650066" rtl="0" eaLnBrk="1" latinLnBrk="0" hangingPunct="1">
        <a:defRPr sz="2600" kern="1200">
          <a:solidFill>
            <a:schemeClr val="tx1"/>
          </a:solidFill>
          <a:latin typeface="+mn-lt"/>
          <a:ea typeface="+mn-ea"/>
          <a:cs typeface="+mn-cs"/>
        </a:defRPr>
      </a:lvl4pPr>
      <a:lvl5pPr marL="2600272" algn="l" defTabSz="650066" rtl="0" eaLnBrk="1" latinLnBrk="0" hangingPunct="1">
        <a:defRPr sz="2600" kern="1200">
          <a:solidFill>
            <a:schemeClr val="tx1"/>
          </a:solidFill>
          <a:latin typeface="+mn-lt"/>
          <a:ea typeface="+mn-ea"/>
          <a:cs typeface="+mn-cs"/>
        </a:defRPr>
      </a:lvl5pPr>
      <a:lvl6pPr marL="3250337" algn="l" defTabSz="650066" rtl="0" eaLnBrk="1" latinLnBrk="0" hangingPunct="1">
        <a:defRPr sz="2600" kern="1200">
          <a:solidFill>
            <a:schemeClr val="tx1"/>
          </a:solidFill>
          <a:latin typeface="+mn-lt"/>
          <a:ea typeface="+mn-ea"/>
          <a:cs typeface="+mn-cs"/>
        </a:defRPr>
      </a:lvl6pPr>
      <a:lvl7pPr marL="3900405" algn="l" defTabSz="650066" rtl="0" eaLnBrk="1" latinLnBrk="0" hangingPunct="1">
        <a:defRPr sz="2600" kern="1200">
          <a:solidFill>
            <a:schemeClr val="tx1"/>
          </a:solidFill>
          <a:latin typeface="+mn-lt"/>
          <a:ea typeface="+mn-ea"/>
          <a:cs typeface="+mn-cs"/>
        </a:defRPr>
      </a:lvl7pPr>
      <a:lvl8pPr marL="4550471" algn="l" defTabSz="650066" rtl="0" eaLnBrk="1" latinLnBrk="0" hangingPunct="1">
        <a:defRPr sz="2600" kern="1200">
          <a:solidFill>
            <a:schemeClr val="tx1"/>
          </a:solidFill>
          <a:latin typeface="+mn-lt"/>
          <a:ea typeface="+mn-ea"/>
          <a:cs typeface="+mn-cs"/>
        </a:defRPr>
      </a:lvl8pPr>
      <a:lvl9pPr marL="5200537" algn="l" defTabSz="65006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osc.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1" Type="http://schemas.openxmlformats.org/officeDocument/2006/relationships/slideLayout" Target="../slideLayouts/slideLayout11.xml"/><Relationship Id="rId2"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11.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p:nvPr/>
        </p:nvSpPr>
        <p:spPr>
          <a:xfrm>
            <a:off x="6038799" y="3143250"/>
            <a:ext cx="241402"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t> </a:t>
            </a:r>
          </a:p>
        </p:txBody>
      </p:sp>
      <p:sp>
        <p:nvSpPr>
          <p:cNvPr id="120" name="Shape 120"/>
          <p:cNvSpPr/>
          <p:nvPr/>
        </p:nvSpPr>
        <p:spPr>
          <a:xfrm>
            <a:off x="7445276" y="4888885"/>
            <a:ext cx="4616648" cy="17030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solidFill>
                  <a:srgbClr val="53585F"/>
                </a:solidFill>
                <a:latin typeface="Geneva"/>
                <a:ea typeface="Geneva"/>
                <a:cs typeface="Geneva"/>
                <a:sym typeface="Geneva"/>
              </a:defRPr>
            </a:pPr>
            <a:r>
              <a:rPr dirty="0"/>
              <a:t>Shameema Oottikkal</a:t>
            </a:r>
          </a:p>
          <a:p>
            <a:pPr>
              <a:defRPr sz="2600">
                <a:solidFill>
                  <a:srgbClr val="53585F"/>
                </a:solidFill>
                <a:latin typeface="Geneva"/>
                <a:ea typeface="Geneva"/>
                <a:cs typeface="Geneva"/>
                <a:sym typeface="Geneva"/>
              </a:defRPr>
            </a:pPr>
            <a:r>
              <a:rPr dirty="0"/>
              <a:t>Data Application Engineer</a:t>
            </a:r>
          </a:p>
          <a:p>
            <a:pPr>
              <a:defRPr sz="2600">
                <a:solidFill>
                  <a:srgbClr val="53585F"/>
                </a:solidFill>
                <a:latin typeface="Geneva"/>
                <a:ea typeface="Geneva"/>
                <a:cs typeface="Geneva"/>
                <a:sym typeface="Geneva"/>
              </a:defRPr>
            </a:pPr>
            <a:r>
              <a:rPr dirty="0"/>
              <a:t>Ohio </a:t>
            </a:r>
            <a:r>
              <a:rPr dirty="0" smtClean="0"/>
              <a:t>SuperComputer </a:t>
            </a:r>
            <a:r>
              <a:rPr dirty="0"/>
              <a:t>Center</a:t>
            </a:r>
          </a:p>
          <a:p>
            <a:pPr>
              <a:defRPr sz="2600">
                <a:solidFill>
                  <a:srgbClr val="53585F"/>
                </a:solidFill>
                <a:latin typeface="Geneva"/>
                <a:ea typeface="Geneva"/>
                <a:cs typeface="Geneva"/>
                <a:sym typeface="Geneva"/>
              </a:defRPr>
            </a:pPr>
            <a:r>
              <a:rPr dirty="0"/>
              <a:t> email:soottikkal</a:t>
            </a:r>
            <a:r>
              <a:rPr dirty="0" smtClean="0"/>
              <a:t>@</a:t>
            </a:r>
            <a:r>
              <a:rPr lang="en-US" dirty="0" smtClean="0"/>
              <a:t>osc.edu</a:t>
            </a:r>
            <a:endParaRPr u="sng" dirty="0">
              <a:hlinkClick r:id="rId2"/>
            </a:endParaRPr>
          </a:p>
        </p:txBody>
      </p:sp>
      <p:sp>
        <p:nvSpPr>
          <p:cNvPr id="121" name="Shape 121"/>
          <p:cNvSpPr/>
          <p:nvPr/>
        </p:nvSpPr>
        <p:spPr>
          <a:xfrm>
            <a:off x="655498" y="3364677"/>
            <a:ext cx="11312805" cy="81047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600" b="1">
                <a:solidFill>
                  <a:srgbClr val="1595D7"/>
                </a:solidFill>
                <a:latin typeface="Helvetica"/>
                <a:ea typeface="Helvetica"/>
                <a:cs typeface="Helvetica"/>
                <a:sym typeface="Helvetica"/>
              </a:defRPr>
            </a:lvl1pPr>
          </a:lstStyle>
          <a:p>
            <a:r>
              <a:rPr dirty="0">
                <a:solidFill>
                  <a:srgbClr val="CC0000"/>
                </a:solidFill>
              </a:rPr>
              <a:t>Running Apache Spark on HPC clusters</a:t>
            </a:r>
          </a:p>
        </p:txBody>
      </p:sp>
      <p:sp>
        <p:nvSpPr>
          <p:cNvPr id="122" name="Shape 122"/>
          <p:cNvSpPr/>
          <p:nvPr/>
        </p:nvSpPr>
        <p:spPr>
          <a:xfrm>
            <a:off x="475797" y="5144585"/>
            <a:ext cx="4331606" cy="9630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solidFill>
                  <a:srgbClr val="53585F"/>
                </a:solidFill>
                <a:latin typeface="Geneva"/>
                <a:ea typeface="Geneva"/>
                <a:cs typeface="Geneva"/>
                <a:sym typeface="Geneva"/>
              </a:defRPr>
            </a:pPr>
            <a:r>
              <a:t>11/10/2016 </a:t>
            </a:r>
          </a:p>
          <a:p>
            <a:pPr>
              <a:defRPr sz="2600">
                <a:solidFill>
                  <a:srgbClr val="53585F"/>
                </a:solidFill>
                <a:latin typeface="Geneva"/>
                <a:ea typeface="Geneva"/>
                <a:cs typeface="Geneva"/>
                <a:sym typeface="Geneva"/>
              </a:defRPr>
            </a:pPr>
            <a:r>
              <a:t>TDA-Data Analytics Month</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701530" y="4653216"/>
            <a:ext cx="11187947" cy="3831747"/>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9" name="Rectangle 8"/>
          <p:cNvSpPr/>
          <p:nvPr/>
        </p:nvSpPr>
        <p:spPr>
          <a:xfrm>
            <a:off x="723426" y="3742952"/>
            <a:ext cx="2779920" cy="356171"/>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644297" y="844551"/>
            <a:ext cx="5323715" cy="2457871"/>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172" name="Shape 172"/>
          <p:cNvSpPr/>
          <p:nvPr/>
        </p:nvSpPr>
        <p:spPr>
          <a:xfrm>
            <a:off x="306855" y="361950"/>
            <a:ext cx="4948890"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2. Create a PBS script: Stati.pbs</a:t>
            </a:r>
          </a:p>
        </p:txBody>
      </p:sp>
      <p:sp>
        <p:nvSpPr>
          <p:cNvPr id="173" name="Shape 173"/>
          <p:cNvSpPr/>
          <p:nvPr/>
        </p:nvSpPr>
        <p:spPr>
          <a:xfrm>
            <a:off x="723425" y="1121549"/>
            <a:ext cx="5244587" cy="176458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sz="1800" dirty="0">
                <a:solidFill>
                  <a:schemeClr val="bg1"/>
                </a:solidFill>
              </a:rPr>
              <a:t>#PBS -N spark-statistics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sz="1800" dirty="0" smtClean="0">
                <a:solidFill>
                  <a:schemeClr val="bg1"/>
                </a:solidFill>
              </a:rPr>
              <a:t>#</a:t>
            </a:r>
            <a:r>
              <a:rPr sz="1800" dirty="0">
                <a:solidFill>
                  <a:schemeClr val="bg1"/>
                </a:solidFill>
              </a:rPr>
              <a:t>PBS -l nodes</a:t>
            </a:r>
            <a:r>
              <a:rPr sz="1800" dirty="0" smtClean="0">
                <a:solidFill>
                  <a:schemeClr val="bg1"/>
                </a:solidFill>
              </a:rPr>
              <a:t>=</a:t>
            </a:r>
            <a:r>
              <a:rPr lang="en-US" sz="1800" dirty="0" smtClean="0">
                <a:solidFill>
                  <a:schemeClr val="bg1"/>
                </a:solidFill>
              </a:rPr>
              <a:t>18</a:t>
            </a:r>
            <a:r>
              <a:rPr sz="1800" dirty="0" smtClean="0">
                <a:solidFill>
                  <a:schemeClr val="bg1"/>
                </a:solidFill>
              </a:rPr>
              <a:t>:</a:t>
            </a:r>
            <a:r>
              <a:rPr sz="1800" dirty="0">
                <a:solidFill>
                  <a:schemeClr val="bg1"/>
                </a:solidFill>
              </a:rPr>
              <a:t>ppn</a:t>
            </a:r>
            <a:r>
              <a:rPr sz="1800" dirty="0" smtClean="0">
                <a:solidFill>
                  <a:schemeClr val="bg1"/>
                </a:solidFill>
              </a:rPr>
              <a:t>=</a:t>
            </a:r>
            <a:r>
              <a:rPr lang="en-US" sz="1800" dirty="0" smtClean="0">
                <a:solidFill>
                  <a:schemeClr val="bg1"/>
                </a:solidFill>
              </a:rPr>
              <a:t>28</a:t>
            </a:r>
            <a:endParaRPr sz="18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sz="1800" dirty="0">
                <a:solidFill>
                  <a:schemeClr val="bg1"/>
                </a:solidFill>
              </a:rPr>
              <a:t>#PBS -l walltime=00:10:00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sz="1800" dirty="0" smtClean="0">
                <a:solidFill>
                  <a:schemeClr val="bg1"/>
                </a:solidFill>
              </a:rPr>
              <a:t>module </a:t>
            </a:r>
            <a:r>
              <a:rPr sz="1800" dirty="0">
                <a:solidFill>
                  <a:schemeClr val="bg1"/>
                </a:solidFill>
              </a:rPr>
              <a:t>load spark/2.0.0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800" dirty="0">
                <a:solidFill>
                  <a:schemeClr val="bg1"/>
                </a:solidFill>
              </a:rPr>
              <a:t>cd </a:t>
            </a:r>
            <a:r>
              <a:rPr sz="1800" dirty="0" smtClean="0">
                <a:solidFill>
                  <a:schemeClr val="bg1"/>
                </a:solidFill>
              </a:rPr>
              <a:t>$</a:t>
            </a:r>
            <a:r>
              <a:rPr lang="en-US" sz="1800" dirty="0" smtClean="0">
                <a:solidFill>
                  <a:schemeClr val="bg1"/>
                </a:solidFill>
              </a:rPr>
              <a:t>TMPDIR</a:t>
            </a:r>
            <a:endParaRPr sz="18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800" dirty="0">
                <a:solidFill>
                  <a:schemeClr val="bg1"/>
                </a:solidFill>
              </a:rPr>
              <a:t>pbs-spark-submit stati.py &gt; stati.log</a:t>
            </a:r>
          </a:p>
        </p:txBody>
      </p:sp>
      <p:sp>
        <p:nvSpPr>
          <p:cNvPr id="174" name="Shape 174"/>
          <p:cNvSpPr/>
          <p:nvPr/>
        </p:nvSpPr>
        <p:spPr>
          <a:xfrm>
            <a:off x="306855" y="3302422"/>
            <a:ext cx="2619420"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3. Run Spark job</a:t>
            </a:r>
          </a:p>
        </p:txBody>
      </p:sp>
      <p:sp>
        <p:nvSpPr>
          <p:cNvPr id="175" name="Shape 175"/>
          <p:cNvSpPr/>
          <p:nvPr/>
        </p:nvSpPr>
        <p:spPr>
          <a:xfrm>
            <a:off x="818356" y="3705164"/>
            <a:ext cx="2048212" cy="3795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lvl1pPr>
          </a:lstStyle>
          <a:p>
            <a:r>
              <a:rPr sz="1800" dirty="0">
                <a:solidFill>
                  <a:schemeClr val="bg1"/>
                </a:solidFill>
              </a:rPr>
              <a:t>qsub stati.pbs</a:t>
            </a:r>
          </a:p>
        </p:txBody>
      </p:sp>
      <p:sp>
        <p:nvSpPr>
          <p:cNvPr id="176" name="Shape 176"/>
          <p:cNvSpPr/>
          <p:nvPr/>
        </p:nvSpPr>
        <p:spPr>
          <a:xfrm>
            <a:off x="306855" y="4109392"/>
            <a:ext cx="291862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4. Output: stati.log</a:t>
            </a:r>
          </a:p>
        </p:txBody>
      </p:sp>
      <p:sp>
        <p:nvSpPr>
          <p:cNvPr id="177" name="Shape 177"/>
          <p:cNvSpPr/>
          <p:nvPr/>
        </p:nvSpPr>
        <p:spPr>
          <a:xfrm>
            <a:off x="723425" y="4607606"/>
            <a:ext cx="11060451" cy="3549689"/>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sync from spark://n0381.ten.osc.edu:7077</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starting org.apache.spark.deploy.master.Master, logging to /nfs/15/soottikkal/spark/kdd/spark-soottikkal-org.apache.spark.deploy.master.Master-1-n0381.ten.osc.edu.out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failed to launch org.apache.spark.deploy.master.Master:</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full log in /nfs/15/soottikkal/spark/kdd/spark-soottikkal-org.apache.spark.deploy.master.Master-1-n0381.ten.osc.edu.out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Duration Statistics: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 Mean 48.342000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St. deviation : 723.330000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 Max value: 58329.000000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 Min value: 0.000000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 Total value count: 4898431.000000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 Number of non-zero values: 118939.000000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sz="1600" dirty="0">
                <a:solidFill>
                  <a:schemeClr val="bg1"/>
                </a:solidFill>
              </a:rPr>
              <a:t>SPARK_MASTER=spark://n0381.ten.osc.edu:7077</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2385" y="984702"/>
            <a:ext cx="12308189" cy="7806814"/>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179" name="Shape 179"/>
          <p:cNvSpPr/>
          <p:nvPr/>
        </p:nvSpPr>
        <p:spPr>
          <a:xfrm>
            <a:off x="495150" y="984702"/>
            <a:ext cx="12422067" cy="8058620"/>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from pyspark import SparkContext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import urllib</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C33720"/>
                </a:solidFill>
                <a:latin typeface="Menlo"/>
                <a:ea typeface="Menlo"/>
                <a:cs typeface="Menlo"/>
                <a:sym typeface="Menlo"/>
              </a:defRPr>
            </a:pPr>
            <a:r>
              <a:rPr dirty="0">
                <a:solidFill>
                  <a:schemeClr val="bg1"/>
                </a:solidFill>
              </a:rPr>
              <a:t>f = urllib.urlretrieve ("http://kdd.ics.uci.edu/databases/kddcup99/kddcup.data.gz","kddcup.data.gz")</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C33720"/>
                </a:solidFill>
                <a:latin typeface="Menlo"/>
                <a:ea typeface="Menlo"/>
                <a:cs typeface="Menlo"/>
                <a:sym typeface="Menlo"/>
              </a:defRPr>
            </a:pPr>
            <a:r>
              <a:rPr dirty="0">
                <a:solidFill>
                  <a:schemeClr val="bg1"/>
                </a:solidFill>
              </a:rPr>
              <a:t>data_file = "./kddcup.data.gz"</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raw_data = sc.textFile(data_file).cache()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dirty="0">
                <a:solidFill>
                  <a:schemeClr val="bg1"/>
                </a:solidFill>
              </a:rPr>
              <a:t>#getting a data frame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smtClean="0">
                <a:solidFill>
                  <a:schemeClr val="bg1"/>
                </a:solidFill>
              </a:rPr>
              <a:t>from </a:t>
            </a:r>
            <a:r>
              <a:rPr dirty="0">
                <a:solidFill>
                  <a:schemeClr val="bg1"/>
                </a:solidFill>
              </a:rPr>
              <a:t>pyspark.sql import SQLContext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sqlContext = SQLContext(sc)</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smtClean="0">
                <a:solidFill>
                  <a:schemeClr val="bg1"/>
                </a:solidFill>
              </a:rPr>
              <a:t>from </a:t>
            </a:r>
            <a:r>
              <a:rPr dirty="0">
                <a:solidFill>
                  <a:schemeClr val="bg1"/>
                </a:solidFill>
              </a:rPr>
              <a:t>pyspark.sql import Row</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csv_data=raw_data.map(lambda l: l.split(","))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row_data=csv_data.map(lambda p: Row(</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duration=int(p[0]),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protocal_type=p[1]</a:t>
            </a:r>
            <a:r>
              <a:rPr dirty="0" smtClean="0">
                <a:solidFill>
                  <a:schemeClr val="bg1"/>
                </a:solidFill>
              </a:rPr>
              <a:t>,</a:t>
            </a: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service=p[2],</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flag=p[3],</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src_bytes=int(p[4]),</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dst_bytes=int(p[5])</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interactions_df = sqlContext.createDataFrame(row_data)</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interactions_df.registerTempTable("interactions")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5330E1"/>
                </a:solidFill>
                <a:latin typeface="Menlo"/>
                <a:ea typeface="Menlo"/>
                <a:cs typeface="Menlo"/>
                <a:sym typeface="Menlo"/>
              </a:defRPr>
            </a:pPr>
            <a:r>
              <a:rPr dirty="0" smtClean="0">
                <a:solidFill>
                  <a:schemeClr val="bg1"/>
                </a:solidFill>
              </a:rPr>
              <a:t># </a:t>
            </a:r>
            <a:r>
              <a:rPr dirty="0">
                <a:solidFill>
                  <a:schemeClr val="bg1"/>
                </a:solidFill>
              </a:rPr>
              <a:t>Select tcp network interactions with more than 1 second duration and no transfer from destination</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tcp_interactions = sqlContext.sql("""</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C33720"/>
                </a:solidFill>
                <a:latin typeface="Menlo"/>
                <a:ea typeface="Menlo"/>
                <a:cs typeface="Menlo"/>
                <a:sym typeface="Menlo"/>
              </a:defRPr>
            </a:pPr>
            <a:r>
              <a:rPr dirty="0">
                <a:solidFill>
                  <a:schemeClr val="bg1"/>
                </a:solidFill>
              </a:rPr>
              <a:t>    SELECT duration, dst_bytes FROM interactions WHERE protocal_type = 'tcp' AND duration &gt; 1.000 AND dst_bytes = 0</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solidFill>
                  <a:srgbClr val="C33720"/>
                </a:solidFill>
                <a:latin typeface="Menlo"/>
                <a:ea typeface="Menlo"/>
                <a:cs typeface="Menlo"/>
                <a:sym typeface="Menlo"/>
              </a:defRPr>
            </a:pPr>
            <a:r>
              <a:rPr dirty="0">
                <a:solidFill>
                  <a:schemeClr val="bg1"/>
                </a:solidFill>
              </a:rPr>
              <a: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tcp_interactions.show()</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tcp_interactions_out = tcp_interactions.map(lambda p: "Duration: %f, Dest. bytes: %f"%(p.duration, p.dst_bytes))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for ti_out in tcp_interactions_out.collect():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  print ti_out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a:solidFill>
                  <a:schemeClr val="bg1"/>
                </a:solidFill>
              </a:rPr>
              <a:t>interactions_df.printSchema()</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smtClean="0">
                <a:solidFill>
                  <a:schemeClr val="bg1"/>
                </a:solidFill>
              </a:rPr>
              <a:t>interactions_df.select</a:t>
            </a:r>
            <a:r>
              <a:rPr dirty="0">
                <a:solidFill>
                  <a:schemeClr val="bg1"/>
                </a:solidFill>
              </a:rPr>
              <a:t>("protocal_type", "duration", "dst_bytes").groupBy("protocal_type").count().show()</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r>
              <a:rPr dirty="0" smtClean="0">
                <a:solidFill>
                  <a:schemeClr val="bg1"/>
                </a:solidFill>
              </a:rPr>
              <a:t>interactions_df.select</a:t>
            </a:r>
            <a:r>
              <a:rPr dirty="0">
                <a:solidFill>
                  <a:schemeClr val="bg1"/>
                </a:solidFill>
              </a:rPr>
              <a:t>("protocal_type", "duration", "dst_bytes").filter(interactions_df.duration&gt;1000).filter(interactions_df.dst_bytes==0).groupBy("protocal_type").count().show()</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100">
                <a:latin typeface="Menlo"/>
                <a:ea typeface="Menlo"/>
                <a:cs typeface="Menlo"/>
                <a:sym typeface="Menlo"/>
              </a:defRPr>
            </a:pPr>
            <a:endParaRPr dirty="0">
              <a:solidFill>
                <a:schemeClr val="bg1"/>
              </a:solidFill>
            </a:endParaRPr>
          </a:p>
        </p:txBody>
      </p:sp>
      <p:sp>
        <p:nvSpPr>
          <p:cNvPr id="180" name="Shape 180"/>
          <p:cNvSpPr/>
          <p:nvPr/>
        </p:nvSpPr>
        <p:spPr>
          <a:xfrm>
            <a:off x="5246504" y="206446"/>
            <a:ext cx="1838694"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sz="2800" dirty="0">
                <a:solidFill>
                  <a:srgbClr val="CC0000"/>
                </a:solidFill>
              </a:rPr>
              <a:t>SparkSQL</a:t>
            </a:r>
          </a:p>
        </p:txBody>
      </p:sp>
      <p:sp>
        <p:nvSpPr>
          <p:cNvPr id="181" name="Shape 181"/>
          <p:cNvSpPr/>
          <p:nvPr/>
        </p:nvSpPr>
        <p:spPr>
          <a:xfrm>
            <a:off x="254156" y="475515"/>
            <a:ext cx="5011814" cy="50270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600" b="1">
                <a:solidFill>
                  <a:srgbClr val="1595D7"/>
                </a:solidFill>
                <a:latin typeface="Helvetica"/>
                <a:ea typeface="Helvetica"/>
                <a:cs typeface="Helvetica"/>
                <a:sym typeface="Helvetica"/>
              </a:defRPr>
            </a:lvl1pPr>
          </a:lstStyle>
          <a:p>
            <a:r>
              <a:rPr dirty="0">
                <a:solidFill>
                  <a:srgbClr val="CC0000"/>
                </a:solidFill>
              </a:rPr>
              <a:t>1. Create App in python: sql.py</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p:nvPr/>
        </p:nvSpPr>
        <p:spPr>
          <a:xfrm>
            <a:off x="289420" y="366767"/>
            <a:ext cx="2371528"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Output: sql.log</a:t>
            </a:r>
          </a:p>
        </p:txBody>
      </p:sp>
      <p:pic>
        <p:nvPicPr>
          <p:cNvPr id="2" name="Picture 1"/>
          <p:cNvPicPr>
            <a:picLocks noChangeAspect="1"/>
          </p:cNvPicPr>
          <p:nvPr/>
        </p:nvPicPr>
        <p:blipFill rotWithShape="1">
          <a:blip r:embed="rId2"/>
          <a:srcRect b="50763"/>
          <a:stretch/>
        </p:blipFill>
        <p:spPr>
          <a:xfrm>
            <a:off x="575553" y="1064281"/>
            <a:ext cx="5950446" cy="6435330"/>
          </a:xfrm>
          <a:prstGeom prst="rect">
            <a:avLst/>
          </a:prstGeom>
        </p:spPr>
      </p:pic>
      <p:pic>
        <p:nvPicPr>
          <p:cNvPr id="9" name="Picture 8"/>
          <p:cNvPicPr>
            <a:picLocks noChangeAspect="1"/>
          </p:cNvPicPr>
          <p:nvPr/>
        </p:nvPicPr>
        <p:blipFill rotWithShape="1">
          <a:blip r:embed="rId2"/>
          <a:srcRect t="51621"/>
          <a:stretch/>
        </p:blipFill>
        <p:spPr>
          <a:xfrm>
            <a:off x="6701167" y="871265"/>
            <a:ext cx="6055991" cy="6628346"/>
          </a:xfrm>
          <a:prstGeom prst="rect">
            <a:avLst/>
          </a:prstGeom>
        </p:spPr>
      </p:pic>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80"/>
          <p:cNvSpPr/>
          <p:nvPr/>
        </p:nvSpPr>
        <p:spPr>
          <a:xfrm>
            <a:off x="4953983" y="315929"/>
            <a:ext cx="2423740" cy="53347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lang="en-US" sz="2800" dirty="0" smtClean="0">
                <a:solidFill>
                  <a:srgbClr val="CC0000"/>
                </a:solidFill>
              </a:rPr>
              <a:t>CASE STUDY</a:t>
            </a:r>
            <a:endParaRPr sz="2800" dirty="0">
              <a:solidFill>
                <a:srgbClr val="CC0000"/>
              </a:solidFill>
            </a:endParaRPr>
          </a:p>
        </p:txBody>
      </p:sp>
      <p:sp>
        <p:nvSpPr>
          <p:cNvPr id="8" name="TextBox 7"/>
          <p:cNvSpPr txBox="1"/>
          <p:nvPr/>
        </p:nvSpPr>
        <p:spPr>
          <a:xfrm>
            <a:off x="430704" y="875802"/>
            <a:ext cx="12026698" cy="2800767"/>
          </a:xfrm>
          <a:prstGeom prst="rect">
            <a:avLst/>
          </a:prstGeom>
          <a:noFill/>
        </p:spPr>
        <p:txBody>
          <a:bodyPr wrap="square" rtlCol="0">
            <a:spAutoFit/>
          </a:bodyPr>
          <a:lstStyle/>
          <a:p>
            <a:pPr algn="l">
              <a:lnSpc>
                <a:spcPct val="150000"/>
              </a:lnSpc>
              <a:spcBef>
                <a:spcPts val="0"/>
              </a:spcBef>
            </a:pPr>
            <a:r>
              <a:rPr lang="en-US" sz="3200" b="1" dirty="0" smtClean="0">
                <a:solidFill>
                  <a:srgbClr val="CC0000"/>
                </a:solidFill>
                <a:latin typeface="Arial"/>
                <a:cs typeface="Arial"/>
              </a:rPr>
              <a:t>Data </a:t>
            </a:r>
            <a:r>
              <a:rPr lang="en-US" sz="3200" b="1" dirty="0">
                <a:solidFill>
                  <a:srgbClr val="CC0000"/>
                </a:solidFill>
                <a:latin typeface="Arial"/>
                <a:cs typeface="Arial"/>
              </a:rPr>
              <a:t>mining of historical jobs records of OSC’s </a:t>
            </a:r>
            <a:r>
              <a:rPr lang="en-US" sz="3200" b="1" dirty="0" smtClean="0">
                <a:solidFill>
                  <a:srgbClr val="CC0000"/>
                </a:solidFill>
                <a:latin typeface="Arial"/>
                <a:cs typeface="Arial"/>
              </a:rPr>
              <a:t>clusters</a:t>
            </a:r>
            <a:endParaRPr lang="en-US" sz="3200" b="1" dirty="0">
              <a:solidFill>
                <a:srgbClr val="CC0000"/>
              </a:solidFill>
              <a:latin typeface="Arial"/>
              <a:cs typeface="Arial"/>
            </a:endParaRPr>
          </a:p>
          <a:p>
            <a:pPr algn="l">
              <a:lnSpc>
                <a:spcPct val="100000"/>
              </a:lnSpc>
              <a:spcBef>
                <a:spcPts val="0"/>
              </a:spcBef>
            </a:pPr>
            <a:r>
              <a:rPr lang="en-US" sz="3200" dirty="0">
                <a:solidFill>
                  <a:srgbClr val="CC0000"/>
                </a:solidFill>
                <a:latin typeface="Arial"/>
                <a:cs typeface="Arial"/>
              </a:rPr>
              <a:t>Aim</a:t>
            </a:r>
            <a:r>
              <a:rPr lang="en-US" sz="3200" dirty="0">
                <a:solidFill>
                  <a:srgbClr val="BA0C2F"/>
                </a:solidFill>
                <a:latin typeface="Arial"/>
                <a:cs typeface="Arial"/>
              </a:rPr>
              <a:t>: </a:t>
            </a:r>
            <a:r>
              <a:rPr lang="en-US" sz="3200" dirty="0">
                <a:latin typeface="Arial"/>
                <a:cs typeface="Arial"/>
              </a:rPr>
              <a:t>To understand client utilizations of OSC recourses. </a:t>
            </a:r>
          </a:p>
          <a:p>
            <a:pPr algn="l">
              <a:lnSpc>
                <a:spcPct val="100000"/>
              </a:lnSpc>
              <a:spcBef>
                <a:spcPts val="0"/>
              </a:spcBef>
            </a:pPr>
            <a:r>
              <a:rPr lang="en-US" sz="3200" dirty="0">
                <a:solidFill>
                  <a:srgbClr val="CC0000"/>
                </a:solidFill>
                <a:latin typeface="Arial"/>
                <a:cs typeface="Arial"/>
              </a:rPr>
              <a:t>Data</a:t>
            </a:r>
            <a:r>
              <a:rPr lang="en-US" sz="3200" dirty="0">
                <a:solidFill>
                  <a:srgbClr val="BA0C2F"/>
                </a:solidFill>
                <a:latin typeface="Arial"/>
                <a:cs typeface="Arial"/>
              </a:rPr>
              <a:t>: </a:t>
            </a:r>
            <a:r>
              <a:rPr lang="en-US" sz="3200" dirty="0">
                <a:solidFill>
                  <a:srgbClr val="000000"/>
                </a:solidFill>
                <a:latin typeface="Arial"/>
                <a:cs typeface="Arial"/>
              </a:rPr>
              <a:t>Historical records of every Job that ran on any OSC clusters that includes information's such as number of nodes, software, CPU time  and timestamp</a:t>
            </a:r>
            <a:r>
              <a:rPr lang="en-US" sz="3200" dirty="0" smtClean="0">
                <a:solidFill>
                  <a:srgbClr val="000000"/>
                </a:solidFill>
                <a:latin typeface="Arial"/>
                <a:cs typeface="Arial"/>
              </a:rPr>
              <a:t>.</a:t>
            </a:r>
            <a:endParaRPr lang="en-US" sz="3200" dirty="0">
              <a:solidFill>
                <a:srgbClr val="000000"/>
              </a:solidFill>
              <a:latin typeface="Arial"/>
              <a:cs typeface="Arial"/>
            </a:endParaRPr>
          </a:p>
        </p:txBody>
      </p:sp>
      <p:grpSp>
        <p:nvGrpSpPr>
          <p:cNvPr id="9" name="Group 8"/>
          <p:cNvGrpSpPr/>
          <p:nvPr/>
        </p:nvGrpSpPr>
        <p:grpSpPr>
          <a:xfrm>
            <a:off x="492102" y="4417084"/>
            <a:ext cx="12127685" cy="2439277"/>
            <a:chOff x="29641530" y="10420608"/>
            <a:chExt cx="12685777" cy="2551528"/>
          </a:xfrm>
        </p:grpSpPr>
        <p:sp>
          <p:nvSpPr>
            <p:cNvPr id="10" name="Rectangle 9"/>
            <p:cNvSpPr/>
            <p:nvPr/>
          </p:nvSpPr>
          <p:spPr>
            <a:xfrm>
              <a:off x="32496635" y="10593295"/>
              <a:ext cx="144246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1" name="Rectangle 10"/>
            <p:cNvSpPr/>
            <p:nvPr/>
          </p:nvSpPr>
          <p:spPr>
            <a:xfrm>
              <a:off x="29986466" y="11270262"/>
              <a:ext cx="1164630" cy="725633"/>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2" name="Rectangle 11"/>
            <p:cNvSpPr/>
            <p:nvPr/>
          </p:nvSpPr>
          <p:spPr>
            <a:xfrm>
              <a:off x="29997756" y="12065509"/>
              <a:ext cx="1164630" cy="667308"/>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3" name="Rectangle 12"/>
            <p:cNvSpPr/>
            <p:nvPr/>
          </p:nvSpPr>
          <p:spPr>
            <a:xfrm>
              <a:off x="32507925" y="12109782"/>
              <a:ext cx="144246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4" name="Rectangle 13"/>
            <p:cNvSpPr/>
            <p:nvPr/>
          </p:nvSpPr>
          <p:spPr>
            <a:xfrm>
              <a:off x="34861829" y="10572193"/>
              <a:ext cx="157228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cs typeface="Arial"/>
              </a:endParaRPr>
            </a:p>
          </p:txBody>
        </p:sp>
        <p:sp>
          <p:nvSpPr>
            <p:cNvPr id="15" name="Rectangle 14"/>
            <p:cNvSpPr/>
            <p:nvPr/>
          </p:nvSpPr>
          <p:spPr>
            <a:xfrm>
              <a:off x="34880515" y="12042674"/>
              <a:ext cx="157228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6" name="Rectangle 15"/>
            <p:cNvSpPr/>
            <p:nvPr/>
          </p:nvSpPr>
          <p:spPr>
            <a:xfrm>
              <a:off x="40755025" y="11466939"/>
              <a:ext cx="157228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7" name="Rectangle 16"/>
            <p:cNvSpPr/>
            <p:nvPr/>
          </p:nvSpPr>
          <p:spPr>
            <a:xfrm>
              <a:off x="38021855" y="11399341"/>
              <a:ext cx="1572282" cy="862354"/>
            </a:xfrm>
            <a:prstGeom prst="rect">
              <a:avLst/>
            </a:prstGeom>
            <a:solidFill>
              <a:schemeClr val="accent6">
                <a:alpha val="2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a:cs typeface="Arial"/>
              </a:endParaRPr>
            </a:p>
          </p:txBody>
        </p:sp>
        <p:sp>
          <p:nvSpPr>
            <p:cNvPr id="18" name="TextBox 17"/>
            <p:cNvSpPr txBox="1"/>
            <p:nvPr/>
          </p:nvSpPr>
          <p:spPr>
            <a:xfrm>
              <a:off x="32588950" y="10654241"/>
              <a:ext cx="1292344" cy="740462"/>
            </a:xfrm>
            <a:prstGeom prst="rect">
              <a:avLst/>
            </a:prstGeom>
            <a:noFill/>
          </p:spPr>
          <p:txBody>
            <a:bodyPr wrap="square" rtlCol="0">
              <a:spAutoFit/>
            </a:bodyPr>
            <a:lstStyle/>
            <a:p>
              <a:r>
                <a:rPr lang="en-US" sz="2000" smtClean="0">
                  <a:latin typeface="Arial"/>
                  <a:cs typeface="Arial"/>
                </a:rPr>
                <a:t>Import to Spark</a:t>
              </a:r>
              <a:endParaRPr lang="en-US" sz="2000" dirty="0">
                <a:latin typeface="Arial"/>
                <a:cs typeface="Arial"/>
              </a:endParaRPr>
            </a:p>
          </p:txBody>
        </p:sp>
        <p:sp>
          <p:nvSpPr>
            <p:cNvPr id="19" name="TextBox 18"/>
            <p:cNvSpPr txBox="1"/>
            <p:nvPr/>
          </p:nvSpPr>
          <p:spPr>
            <a:xfrm>
              <a:off x="29641530" y="11207009"/>
              <a:ext cx="1646287" cy="804849"/>
            </a:xfrm>
            <a:prstGeom prst="rect">
              <a:avLst/>
            </a:prstGeom>
            <a:noFill/>
          </p:spPr>
          <p:txBody>
            <a:bodyPr wrap="square" rtlCol="0">
              <a:spAutoFit/>
            </a:bodyPr>
            <a:lstStyle/>
            <a:p>
              <a:pPr algn="ctr"/>
              <a:r>
                <a:rPr lang="en-US" sz="2400" dirty="0" smtClean="0">
                  <a:latin typeface="Arial"/>
                  <a:cs typeface="Arial"/>
                </a:rPr>
                <a:t> </a:t>
              </a:r>
              <a:r>
                <a:rPr lang="en-US" sz="2000" dirty="0" smtClean="0">
                  <a:latin typeface="Arial"/>
                  <a:cs typeface="Arial"/>
                </a:rPr>
                <a:t> Data till 2016</a:t>
              </a:r>
              <a:endParaRPr lang="en-US" sz="2000" dirty="0">
                <a:latin typeface="Arial"/>
                <a:cs typeface="Arial"/>
              </a:endParaRPr>
            </a:p>
          </p:txBody>
        </p:sp>
        <p:sp>
          <p:nvSpPr>
            <p:cNvPr id="20" name="TextBox 19"/>
            <p:cNvSpPr txBox="1"/>
            <p:nvPr/>
          </p:nvSpPr>
          <p:spPr>
            <a:xfrm>
              <a:off x="34919632" y="10630105"/>
              <a:ext cx="1646287" cy="740462"/>
            </a:xfrm>
            <a:prstGeom prst="rect">
              <a:avLst/>
            </a:prstGeom>
            <a:noFill/>
          </p:spPr>
          <p:txBody>
            <a:bodyPr wrap="square" rtlCol="0">
              <a:spAutoFit/>
            </a:bodyPr>
            <a:lstStyle/>
            <a:p>
              <a:r>
                <a:rPr lang="en-US" sz="2000" dirty="0" smtClean="0">
                  <a:latin typeface="Arial"/>
                  <a:cs typeface="Arial"/>
                </a:rPr>
                <a:t>Save as parquet file</a:t>
              </a:r>
              <a:endParaRPr lang="en-US" sz="2000" dirty="0">
                <a:latin typeface="Arial"/>
                <a:cs typeface="Arial"/>
              </a:endParaRPr>
            </a:p>
          </p:txBody>
        </p:sp>
        <p:sp>
          <p:nvSpPr>
            <p:cNvPr id="21" name="TextBox 20"/>
            <p:cNvSpPr txBox="1"/>
            <p:nvPr/>
          </p:nvSpPr>
          <p:spPr>
            <a:xfrm>
              <a:off x="40959601" y="11685933"/>
              <a:ext cx="1291615" cy="429686"/>
            </a:xfrm>
            <a:prstGeom prst="rect">
              <a:avLst/>
            </a:prstGeom>
            <a:noFill/>
          </p:spPr>
          <p:txBody>
            <a:bodyPr wrap="square" rtlCol="0">
              <a:spAutoFit/>
            </a:bodyPr>
            <a:lstStyle/>
            <a:p>
              <a:r>
                <a:rPr lang="en-US" sz="2000" smtClean="0">
                  <a:latin typeface="Arial"/>
                  <a:cs typeface="Arial"/>
                </a:rPr>
                <a:t>Analysis</a:t>
              </a:r>
              <a:endParaRPr lang="en-US" sz="2000" dirty="0">
                <a:latin typeface="Arial"/>
                <a:cs typeface="Arial"/>
              </a:endParaRPr>
            </a:p>
          </p:txBody>
        </p:sp>
        <p:sp>
          <p:nvSpPr>
            <p:cNvPr id="22" name="TextBox 21"/>
            <p:cNvSpPr txBox="1"/>
            <p:nvPr/>
          </p:nvSpPr>
          <p:spPr>
            <a:xfrm>
              <a:off x="38135117" y="11463200"/>
              <a:ext cx="1646287" cy="740462"/>
            </a:xfrm>
            <a:prstGeom prst="rect">
              <a:avLst/>
            </a:prstGeom>
            <a:noFill/>
          </p:spPr>
          <p:txBody>
            <a:bodyPr wrap="square" rtlCol="0">
              <a:spAutoFit/>
            </a:bodyPr>
            <a:lstStyle/>
            <a:p>
              <a:r>
                <a:rPr lang="en-US" sz="2000" smtClean="0">
                  <a:latin typeface="Arial"/>
                  <a:cs typeface="Arial"/>
                </a:rPr>
                <a:t>Reload to Spark</a:t>
              </a:r>
              <a:endParaRPr lang="en-US" sz="2000" dirty="0">
                <a:latin typeface="Arial"/>
                <a:cs typeface="Arial"/>
              </a:endParaRPr>
            </a:p>
          </p:txBody>
        </p:sp>
        <p:sp>
          <p:nvSpPr>
            <p:cNvPr id="23" name="TextBox 22"/>
            <p:cNvSpPr txBox="1"/>
            <p:nvPr/>
          </p:nvSpPr>
          <p:spPr>
            <a:xfrm>
              <a:off x="29915684" y="12037248"/>
              <a:ext cx="1363806" cy="740462"/>
            </a:xfrm>
            <a:prstGeom prst="rect">
              <a:avLst/>
            </a:prstGeom>
            <a:noFill/>
          </p:spPr>
          <p:txBody>
            <a:bodyPr wrap="square" rtlCol="0">
              <a:spAutoFit/>
            </a:bodyPr>
            <a:lstStyle/>
            <a:p>
              <a:r>
                <a:rPr lang="en-US" sz="2000" dirty="0" smtClean="0">
                  <a:latin typeface="Arial"/>
                  <a:cs typeface="Arial"/>
                </a:rPr>
                <a:t>Newer</a:t>
              </a:r>
            </a:p>
            <a:p>
              <a:r>
                <a:rPr lang="en-US" sz="2000" dirty="0" smtClean="0">
                  <a:latin typeface="Arial"/>
                  <a:cs typeface="Arial"/>
                </a:rPr>
                <a:t>Data</a:t>
              </a:r>
              <a:endParaRPr lang="en-US" sz="2000" dirty="0">
                <a:latin typeface="Arial"/>
                <a:cs typeface="Arial"/>
              </a:endParaRPr>
            </a:p>
          </p:txBody>
        </p:sp>
        <p:sp>
          <p:nvSpPr>
            <p:cNvPr id="24" name="TextBox 23"/>
            <p:cNvSpPr txBox="1"/>
            <p:nvPr/>
          </p:nvSpPr>
          <p:spPr>
            <a:xfrm>
              <a:off x="34928033" y="12102866"/>
              <a:ext cx="1646287" cy="740462"/>
            </a:xfrm>
            <a:prstGeom prst="rect">
              <a:avLst/>
            </a:prstGeom>
            <a:noFill/>
          </p:spPr>
          <p:txBody>
            <a:bodyPr wrap="square" rtlCol="0">
              <a:spAutoFit/>
            </a:bodyPr>
            <a:lstStyle/>
            <a:p>
              <a:r>
                <a:rPr lang="en-US" sz="2000" dirty="0" smtClean="0">
                  <a:latin typeface="Arial"/>
                  <a:cs typeface="Arial"/>
                </a:rPr>
                <a:t>Append to parquet file</a:t>
              </a:r>
            </a:p>
          </p:txBody>
        </p:sp>
        <p:sp>
          <p:nvSpPr>
            <p:cNvPr id="25" name="TextBox 24"/>
            <p:cNvSpPr txBox="1"/>
            <p:nvPr/>
          </p:nvSpPr>
          <p:spPr>
            <a:xfrm>
              <a:off x="32588951" y="12156317"/>
              <a:ext cx="1263500" cy="740462"/>
            </a:xfrm>
            <a:prstGeom prst="rect">
              <a:avLst/>
            </a:prstGeom>
            <a:noFill/>
          </p:spPr>
          <p:txBody>
            <a:bodyPr wrap="square" rtlCol="0">
              <a:spAutoFit/>
            </a:bodyPr>
            <a:lstStyle/>
            <a:p>
              <a:r>
                <a:rPr lang="en-US" sz="2000" smtClean="0">
                  <a:latin typeface="Arial"/>
                  <a:cs typeface="Arial"/>
                </a:rPr>
                <a:t>Import to Spark</a:t>
              </a:r>
              <a:endParaRPr lang="en-US" sz="2000" dirty="0">
                <a:latin typeface="Arial"/>
                <a:cs typeface="Arial"/>
              </a:endParaRPr>
            </a:p>
          </p:txBody>
        </p:sp>
        <p:sp>
          <p:nvSpPr>
            <p:cNvPr id="26" name="TextBox 25"/>
            <p:cNvSpPr txBox="1"/>
            <p:nvPr/>
          </p:nvSpPr>
          <p:spPr>
            <a:xfrm>
              <a:off x="29908328" y="10420608"/>
              <a:ext cx="1646287" cy="740462"/>
            </a:xfrm>
            <a:prstGeom prst="rect">
              <a:avLst/>
            </a:prstGeom>
            <a:noFill/>
          </p:spPr>
          <p:txBody>
            <a:bodyPr wrap="square" rtlCol="0">
              <a:spAutoFit/>
            </a:bodyPr>
            <a:lstStyle/>
            <a:p>
              <a:r>
                <a:rPr lang="en-US" sz="2000" dirty="0" smtClean="0">
                  <a:latin typeface="Arial"/>
                  <a:cs typeface="Arial"/>
                </a:rPr>
                <a:t>DATA on MYSQL DB</a:t>
              </a:r>
              <a:endParaRPr lang="en-US" sz="2000" dirty="0">
                <a:latin typeface="Arial"/>
                <a:cs typeface="Arial"/>
              </a:endParaRPr>
            </a:p>
          </p:txBody>
        </p:sp>
        <p:cxnSp>
          <p:nvCxnSpPr>
            <p:cNvPr id="27" name="Straight Arrow Connector 26"/>
            <p:cNvCxnSpPr>
              <a:stCxn id="11" idx="3"/>
              <a:endCxn id="10" idx="1"/>
            </p:cNvCxnSpPr>
            <p:nvPr/>
          </p:nvCxnSpPr>
          <p:spPr>
            <a:xfrm flipV="1">
              <a:off x="31151096" y="11024472"/>
              <a:ext cx="1345539" cy="60860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0" idx="3"/>
              <a:endCxn id="14" idx="1"/>
            </p:cNvCxnSpPr>
            <p:nvPr/>
          </p:nvCxnSpPr>
          <p:spPr>
            <a:xfrm flipV="1">
              <a:off x="33939097" y="11003370"/>
              <a:ext cx="922732" cy="211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4" idx="3"/>
              <a:endCxn id="17" idx="1"/>
            </p:cNvCxnSpPr>
            <p:nvPr/>
          </p:nvCxnSpPr>
          <p:spPr>
            <a:xfrm>
              <a:off x="36434111" y="11003370"/>
              <a:ext cx="1587744" cy="8271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2" idx="3"/>
              <a:endCxn id="13" idx="1"/>
            </p:cNvCxnSpPr>
            <p:nvPr/>
          </p:nvCxnSpPr>
          <p:spPr>
            <a:xfrm>
              <a:off x="31162386" y="12399163"/>
              <a:ext cx="1345539" cy="14179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33938222" y="12556342"/>
              <a:ext cx="943613" cy="168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V="1">
              <a:off x="36438899" y="11861398"/>
              <a:ext cx="1626061" cy="7499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39609430" y="11856486"/>
              <a:ext cx="1156247" cy="57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6794748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686460" y="1018125"/>
            <a:ext cx="10659841" cy="6585880"/>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29" name="TextBox 28"/>
          <p:cNvSpPr txBox="1"/>
          <p:nvPr/>
        </p:nvSpPr>
        <p:spPr>
          <a:xfrm>
            <a:off x="888519" y="792890"/>
            <a:ext cx="11828028" cy="6314551"/>
          </a:xfrm>
          <a:prstGeom prst="rect">
            <a:avLst/>
          </a:prstGeom>
          <a:noFill/>
        </p:spPr>
        <p:txBody>
          <a:bodyPr wrap="square" rtlCol="0">
            <a:spAutoFit/>
          </a:bodyPr>
          <a:lstStyle/>
          <a:p>
            <a:pPr algn="l">
              <a:lnSpc>
                <a:spcPct val="150000"/>
              </a:lnSpc>
              <a:spcBef>
                <a:spcPts val="0"/>
              </a:spcBef>
            </a:pPr>
            <a:r>
              <a:rPr lang="en-US" sz="2800" dirty="0" smtClean="0">
                <a:solidFill>
                  <a:srgbClr val="CC0000"/>
                </a:solidFill>
                <a:latin typeface="Arial"/>
                <a:cs typeface="Arial"/>
              </a:rPr>
              <a:t>#importing data</a:t>
            </a:r>
          </a:p>
          <a:p>
            <a:pPr algn="l">
              <a:spcBef>
                <a:spcPts val="0"/>
              </a:spcBef>
            </a:pPr>
            <a:r>
              <a:rPr lang="en-US" sz="2800" dirty="0" err="1" smtClean="0">
                <a:solidFill>
                  <a:schemeClr val="bg1"/>
                </a:solidFill>
                <a:latin typeface="Arial"/>
                <a:cs typeface="Arial"/>
              </a:rPr>
              <a:t>df</a:t>
            </a:r>
            <a:r>
              <a:rPr lang="en-US" sz="2800" dirty="0" smtClean="0">
                <a:solidFill>
                  <a:schemeClr val="bg1"/>
                </a:solidFill>
                <a:latin typeface="Arial"/>
                <a:cs typeface="Arial"/>
              </a:rPr>
              <a:t>=</a:t>
            </a:r>
            <a:r>
              <a:rPr lang="en-US" sz="2800" dirty="0" err="1" smtClean="0">
                <a:solidFill>
                  <a:schemeClr val="bg1"/>
                </a:solidFill>
                <a:latin typeface="Arial"/>
                <a:cs typeface="Arial"/>
              </a:rPr>
              <a:t>sqlContext.read.parquet</a:t>
            </a:r>
            <a:r>
              <a:rPr lang="en-US" sz="2800" dirty="0">
                <a:solidFill>
                  <a:schemeClr val="bg1"/>
                </a:solidFill>
                <a:latin typeface="Arial"/>
                <a:cs typeface="Arial"/>
              </a:rPr>
              <a:t>("/fs/scratch/</a:t>
            </a:r>
            <a:r>
              <a:rPr lang="en-US" sz="2800" dirty="0" err="1">
                <a:solidFill>
                  <a:schemeClr val="bg1"/>
                </a:solidFill>
                <a:latin typeface="Arial"/>
                <a:cs typeface="Arial"/>
              </a:rPr>
              <a:t>pbsacct</a:t>
            </a:r>
            <a:r>
              <a:rPr lang="en-US" sz="2800" dirty="0">
                <a:solidFill>
                  <a:schemeClr val="bg1"/>
                </a:solidFill>
                <a:latin typeface="Arial"/>
                <a:cs typeface="Arial"/>
              </a:rPr>
              <a:t>/</a:t>
            </a:r>
            <a:r>
              <a:rPr lang="en-US" sz="2800" dirty="0" err="1">
                <a:solidFill>
                  <a:schemeClr val="bg1"/>
                </a:solidFill>
                <a:latin typeface="Arial"/>
                <a:cs typeface="Arial"/>
              </a:rPr>
              <a:t>Jobs.parquet</a:t>
            </a:r>
            <a:r>
              <a:rPr lang="en-US" sz="2800" dirty="0" smtClean="0">
                <a:solidFill>
                  <a:schemeClr val="bg1"/>
                </a:solidFill>
                <a:latin typeface="Arial"/>
                <a:cs typeface="Arial"/>
              </a:rPr>
              <a:t>")</a:t>
            </a:r>
          </a:p>
          <a:p>
            <a:pPr algn="l">
              <a:spcBef>
                <a:spcPts val="1800"/>
              </a:spcBef>
            </a:pPr>
            <a:r>
              <a:rPr lang="en-US" sz="2800" dirty="0" smtClean="0">
                <a:solidFill>
                  <a:srgbClr val="CC0000"/>
                </a:solidFill>
                <a:latin typeface="Arial"/>
                <a:cs typeface="Arial"/>
              </a:rPr>
              <a:t>#</a:t>
            </a:r>
            <a:r>
              <a:rPr lang="en-US" sz="2800" dirty="0">
                <a:solidFill>
                  <a:srgbClr val="CC0000"/>
                </a:solidFill>
                <a:latin typeface="Arial"/>
                <a:cs typeface="Arial"/>
              </a:rPr>
              <a:t>Which types of queue is mostly used</a:t>
            </a:r>
          </a:p>
          <a:p>
            <a:pPr algn="l">
              <a:lnSpc>
                <a:spcPct val="50000"/>
              </a:lnSpc>
              <a:spcBef>
                <a:spcPts val="1800"/>
              </a:spcBef>
            </a:pPr>
            <a:r>
              <a:rPr lang="en-US" sz="2800" dirty="0" err="1">
                <a:solidFill>
                  <a:schemeClr val="bg1"/>
                </a:solidFill>
                <a:latin typeface="Arial"/>
                <a:cs typeface="Arial"/>
              </a:rPr>
              <a:t>df_mysql.select</a:t>
            </a:r>
            <a:r>
              <a:rPr lang="en-US" sz="2800" dirty="0">
                <a:solidFill>
                  <a:schemeClr val="bg1"/>
                </a:solidFill>
                <a:latin typeface="Arial"/>
                <a:cs typeface="Arial"/>
              </a:rPr>
              <a:t>("</a:t>
            </a:r>
            <a:r>
              <a:rPr lang="en-US" sz="2800" dirty="0" err="1">
                <a:solidFill>
                  <a:schemeClr val="bg1"/>
                </a:solidFill>
                <a:latin typeface="Arial"/>
                <a:cs typeface="Arial"/>
              </a:rPr>
              <a:t>jobid</a:t>
            </a:r>
            <a:r>
              <a:rPr lang="en-US" sz="2800" dirty="0" smtClean="0">
                <a:solidFill>
                  <a:schemeClr val="bg1"/>
                </a:solidFill>
                <a:latin typeface="Arial"/>
                <a:cs typeface="Arial"/>
              </a:rPr>
              <a:t>",queue</a:t>
            </a:r>
            <a:r>
              <a:rPr lang="en-US" sz="2800" dirty="0">
                <a:solidFill>
                  <a:schemeClr val="bg1"/>
                </a:solidFill>
                <a:latin typeface="Arial"/>
                <a:cs typeface="Arial"/>
              </a:rPr>
              <a:t>").</a:t>
            </a:r>
            <a:r>
              <a:rPr lang="en-US" sz="2800" dirty="0" err="1">
                <a:solidFill>
                  <a:schemeClr val="bg1"/>
                </a:solidFill>
                <a:latin typeface="Arial"/>
                <a:cs typeface="Arial"/>
              </a:rPr>
              <a:t>groupBy</a:t>
            </a:r>
            <a:r>
              <a:rPr lang="en-US" sz="2800" dirty="0">
                <a:solidFill>
                  <a:schemeClr val="bg1"/>
                </a:solidFill>
                <a:latin typeface="Arial"/>
                <a:cs typeface="Arial"/>
              </a:rPr>
              <a:t>("queue").count().show</a:t>
            </a:r>
            <a:r>
              <a:rPr lang="en-US" sz="2800" dirty="0" smtClean="0">
                <a:solidFill>
                  <a:schemeClr val="bg1"/>
                </a:solidFill>
                <a:latin typeface="Arial"/>
                <a:cs typeface="Arial"/>
              </a:rPr>
              <a:t>()</a:t>
            </a:r>
          </a:p>
          <a:p>
            <a:pPr algn="l">
              <a:spcBef>
                <a:spcPts val="1800"/>
              </a:spcBef>
            </a:pPr>
            <a:r>
              <a:rPr lang="en-US" sz="2800" dirty="0" smtClean="0">
                <a:solidFill>
                  <a:srgbClr val="CC0000"/>
                </a:solidFill>
                <a:latin typeface="Arial"/>
                <a:cs typeface="Arial"/>
              </a:rPr>
              <a:t>#</a:t>
            </a:r>
            <a:r>
              <a:rPr lang="en-US" sz="2800" dirty="0">
                <a:solidFill>
                  <a:srgbClr val="CC0000"/>
                </a:solidFill>
                <a:latin typeface="Arial"/>
                <a:cs typeface="Arial"/>
              </a:rPr>
              <a:t>Which software is used </a:t>
            </a:r>
            <a:r>
              <a:rPr lang="en-US" sz="2800" dirty="0" smtClean="0">
                <a:solidFill>
                  <a:srgbClr val="CC0000"/>
                </a:solidFill>
                <a:latin typeface="Arial"/>
                <a:cs typeface="Arial"/>
              </a:rPr>
              <a:t>most?</a:t>
            </a:r>
          </a:p>
          <a:p>
            <a:pPr algn="l">
              <a:lnSpc>
                <a:spcPct val="50000"/>
              </a:lnSpc>
              <a:spcBef>
                <a:spcPts val="1800"/>
              </a:spcBef>
            </a:pPr>
            <a:r>
              <a:rPr lang="en-US" sz="2800" dirty="0" smtClean="0">
                <a:solidFill>
                  <a:schemeClr val="bg1"/>
                </a:solidFill>
                <a:latin typeface="Arial"/>
                <a:cs typeface="Arial"/>
              </a:rPr>
              <a:t>from </a:t>
            </a:r>
            <a:r>
              <a:rPr lang="en-US" sz="2800" dirty="0" err="1">
                <a:solidFill>
                  <a:schemeClr val="bg1"/>
                </a:solidFill>
                <a:latin typeface="Arial"/>
                <a:cs typeface="Arial"/>
              </a:rPr>
              <a:t>pyspark.sql.functions</a:t>
            </a:r>
            <a:r>
              <a:rPr lang="en-US" sz="2800" dirty="0">
                <a:solidFill>
                  <a:schemeClr val="bg1"/>
                </a:solidFill>
                <a:latin typeface="Arial"/>
                <a:cs typeface="Arial"/>
              </a:rPr>
              <a:t> </a:t>
            </a:r>
            <a:r>
              <a:rPr lang="en-US" sz="2800" dirty="0" smtClean="0">
                <a:solidFill>
                  <a:schemeClr val="bg1"/>
                </a:solidFill>
                <a:latin typeface="Arial"/>
                <a:cs typeface="Arial"/>
              </a:rPr>
              <a:t>import </a:t>
            </a:r>
          </a:p>
          <a:p>
            <a:pPr algn="l">
              <a:lnSpc>
                <a:spcPct val="50000"/>
              </a:lnSpc>
              <a:spcBef>
                <a:spcPts val="1800"/>
              </a:spcBef>
            </a:pPr>
            <a:r>
              <a:rPr lang="en-US" sz="2800" dirty="0" err="1">
                <a:solidFill>
                  <a:schemeClr val="bg1"/>
                </a:solidFill>
                <a:latin typeface="Arial"/>
                <a:cs typeface="Arial"/>
              </a:rPr>
              <a:t>d</a:t>
            </a:r>
            <a:r>
              <a:rPr lang="en-US" sz="2800" dirty="0" err="1" smtClean="0">
                <a:solidFill>
                  <a:schemeClr val="bg1"/>
                </a:solidFill>
                <a:latin typeface="Arial"/>
                <a:cs typeface="Arial"/>
              </a:rPr>
              <a:t>f_mysql.select</a:t>
            </a:r>
            <a:r>
              <a:rPr lang="en-US" sz="2800" dirty="0">
                <a:solidFill>
                  <a:schemeClr val="bg1"/>
                </a:solidFill>
                <a:latin typeface="Arial"/>
                <a:cs typeface="Arial"/>
              </a:rPr>
              <a:t>("</a:t>
            </a:r>
            <a:r>
              <a:rPr lang="en-US" sz="2800" dirty="0" err="1">
                <a:solidFill>
                  <a:schemeClr val="bg1"/>
                </a:solidFill>
                <a:latin typeface="Arial"/>
                <a:cs typeface="Arial"/>
              </a:rPr>
              <a:t>jobid</a:t>
            </a:r>
            <a:r>
              <a:rPr lang="en-US" sz="2800" dirty="0" smtClean="0">
                <a:solidFill>
                  <a:schemeClr val="bg1"/>
                </a:solidFill>
                <a:latin typeface="Arial"/>
                <a:cs typeface="Arial"/>
              </a:rPr>
              <a:t>","</a:t>
            </a:r>
            <a:r>
              <a:rPr lang="en-US" sz="2800" dirty="0" err="1">
                <a:solidFill>
                  <a:schemeClr val="bg1"/>
                </a:solidFill>
                <a:latin typeface="Arial"/>
                <a:cs typeface="Arial"/>
              </a:rPr>
              <a:t>sw_app</a:t>
            </a:r>
            <a:r>
              <a:rPr lang="en-US" sz="2800" dirty="0">
                <a:solidFill>
                  <a:schemeClr val="bg1"/>
                </a:solidFill>
                <a:latin typeface="Arial"/>
                <a:cs typeface="Arial"/>
              </a:rPr>
              <a:t>").</a:t>
            </a:r>
            <a:r>
              <a:rPr lang="en-US" sz="2800" dirty="0" err="1" smtClean="0">
                <a:solidFill>
                  <a:schemeClr val="bg1"/>
                </a:solidFill>
                <a:latin typeface="Arial"/>
                <a:cs typeface="Arial"/>
              </a:rPr>
              <a:t>groupBy</a:t>
            </a:r>
            <a:endParaRPr lang="en-US" sz="2800" dirty="0" smtClean="0">
              <a:solidFill>
                <a:schemeClr val="bg1"/>
              </a:solidFill>
              <a:latin typeface="Arial"/>
              <a:cs typeface="Arial"/>
            </a:endParaRPr>
          </a:p>
          <a:p>
            <a:pPr algn="l">
              <a:lnSpc>
                <a:spcPct val="50000"/>
              </a:lnSpc>
              <a:spcBef>
                <a:spcPts val="1800"/>
              </a:spcBef>
            </a:pPr>
            <a:r>
              <a:rPr lang="en-US" sz="2800" dirty="0" smtClean="0">
                <a:solidFill>
                  <a:schemeClr val="bg1"/>
                </a:solidFill>
                <a:latin typeface="Arial"/>
                <a:cs typeface="Arial"/>
              </a:rPr>
              <a:t>("</a:t>
            </a:r>
            <a:r>
              <a:rPr lang="en-US" sz="2800" dirty="0" err="1">
                <a:solidFill>
                  <a:schemeClr val="bg1"/>
                </a:solidFill>
                <a:latin typeface="Arial"/>
                <a:cs typeface="Arial"/>
              </a:rPr>
              <a:t>sw_app</a:t>
            </a:r>
            <a:r>
              <a:rPr lang="en-US" sz="2800" dirty="0">
                <a:solidFill>
                  <a:schemeClr val="bg1"/>
                </a:solidFill>
                <a:latin typeface="Arial"/>
                <a:cs typeface="Arial"/>
              </a:rPr>
              <a:t>").count().sort(col("count").</a:t>
            </a:r>
            <a:r>
              <a:rPr lang="en-US" sz="2800" dirty="0" err="1">
                <a:solidFill>
                  <a:schemeClr val="bg1"/>
                </a:solidFill>
                <a:latin typeface="Arial"/>
                <a:cs typeface="Arial"/>
              </a:rPr>
              <a:t>desc</a:t>
            </a:r>
            <a:r>
              <a:rPr lang="en-US" sz="2800" dirty="0">
                <a:solidFill>
                  <a:schemeClr val="bg1"/>
                </a:solidFill>
                <a:latin typeface="Arial"/>
                <a:cs typeface="Arial"/>
              </a:rPr>
              <a:t>()) .show</a:t>
            </a:r>
            <a:r>
              <a:rPr lang="en-US" sz="2800" dirty="0" smtClean="0">
                <a:solidFill>
                  <a:schemeClr val="bg1"/>
                </a:solidFill>
                <a:latin typeface="Arial"/>
                <a:cs typeface="Arial"/>
              </a:rPr>
              <a:t>()’ </a:t>
            </a:r>
          </a:p>
          <a:p>
            <a:pPr algn="l">
              <a:spcBef>
                <a:spcPts val="1800"/>
              </a:spcBef>
            </a:pPr>
            <a:r>
              <a:rPr lang="en-US" sz="2800" dirty="0" smtClean="0">
                <a:solidFill>
                  <a:srgbClr val="CC0000"/>
                </a:solidFill>
                <a:latin typeface="Arial"/>
                <a:cs typeface="Arial"/>
              </a:rPr>
              <a:t>#</a:t>
            </a:r>
            <a:r>
              <a:rPr lang="en-US" sz="2800" dirty="0">
                <a:solidFill>
                  <a:srgbClr val="CC0000"/>
                </a:solidFill>
                <a:latin typeface="Arial"/>
                <a:cs typeface="Arial"/>
              </a:rPr>
              <a:t>who uses </a:t>
            </a:r>
            <a:r>
              <a:rPr lang="en-US" sz="2800" dirty="0" err="1">
                <a:solidFill>
                  <a:srgbClr val="CC0000"/>
                </a:solidFill>
                <a:latin typeface="Arial"/>
                <a:cs typeface="Arial"/>
              </a:rPr>
              <a:t>gaussian</a:t>
            </a:r>
            <a:r>
              <a:rPr lang="en-US" sz="2800" dirty="0">
                <a:solidFill>
                  <a:srgbClr val="CC0000"/>
                </a:solidFill>
                <a:latin typeface="Arial"/>
                <a:cs typeface="Arial"/>
              </a:rPr>
              <a:t> software most?</a:t>
            </a:r>
          </a:p>
          <a:p>
            <a:pPr algn="l">
              <a:lnSpc>
                <a:spcPct val="50000"/>
              </a:lnSpc>
              <a:spcBef>
                <a:spcPts val="1800"/>
              </a:spcBef>
            </a:pPr>
            <a:r>
              <a:rPr lang="en-US" sz="2800" dirty="0" err="1">
                <a:solidFill>
                  <a:schemeClr val="bg1"/>
                </a:solidFill>
                <a:latin typeface="Arial"/>
                <a:cs typeface="Arial"/>
              </a:rPr>
              <a:t>df_mysql.registerTempTable</a:t>
            </a:r>
            <a:r>
              <a:rPr lang="en-US" sz="2800" dirty="0">
                <a:solidFill>
                  <a:schemeClr val="bg1"/>
                </a:solidFill>
                <a:latin typeface="Arial"/>
                <a:cs typeface="Arial"/>
              </a:rPr>
              <a:t>("</a:t>
            </a:r>
            <a:r>
              <a:rPr lang="en-US" sz="2800" dirty="0" err="1">
                <a:solidFill>
                  <a:schemeClr val="bg1"/>
                </a:solidFill>
                <a:latin typeface="Arial"/>
                <a:cs typeface="Arial"/>
              </a:rPr>
              <a:t>mysql</a:t>
            </a:r>
            <a:r>
              <a:rPr lang="en-US" sz="2800" dirty="0" smtClean="0">
                <a:solidFill>
                  <a:schemeClr val="bg1"/>
                </a:solidFill>
                <a:latin typeface="Arial"/>
                <a:cs typeface="Arial"/>
              </a:rPr>
              <a:t>”) </a:t>
            </a:r>
          </a:p>
          <a:p>
            <a:pPr algn="l">
              <a:lnSpc>
                <a:spcPct val="50000"/>
              </a:lnSpc>
              <a:spcBef>
                <a:spcPts val="1800"/>
              </a:spcBef>
            </a:pPr>
            <a:r>
              <a:rPr lang="en-US" sz="2800" dirty="0" err="1" smtClean="0">
                <a:solidFill>
                  <a:schemeClr val="bg1"/>
                </a:solidFill>
                <a:latin typeface="Arial"/>
                <a:cs typeface="Arial"/>
              </a:rPr>
              <a:t>sqlContext.sql</a:t>
            </a:r>
            <a:r>
              <a:rPr lang="en-US" sz="2800" dirty="0">
                <a:solidFill>
                  <a:schemeClr val="bg1"/>
                </a:solidFill>
                <a:latin typeface="Arial"/>
                <a:cs typeface="Arial"/>
              </a:rPr>
              <a:t>(" SELECT username FROM </a:t>
            </a:r>
            <a:endParaRPr lang="en-US" sz="2800" dirty="0" smtClean="0">
              <a:solidFill>
                <a:schemeClr val="bg1"/>
              </a:solidFill>
              <a:latin typeface="Arial"/>
              <a:cs typeface="Arial"/>
            </a:endParaRPr>
          </a:p>
          <a:p>
            <a:pPr algn="l">
              <a:lnSpc>
                <a:spcPct val="50000"/>
              </a:lnSpc>
              <a:spcBef>
                <a:spcPts val="1800"/>
              </a:spcBef>
            </a:pPr>
            <a:r>
              <a:rPr lang="en-US" sz="2800" dirty="0" err="1" smtClean="0">
                <a:solidFill>
                  <a:schemeClr val="bg1"/>
                </a:solidFill>
                <a:latin typeface="Arial"/>
                <a:cs typeface="Arial"/>
              </a:rPr>
              <a:t>mysql</a:t>
            </a:r>
            <a:r>
              <a:rPr lang="en-US" sz="2800" dirty="0" smtClean="0">
                <a:solidFill>
                  <a:schemeClr val="bg1"/>
                </a:solidFill>
                <a:latin typeface="Arial"/>
                <a:cs typeface="Arial"/>
              </a:rPr>
              <a:t> WHERE </a:t>
            </a:r>
            <a:r>
              <a:rPr lang="en-US" sz="2800" dirty="0" err="1" smtClean="0">
                <a:solidFill>
                  <a:schemeClr val="bg1"/>
                </a:solidFill>
                <a:latin typeface="Arial"/>
                <a:cs typeface="Arial"/>
              </a:rPr>
              <a:t>sw_app</a:t>
            </a:r>
            <a:r>
              <a:rPr lang="en-US" sz="2800" dirty="0">
                <a:solidFill>
                  <a:schemeClr val="bg1"/>
                </a:solidFill>
                <a:latin typeface="Arial"/>
                <a:cs typeface="Arial"/>
              </a:rPr>
              <a:t>='</a:t>
            </a:r>
            <a:r>
              <a:rPr lang="en-US" sz="2800" dirty="0" err="1">
                <a:solidFill>
                  <a:schemeClr val="bg1"/>
                </a:solidFill>
                <a:latin typeface="Arial"/>
                <a:cs typeface="Arial"/>
              </a:rPr>
              <a:t>gaussian</a:t>
            </a:r>
            <a:r>
              <a:rPr lang="en-US" sz="2800" dirty="0">
                <a:solidFill>
                  <a:schemeClr val="bg1"/>
                </a:solidFill>
                <a:latin typeface="Arial"/>
                <a:cs typeface="Arial"/>
              </a:rPr>
              <a:t>’ " ).show()</a:t>
            </a:r>
          </a:p>
        </p:txBody>
      </p:sp>
      <p:sp>
        <p:nvSpPr>
          <p:cNvPr id="31" name="Rectangle 30"/>
          <p:cNvSpPr/>
          <p:nvPr/>
        </p:nvSpPr>
        <p:spPr>
          <a:xfrm>
            <a:off x="213270" y="146559"/>
            <a:ext cx="3187065" cy="646331"/>
          </a:xfrm>
          <a:prstGeom prst="rect">
            <a:avLst/>
          </a:prstGeom>
        </p:spPr>
        <p:txBody>
          <a:bodyPr wrap="none">
            <a:spAutoFit/>
          </a:bodyPr>
          <a:lstStyle/>
          <a:p>
            <a:pPr algn="l"/>
            <a:r>
              <a:rPr lang="en-US" b="1" dirty="0" err="1">
                <a:solidFill>
                  <a:srgbClr val="CC0000"/>
                </a:solidFill>
                <a:cs typeface="Arial"/>
              </a:rPr>
              <a:t>Pyspark</a:t>
            </a:r>
            <a:r>
              <a:rPr lang="en-US" b="1" dirty="0">
                <a:solidFill>
                  <a:srgbClr val="CC0000"/>
                </a:solidFill>
                <a:cs typeface="Arial"/>
              </a:rPr>
              <a:t> code</a:t>
            </a:r>
          </a:p>
        </p:txBody>
      </p:sp>
    </p:spTree>
    <p:extLst>
      <p:ext uri="{BB962C8B-B14F-4D97-AF65-F5344CB8AC3E}">
        <p14:creationId xmlns:p14="http://schemas.microsoft.com/office/powerpoint/2010/main" val="78558693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76214" y="4304398"/>
            <a:ext cx="5812205" cy="2709930"/>
          </a:xfrm>
          <a:prstGeom prst="rect">
            <a:avLst/>
          </a:prstGeom>
        </p:spPr>
      </p:pic>
      <p:grpSp>
        <p:nvGrpSpPr>
          <p:cNvPr id="5" name="Group 4"/>
          <p:cNvGrpSpPr/>
          <p:nvPr/>
        </p:nvGrpSpPr>
        <p:grpSpPr>
          <a:xfrm>
            <a:off x="7471709" y="2059634"/>
            <a:ext cx="4517065" cy="2199345"/>
            <a:chOff x="29134644" y="25009692"/>
            <a:chExt cx="4246698" cy="2757468"/>
          </a:xfrm>
        </p:grpSpPr>
        <p:pic>
          <p:nvPicPr>
            <p:cNvPr id="6" name="Picture 5"/>
            <p:cNvPicPr>
              <a:picLocks noChangeAspect="1"/>
            </p:cNvPicPr>
            <p:nvPr/>
          </p:nvPicPr>
          <p:blipFill rotWithShape="1">
            <a:blip r:embed="rId3"/>
            <a:srcRect l="-1442" r="27688"/>
            <a:stretch/>
          </p:blipFill>
          <p:spPr>
            <a:xfrm>
              <a:off x="29134644" y="25009692"/>
              <a:ext cx="3390748" cy="2755900"/>
            </a:xfrm>
            <a:prstGeom prst="rect">
              <a:avLst/>
            </a:prstGeom>
          </p:spPr>
        </p:pic>
        <p:pic>
          <p:nvPicPr>
            <p:cNvPr id="7" name="Picture 6"/>
            <p:cNvPicPr>
              <a:picLocks noChangeAspect="1"/>
            </p:cNvPicPr>
            <p:nvPr/>
          </p:nvPicPr>
          <p:blipFill rotWithShape="1">
            <a:blip r:embed="rId3"/>
            <a:srcRect l="81273"/>
            <a:stretch/>
          </p:blipFill>
          <p:spPr>
            <a:xfrm>
              <a:off x="32520357" y="25011260"/>
              <a:ext cx="860985" cy="2755900"/>
            </a:xfrm>
            <a:prstGeom prst="rect">
              <a:avLst/>
            </a:prstGeom>
          </p:spPr>
        </p:pic>
      </p:grpSp>
      <p:graphicFrame>
        <p:nvGraphicFramePr>
          <p:cNvPr id="8" name="Table 7"/>
          <p:cNvGraphicFramePr>
            <a:graphicFrameLocks noGrp="1"/>
          </p:cNvGraphicFramePr>
          <p:nvPr>
            <p:extLst>
              <p:ext uri="{D42A27DB-BD31-4B8C-83A1-F6EECF244321}">
                <p14:modId xmlns:p14="http://schemas.microsoft.com/office/powerpoint/2010/main" val="2275746124"/>
              </p:ext>
            </p:extLst>
          </p:nvPr>
        </p:nvGraphicFramePr>
        <p:xfrm>
          <a:off x="1659504" y="2059634"/>
          <a:ext cx="5812205" cy="2184971"/>
        </p:xfrm>
        <a:graphic>
          <a:graphicData uri="http://schemas.openxmlformats.org/drawingml/2006/table">
            <a:tbl>
              <a:tblPr firstRow="1" bandRow="1">
                <a:tableStyleId>{8A107856-5554-42FB-B03E-39F5DBC370BA}</a:tableStyleId>
              </a:tblPr>
              <a:tblGrid>
                <a:gridCol w="2403302"/>
                <a:gridCol w="1620901"/>
                <a:gridCol w="1788002"/>
              </a:tblGrid>
              <a:tr h="602078">
                <a:tc>
                  <a:txBody>
                    <a:bodyPr/>
                    <a:lstStyle/>
                    <a:p>
                      <a:r>
                        <a:rPr lang="en-US" sz="2800" dirty="0" smtClean="0"/>
                        <a:t>Statistics</a:t>
                      </a:r>
                      <a:endParaRPr lang="en-US" sz="2800" dirty="0"/>
                    </a:p>
                  </a:txBody>
                  <a:tcPr>
                    <a:solidFill>
                      <a:schemeClr val="tx2">
                        <a:lumMod val="60000"/>
                        <a:lumOff val="40000"/>
                      </a:schemeClr>
                    </a:solidFill>
                  </a:tcPr>
                </a:tc>
                <a:tc>
                  <a:txBody>
                    <a:bodyPr/>
                    <a:lstStyle/>
                    <a:p>
                      <a:r>
                        <a:rPr lang="en-US" sz="2800" dirty="0" smtClean="0"/>
                        <a:t>MYSQL</a:t>
                      </a:r>
                      <a:endParaRPr lang="en-US" sz="2800" dirty="0"/>
                    </a:p>
                  </a:txBody>
                  <a:tcPr>
                    <a:solidFill>
                      <a:schemeClr val="tx2">
                        <a:lumMod val="60000"/>
                        <a:lumOff val="40000"/>
                      </a:schemeClr>
                    </a:solidFill>
                  </a:tcPr>
                </a:tc>
                <a:tc>
                  <a:txBody>
                    <a:bodyPr/>
                    <a:lstStyle/>
                    <a:p>
                      <a:r>
                        <a:rPr lang="en-US" sz="2800" dirty="0" smtClean="0"/>
                        <a:t>SPARK</a:t>
                      </a:r>
                      <a:endParaRPr lang="en-US" sz="2800" dirty="0"/>
                    </a:p>
                  </a:txBody>
                  <a:tcPr>
                    <a:solidFill>
                      <a:schemeClr val="tx2">
                        <a:lumMod val="60000"/>
                        <a:lumOff val="40000"/>
                      </a:schemeClr>
                    </a:solidFill>
                  </a:tcPr>
                </a:tc>
              </a:tr>
              <a:tr h="545062">
                <a:tc>
                  <a:txBody>
                    <a:bodyPr/>
                    <a:lstStyle/>
                    <a:p>
                      <a:r>
                        <a:rPr lang="en-US" sz="2400" dirty="0" smtClean="0"/>
                        <a:t>Job</a:t>
                      </a:r>
                      <a:r>
                        <a:rPr lang="en-US" sz="2400" baseline="0" dirty="0" smtClean="0"/>
                        <a:t> </a:t>
                      </a:r>
                      <a:r>
                        <a:rPr lang="en-US" sz="2400" baseline="0" dirty="0" err="1" smtClean="0"/>
                        <a:t>vs</a:t>
                      </a:r>
                      <a:r>
                        <a:rPr lang="en-US" sz="2400" baseline="0" dirty="0" smtClean="0"/>
                        <a:t> CPU</a:t>
                      </a:r>
                      <a:endParaRPr lang="en-US" sz="2400" dirty="0"/>
                    </a:p>
                  </a:txBody>
                  <a:tcPr>
                    <a:solidFill>
                      <a:schemeClr val="bg1"/>
                    </a:solidFill>
                  </a:tcPr>
                </a:tc>
                <a:tc>
                  <a:txBody>
                    <a:bodyPr/>
                    <a:lstStyle/>
                    <a:p>
                      <a:r>
                        <a:rPr lang="en-US" sz="2400" dirty="0" smtClean="0"/>
                        <a:t>1 hour</a:t>
                      </a:r>
                      <a:endParaRPr lang="en-US" sz="2400" dirty="0"/>
                    </a:p>
                  </a:txBody>
                  <a:tcPr>
                    <a:solidFill>
                      <a:schemeClr val="bg1"/>
                    </a:solidFill>
                  </a:tcPr>
                </a:tc>
                <a:tc>
                  <a:txBody>
                    <a:bodyPr/>
                    <a:lstStyle/>
                    <a:p>
                      <a:r>
                        <a:rPr lang="en-US" sz="2400" dirty="0" smtClean="0"/>
                        <a:t> 5 sec</a:t>
                      </a:r>
                      <a:endParaRPr lang="en-US" sz="2400" dirty="0"/>
                    </a:p>
                  </a:txBody>
                  <a:tcPr>
                    <a:solidFill>
                      <a:schemeClr val="bg1"/>
                    </a:solidFill>
                  </a:tcPr>
                </a:tc>
              </a:tr>
              <a:tr h="492769">
                <a:tc>
                  <a:txBody>
                    <a:bodyPr/>
                    <a:lstStyle/>
                    <a:p>
                      <a:r>
                        <a:rPr lang="en-US" sz="2400" dirty="0" smtClean="0"/>
                        <a:t>CPU </a:t>
                      </a:r>
                      <a:r>
                        <a:rPr lang="en-US" sz="2400" dirty="0" err="1" smtClean="0"/>
                        <a:t>vs</a:t>
                      </a:r>
                      <a:r>
                        <a:rPr lang="en-US" sz="2400" baseline="0" dirty="0" smtClean="0"/>
                        <a:t> </a:t>
                      </a:r>
                      <a:r>
                        <a:rPr lang="en-US" sz="2400" dirty="0" smtClean="0"/>
                        <a:t>Account</a:t>
                      </a:r>
                      <a:endParaRPr lang="en-US" sz="2400" dirty="0"/>
                    </a:p>
                  </a:txBody>
                  <a:tcPr>
                    <a:solidFill>
                      <a:schemeClr val="bg1"/>
                    </a:solidFill>
                  </a:tcPr>
                </a:tc>
                <a:tc>
                  <a:txBody>
                    <a:bodyPr/>
                    <a:lstStyle/>
                    <a:p>
                      <a:r>
                        <a:rPr lang="en-US" sz="2400" dirty="0" smtClean="0"/>
                        <a:t>1.25</a:t>
                      </a:r>
                      <a:r>
                        <a:rPr lang="en-US" sz="2400" baseline="0" dirty="0" smtClean="0"/>
                        <a:t> hour</a:t>
                      </a:r>
                      <a:endParaRPr lang="en-US" sz="2400" dirty="0"/>
                    </a:p>
                  </a:txBody>
                  <a:tcPr>
                    <a:solidFill>
                      <a:schemeClr val="bg1"/>
                    </a:solidFill>
                  </a:tcPr>
                </a:tc>
                <a:tc>
                  <a:txBody>
                    <a:bodyPr/>
                    <a:lstStyle/>
                    <a:p>
                      <a:r>
                        <a:rPr lang="en-US" sz="2400" dirty="0" smtClean="0"/>
                        <a:t> 5 sec</a:t>
                      </a:r>
                      <a:endParaRPr lang="en-US" sz="2400" dirty="0"/>
                    </a:p>
                  </a:txBody>
                  <a:tcPr>
                    <a:solidFill>
                      <a:schemeClr val="bg1"/>
                    </a:solidFill>
                  </a:tcPr>
                </a:tc>
              </a:tr>
              <a:tr h="545062">
                <a:tc>
                  <a:txBody>
                    <a:bodyPr/>
                    <a:lstStyle/>
                    <a:p>
                      <a:r>
                        <a:rPr lang="en-US" sz="2400" dirty="0" err="1" smtClean="0"/>
                        <a:t>Walltime</a:t>
                      </a:r>
                      <a:r>
                        <a:rPr lang="en-US" sz="2400" baseline="0" dirty="0" smtClean="0"/>
                        <a:t> </a:t>
                      </a:r>
                      <a:r>
                        <a:rPr lang="en-US" sz="2400" baseline="0" dirty="0" err="1" smtClean="0"/>
                        <a:t>vs</a:t>
                      </a:r>
                      <a:r>
                        <a:rPr lang="en-US" sz="2400" baseline="0" dirty="0" smtClean="0"/>
                        <a:t> user</a:t>
                      </a:r>
                      <a:endParaRPr lang="en-US" sz="2400" dirty="0"/>
                    </a:p>
                  </a:txBody>
                  <a:tcPr>
                    <a:solidFill>
                      <a:schemeClr val="bg1"/>
                    </a:solidFill>
                  </a:tcPr>
                </a:tc>
                <a:tc>
                  <a:txBody>
                    <a:bodyPr/>
                    <a:lstStyle/>
                    <a:p>
                      <a:r>
                        <a:rPr lang="en-US" sz="2400" dirty="0" smtClean="0"/>
                        <a:t>1.40</a:t>
                      </a:r>
                      <a:r>
                        <a:rPr lang="en-US" sz="2400" baseline="0" dirty="0" smtClean="0"/>
                        <a:t> hour</a:t>
                      </a:r>
                      <a:endParaRPr lang="en-US" sz="2400" dirty="0"/>
                    </a:p>
                  </a:txBody>
                  <a:tcPr>
                    <a:solidFill>
                      <a:schemeClr val="bg1"/>
                    </a:solidFill>
                  </a:tcPr>
                </a:tc>
                <a:tc>
                  <a:txBody>
                    <a:bodyPr/>
                    <a:lstStyle/>
                    <a:p>
                      <a:r>
                        <a:rPr lang="en-US" sz="2400" dirty="0" smtClean="0"/>
                        <a:t> 5 sec</a:t>
                      </a:r>
                      <a:endParaRPr lang="en-US" sz="2400" dirty="0"/>
                    </a:p>
                  </a:txBody>
                  <a:tcPr>
                    <a:solidFill>
                      <a:schemeClr val="bg1"/>
                    </a:solidFill>
                  </a:tcPr>
                </a:tc>
              </a:tr>
            </a:tbl>
          </a:graphicData>
        </a:graphic>
      </p:graphicFrame>
      <p:pic>
        <p:nvPicPr>
          <p:cNvPr id="9" name="Picture 8"/>
          <p:cNvPicPr>
            <a:picLocks noChangeAspect="1"/>
          </p:cNvPicPr>
          <p:nvPr/>
        </p:nvPicPr>
        <p:blipFill>
          <a:blip r:embed="rId4"/>
          <a:stretch>
            <a:fillRect/>
          </a:stretch>
        </p:blipFill>
        <p:spPr>
          <a:xfrm>
            <a:off x="7565708" y="4304398"/>
            <a:ext cx="4423066" cy="2709930"/>
          </a:xfrm>
          <a:prstGeom prst="rect">
            <a:avLst/>
          </a:prstGeom>
        </p:spPr>
      </p:pic>
      <p:sp>
        <p:nvSpPr>
          <p:cNvPr id="10" name="TextBox 9"/>
          <p:cNvSpPr txBox="1"/>
          <p:nvPr/>
        </p:nvSpPr>
        <p:spPr>
          <a:xfrm>
            <a:off x="295865" y="409661"/>
            <a:ext cx="2946610" cy="584775"/>
          </a:xfrm>
          <a:prstGeom prst="rect">
            <a:avLst/>
          </a:prstGeom>
          <a:noFill/>
        </p:spPr>
        <p:txBody>
          <a:bodyPr wrap="square" rtlCol="0">
            <a:spAutoFit/>
          </a:bodyPr>
          <a:lstStyle/>
          <a:p>
            <a:r>
              <a:rPr lang="en-US" sz="3200" b="1" dirty="0" smtClean="0">
                <a:solidFill>
                  <a:srgbClr val="CC0000"/>
                </a:solidFill>
                <a:latin typeface="Arial"/>
                <a:cs typeface="Arial"/>
              </a:rPr>
              <a:t>Results</a:t>
            </a:r>
            <a:endParaRPr lang="en-US" sz="3200" b="1" dirty="0">
              <a:solidFill>
                <a:srgbClr val="CC0000"/>
              </a:solidFill>
              <a:latin typeface="Arial"/>
              <a:cs typeface="Arial"/>
            </a:endParaRPr>
          </a:p>
        </p:txBody>
      </p:sp>
    </p:spTree>
    <p:extLst>
      <p:ext uri="{BB962C8B-B14F-4D97-AF65-F5344CB8AC3E}">
        <p14:creationId xmlns:p14="http://schemas.microsoft.com/office/powerpoint/2010/main" val="345559366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p:nvPr/>
        </p:nvSpPr>
        <p:spPr>
          <a:xfrm>
            <a:off x="1193342" y="2373312"/>
            <a:ext cx="8459116" cy="46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400"/>
            </a:lvl1pPr>
          </a:lstStyle>
          <a:p>
            <a:r>
              <a:rPr dirty="0"/>
              <a:t>https://spark.apache.org/docs</a:t>
            </a:r>
            <a:r>
              <a:rPr dirty="0" smtClean="0"/>
              <a:t>/</a:t>
            </a:r>
            <a:r>
              <a:rPr lang="en-US" dirty="0" smtClean="0"/>
              <a:t>2</a:t>
            </a:r>
            <a:r>
              <a:rPr dirty="0" smtClean="0"/>
              <a:t>.</a:t>
            </a:r>
            <a:r>
              <a:rPr lang="en-US" dirty="0" smtClean="0"/>
              <a:t>0</a:t>
            </a:r>
            <a:r>
              <a:rPr dirty="0" smtClean="0"/>
              <a:t>.0</a:t>
            </a:r>
            <a:r>
              <a:rPr dirty="0"/>
              <a:t>/programming-guide.html</a:t>
            </a:r>
          </a:p>
        </p:txBody>
      </p:sp>
      <p:sp>
        <p:nvSpPr>
          <p:cNvPr id="187" name="Shape 187"/>
          <p:cNvSpPr/>
          <p:nvPr/>
        </p:nvSpPr>
        <p:spPr>
          <a:xfrm>
            <a:off x="6107271" y="2847975"/>
            <a:ext cx="6213158"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lvl1pPr>
          </a:lstStyle>
          <a:p>
            <a:r>
              <a:t>-Programming with Scala, Java and Python</a:t>
            </a:r>
          </a:p>
        </p:txBody>
      </p:sp>
      <p:sp>
        <p:nvSpPr>
          <p:cNvPr id="188" name="Shape 188"/>
          <p:cNvSpPr/>
          <p:nvPr/>
        </p:nvSpPr>
        <p:spPr>
          <a:xfrm>
            <a:off x="1186332" y="4351337"/>
            <a:ext cx="11483036" cy="46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400"/>
            </a:lvl1pPr>
          </a:lstStyle>
          <a:p>
            <a:r>
              <a:t>http://www.cs.berkeley.edu/~rxin/ampcamp-ecnu/data-exploration-using-spark.html</a:t>
            </a:r>
          </a:p>
        </p:txBody>
      </p:sp>
      <p:sp>
        <p:nvSpPr>
          <p:cNvPr id="189" name="Shape 189"/>
          <p:cNvSpPr/>
          <p:nvPr/>
        </p:nvSpPr>
        <p:spPr>
          <a:xfrm>
            <a:off x="960085" y="1620554"/>
            <a:ext cx="4874331" cy="5180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700" b="1">
                <a:solidFill>
                  <a:schemeClr val="accent1">
                    <a:hueOff val="-136794"/>
                    <a:satOff val="-2150"/>
                    <a:lumOff val="15693"/>
                  </a:schemeClr>
                </a:solidFill>
                <a:latin typeface="Helvetica"/>
                <a:ea typeface="Helvetica"/>
                <a:cs typeface="Helvetica"/>
                <a:sym typeface="Helvetica"/>
              </a:defRPr>
            </a:lvl1pPr>
          </a:lstStyle>
          <a:p>
            <a:r>
              <a:rPr>
                <a:solidFill>
                  <a:srgbClr val="CC0000"/>
                </a:solidFill>
              </a:rPr>
              <a:t>1. Spark Programming Guide</a:t>
            </a:r>
          </a:p>
        </p:txBody>
      </p:sp>
      <p:sp>
        <p:nvSpPr>
          <p:cNvPr id="190" name="Shape 190"/>
          <p:cNvSpPr/>
          <p:nvPr/>
        </p:nvSpPr>
        <p:spPr>
          <a:xfrm>
            <a:off x="1032133" y="3706926"/>
            <a:ext cx="5085834" cy="5180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700" b="1">
                <a:solidFill>
                  <a:schemeClr val="accent1">
                    <a:hueOff val="-136794"/>
                    <a:satOff val="-2150"/>
                    <a:lumOff val="15693"/>
                  </a:schemeClr>
                </a:solidFill>
                <a:latin typeface="Helvetica"/>
                <a:ea typeface="Helvetica"/>
                <a:cs typeface="Helvetica"/>
                <a:sym typeface="Helvetica"/>
              </a:defRPr>
            </a:lvl1pPr>
          </a:lstStyle>
          <a:p>
            <a:r>
              <a:rPr>
                <a:solidFill>
                  <a:srgbClr val="CC0000"/>
                </a:solidFill>
              </a:rPr>
              <a:t>2. Data Exploration with Spark</a:t>
            </a:r>
          </a:p>
        </p:txBody>
      </p:sp>
      <p:sp>
        <p:nvSpPr>
          <p:cNvPr id="191" name="Shape 191"/>
          <p:cNvSpPr/>
          <p:nvPr/>
        </p:nvSpPr>
        <p:spPr>
          <a:xfrm>
            <a:off x="1028186" y="5498023"/>
            <a:ext cx="6414529" cy="51809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700" b="1">
                <a:solidFill>
                  <a:schemeClr val="accent1">
                    <a:hueOff val="-136794"/>
                    <a:satOff val="-2150"/>
                    <a:lumOff val="15693"/>
                  </a:schemeClr>
                </a:solidFill>
                <a:latin typeface="Helvetica"/>
                <a:ea typeface="Helvetica"/>
                <a:cs typeface="Helvetica"/>
                <a:sym typeface="Helvetica"/>
              </a:defRPr>
            </a:lvl1pPr>
          </a:lstStyle>
          <a:p>
            <a:r>
              <a:rPr>
                <a:solidFill>
                  <a:srgbClr val="CC0000"/>
                </a:solidFill>
              </a:rPr>
              <a:t>3. Interactive Data Analytics in SparkR</a:t>
            </a:r>
          </a:p>
        </p:txBody>
      </p:sp>
      <p:sp>
        <p:nvSpPr>
          <p:cNvPr id="192" name="Shape 192"/>
          <p:cNvSpPr/>
          <p:nvPr/>
        </p:nvSpPr>
        <p:spPr>
          <a:xfrm>
            <a:off x="1202486" y="6197599"/>
            <a:ext cx="7335928" cy="46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400"/>
            </a:lvl1pPr>
          </a:lstStyle>
          <a:p>
            <a:r>
              <a:t>http://ampcamp.berkeley.edu/5/exercises/sparkr.html</a:t>
            </a:r>
          </a:p>
        </p:txBody>
      </p:sp>
      <p:sp>
        <p:nvSpPr>
          <p:cNvPr id="193" name="Shape 193"/>
          <p:cNvSpPr/>
          <p:nvPr/>
        </p:nvSpPr>
        <p:spPr>
          <a:xfrm>
            <a:off x="4768285" y="383699"/>
            <a:ext cx="2591931"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References</a:t>
            </a:r>
          </a:p>
        </p:txBody>
      </p:sp>
      <p:sp>
        <p:nvSpPr>
          <p:cNvPr id="2" name="TextBox 1"/>
          <p:cNvSpPr txBox="1"/>
          <p:nvPr/>
        </p:nvSpPr>
        <p:spPr>
          <a:xfrm>
            <a:off x="1818115" y="7530549"/>
            <a:ext cx="9867605" cy="461665"/>
          </a:xfrm>
          <a:prstGeom prst="rect">
            <a:avLst/>
          </a:prstGeom>
          <a:noFill/>
        </p:spPr>
        <p:txBody>
          <a:bodyPr wrap="none" rtlCol="0">
            <a:spAutoFit/>
          </a:bodyPr>
          <a:lstStyle/>
          <a:p>
            <a:r>
              <a:rPr lang="en-US" sz="2400" dirty="0">
                <a:solidFill>
                  <a:srgbClr val="CC0000"/>
                </a:solidFill>
              </a:rPr>
              <a:t>https://</a:t>
            </a:r>
            <a:r>
              <a:rPr lang="en-US" sz="2400" dirty="0" err="1">
                <a:solidFill>
                  <a:srgbClr val="CC0000"/>
                </a:solidFill>
              </a:rPr>
              <a:t>www.osc.edu</a:t>
            </a:r>
            <a:r>
              <a:rPr lang="en-US" sz="2400" dirty="0">
                <a:solidFill>
                  <a:srgbClr val="CC0000"/>
                </a:solidFill>
              </a:rPr>
              <a:t>/documentation/</a:t>
            </a:r>
            <a:r>
              <a:rPr lang="en-US" sz="2400" dirty="0" err="1">
                <a:solidFill>
                  <a:srgbClr val="CC0000"/>
                </a:solidFill>
              </a:rPr>
              <a:t>software_list</a:t>
            </a:r>
            <a:r>
              <a:rPr lang="en-US" sz="2400" dirty="0">
                <a:solidFill>
                  <a:srgbClr val="CC0000"/>
                </a:solidFill>
              </a:rPr>
              <a:t>/</a:t>
            </a:r>
            <a:r>
              <a:rPr lang="en-US" sz="2400" dirty="0" err="1">
                <a:solidFill>
                  <a:srgbClr val="CC0000"/>
                </a:solidFill>
              </a:rPr>
              <a:t>spark_documentation</a:t>
            </a:r>
            <a:endParaRPr lang="en-US" sz="2400" dirty="0">
              <a:solidFill>
                <a:srgbClr val="CC0000"/>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p:nvPr/>
        </p:nvSpPr>
        <p:spPr>
          <a:xfrm>
            <a:off x="742949" y="2457451"/>
            <a:ext cx="11518902" cy="6114816"/>
          </a:xfrm>
          <a:prstGeom prst="rect">
            <a:avLst/>
          </a:prstGeom>
          <a:solidFill>
            <a:schemeClr val="bg1"/>
          </a:solidFill>
          <a:ln>
            <a:solidFill>
              <a:schemeClr val="bg1">
                <a:lumMod val="50000"/>
              </a:schemeClr>
            </a:solidFill>
          </a:ln>
        </p:spPr>
        <p:style>
          <a:lnRef idx="1">
            <a:schemeClr val="dk1"/>
          </a:lnRef>
          <a:fillRef idx="2">
            <a:schemeClr val="dk1"/>
          </a:fillRef>
          <a:effectRef idx="1">
            <a:schemeClr val="dk1"/>
          </a:effectRef>
          <a:fontRef idx="minor">
            <a:schemeClr val="dk1"/>
          </a:fontRef>
        </p:style>
        <p:txBody>
          <a:bodyPr lIns="50800" tIns="50800" rIns="50800" bIns="50800" anchor="ctr"/>
          <a:lstStyle/>
          <a:p>
            <a:pPr>
              <a:defRPr sz="2600">
                <a:solidFill>
                  <a:srgbClr val="FFFFFF"/>
                </a:solidFill>
              </a:defRPr>
            </a:pPr>
            <a:endParaRPr/>
          </a:p>
        </p:txBody>
      </p:sp>
      <p:pic>
        <p:nvPicPr>
          <p:cNvPr id="124" name="Screen Shot 2016-01-29 at 1.47.25 PM.png"/>
          <p:cNvPicPr>
            <a:picLocks noChangeAspect="1"/>
          </p:cNvPicPr>
          <p:nvPr/>
        </p:nvPicPr>
        <p:blipFill rotWithShape="1">
          <a:blip r:embed="rId2">
            <a:extLst/>
          </a:blip>
          <a:srcRect t="14232"/>
          <a:stretch/>
        </p:blipFill>
        <p:spPr>
          <a:xfrm>
            <a:off x="742950" y="2669562"/>
            <a:ext cx="11518902" cy="2410300"/>
          </a:xfrm>
          <a:prstGeom prst="rect">
            <a:avLst/>
          </a:prstGeom>
          <a:ln w="12700">
            <a:miter lim="400000"/>
          </a:ln>
        </p:spPr>
      </p:pic>
      <p:pic>
        <p:nvPicPr>
          <p:cNvPr id="125" name="Screen Shot 2016-01-29 at 1.47.32 PM.png"/>
          <p:cNvPicPr>
            <a:picLocks noChangeAspect="1"/>
          </p:cNvPicPr>
          <p:nvPr/>
        </p:nvPicPr>
        <p:blipFill rotWithShape="1">
          <a:blip r:embed="rId3">
            <a:extLst/>
          </a:blip>
          <a:srcRect t="13676"/>
          <a:stretch/>
        </p:blipFill>
        <p:spPr>
          <a:xfrm>
            <a:off x="1243927" y="4772954"/>
            <a:ext cx="6527801" cy="2203588"/>
          </a:xfrm>
          <a:prstGeom prst="rect">
            <a:avLst/>
          </a:prstGeom>
          <a:ln w="12700">
            <a:miter lim="400000"/>
          </a:ln>
        </p:spPr>
      </p:pic>
      <p:pic>
        <p:nvPicPr>
          <p:cNvPr id="126" name="Screen Shot 2016-01-29 at 1.48.24 PM.png"/>
          <p:cNvPicPr>
            <a:picLocks noChangeAspect="1"/>
          </p:cNvPicPr>
          <p:nvPr/>
        </p:nvPicPr>
        <p:blipFill rotWithShape="1">
          <a:blip r:embed="rId4">
            <a:extLst/>
          </a:blip>
          <a:srcRect t="8383" r="1899" b="19291"/>
          <a:stretch/>
        </p:blipFill>
        <p:spPr>
          <a:xfrm>
            <a:off x="924121" y="6538883"/>
            <a:ext cx="11237872" cy="1947280"/>
          </a:xfrm>
          <a:prstGeom prst="rect">
            <a:avLst/>
          </a:prstGeom>
          <a:ln w="12700">
            <a:miter lim="400000"/>
          </a:ln>
        </p:spPr>
      </p:pic>
      <p:sp>
        <p:nvSpPr>
          <p:cNvPr id="127" name="Shape 127"/>
          <p:cNvSpPr/>
          <p:nvPr/>
        </p:nvSpPr>
        <p:spPr>
          <a:xfrm>
            <a:off x="747444" y="883345"/>
            <a:ext cx="11831579" cy="133369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4200"/>
              </a:spcBef>
              <a:defRPr sz="2200">
                <a:solidFill>
                  <a:srgbClr val="53585F"/>
                </a:solidFill>
                <a:latin typeface="Geneva"/>
                <a:ea typeface="Geneva"/>
                <a:cs typeface="Geneva"/>
                <a:sym typeface="Geneva"/>
              </a:defRPr>
            </a:lvl1pPr>
          </a:lstStyle>
          <a:p>
            <a:r>
              <a:rPr sz="2000" dirty="0"/>
              <a:t>Apache Spark is an open source cluster computing framework originally developed in the AMPLab at University of California, Berkeley but was later donated to the Apache Software Foundation where it remains today. In contrast to Hadoop's disk-based analytics paradigm, Spark has multi-stage in-memory analytics.</a:t>
            </a:r>
          </a:p>
        </p:txBody>
      </p:sp>
      <p:sp>
        <p:nvSpPr>
          <p:cNvPr id="128" name="Shape 128"/>
          <p:cNvSpPr/>
          <p:nvPr/>
        </p:nvSpPr>
        <p:spPr>
          <a:xfrm>
            <a:off x="4920184" y="288310"/>
            <a:ext cx="2846933"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sz="3200" kern="1200" dirty="0">
                <a:solidFill>
                  <a:srgbClr val="BB0000"/>
                </a:solidFill>
                <a:latin typeface="+mn-lt"/>
                <a:ea typeface="+mj-ea"/>
                <a:cs typeface="+mj-cs"/>
                <a:sym typeface="Helvetica Light"/>
              </a:rPr>
              <a:t>Apache Spark</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356245" y="376691"/>
            <a:ext cx="6609573" cy="8168810"/>
            <a:chOff x="1479456" y="-1269988"/>
            <a:chExt cx="7162608" cy="8836191"/>
          </a:xfrm>
        </p:grpSpPr>
        <p:pic>
          <p:nvPicPr>
            <p:cNvPr id="131" name="pasted-image.png"/>
            <p:cNvPicPr>
              <a:picLocks noChangeAspect="1"/>
            </p:cNvPicPr>
            <p:nvPr/>
          </p:nvPicPr>
          <p:blipFill rotWithShape="1">
            <a:blip r:embed="rId2">
              <a:extLst/>
            </a:blip>
            <a:srcRect t="1435" b="36881"/>
            <a:stretch/>
          </p:blipFill>
          <p:spPr>
            <a:xfrm>
              <a:off x="1479456" y="-1269988"/>
              <a:ext cx="7162608" cy="8836191"/>
            </a:xfrm>
            <a:prstGeom prst="rect">
              <a:avLst/>
            </a:prstGeom>
            <a:ln w="12700">
              <a:miter lim="400000"/>
            </a:ln>
          </p:spPr>
        </p:pic>
        <p:pic>
          <p:nvPicPr>
            <p:cNvPr id="3" name="pasted-image.png"/>
            <p:cNvPicPr>
              <a:picLocks noChangeAspect="1"/>
            </p:cNvPicPr>
            <p:nvPr/>
          </p:nvPicPr>
          <p:blipFill rotWithShape="1">
            <a:blip r:embed="rId2">
              <a:extLst/>
            </a:blip>
            <a:srcRect l="82233" t="94881"/>
            <a:stretch/>
          </p:blipFill>
          <p:spPr>
            <a:xfrm>
              <a:off x="1503517" y="7222706"/>
              <a:ext cx="570398" cy="328718"/>
            </a:xfrm>
            <a:prstGeom prst="rect">
              <a:avLst/>
            </a:prstGeom>
            <a:ln w="12700">
              <a:miter lim="400000"/>
            </a:ln>
          </p:spPr>
        </p:pic>
      </p:gr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5" name="Group 135"/>
          <p:cNvGrpSpPr/>
          <p:nvPr/>
        </p:nvGrpSpPr>
        <p:grpSpPr>
          <a:xfrm>
            <a:off x="539750" y="1033660"/>
            <a:ext cx="11539670" cy="7234040"/>
            <a:chOff x="0" y="0"/>
            <a:chExt cx="11539669" cy="7234039"/>
          </a:xfrm>
        </p:grpSpPr>
        <p:pic>
          <p:nvPicPr>
            <p:cNvPr id="133" name="Screen Shot 2016-01-29 at 2.07.24 PM.png"/>
            <p:cNvPicPr>
              <a:picLocks noChangeAspect="1"/>
            </p:cNvPicPr>
            <p:nvPr/>
          </p:nvPicPr>
          <p:blipFill>
            <a:blip r:embed="rId2">
              <a:extLst/>
            </a:blip>
            <a:stretch>
              <a:fillRect/>
            </a:stretch>
          </p:blipFill>
          <p:spPr>
            <a:xfrm>
              <a:off x="0" y="452239"/>
              <a:ext cx="11417300" cy="6781801"/>
            </a:xfrm>
            <a:prstGeom prst="rect">
              <a:avLst/>
            </a:prstGeom>
            <a:ln w="12700" cap="flat">
              <a:noFill/>
              <a:miter lim="400000"/>
            </a:ln>
            <a:effectLst/>
          </p:spPr>
        </p:pic>
        <p:sp>
          <p:nvSpPr>
            <p:cNvPr id="134" name="Shape 134"/>
            <p:cNvSpPr/>
            <p:nvPr/>
          </p:nvSpPr>
          <p:spPr>
            <a:xfrm>
              <a:off x="10039350" y="0"/>
              <a:ext cx="1500320" cy="900973"/>
            </a:xfrm>
            <a:prstGeom prst="rect">
              <a:avLst/>
            </a:prstGeom>
            <a:solidFill>
              <a:srgbClr val="FFFFFF"/>
            </a:solidFill>
            <a:ln w="12700" cap="flat">
              <a:noFill/>
              <a:miter lim="400000"/>
            </a:ln>
            <a:effectLst/>
          </p:spPr>
          <p:txBody>
            <a:bodyPr wrap="square" lIns="50800" tIns="50800" rIns="50800" bIns="50800" numCol="1" anchor="ctr">
              <a:noAutofit/>
            </a:bodyPr>
            <a:lstStyle/>
            <a:p>
              <a:pPr>
                <a:defRPr sz="2600">
                  <a:solidFill>
                    <a:srgbClr val="FFFFFF"/>
                  </a:solidFill>
                </a:defRPr>
              </a:pPr>
              <a:endParaRPr/>
            </a:p>
          </p:txBody>
        </p:sp>
      </p:grpSp>
      <p:sp>
        <p:nvSpPr>
          <p:cNvPr id="136" name="Shape 136"/>
          <p:cNvSpPr/>
          <p:nvPr/>
        </p:nvSpPr>
        <p:spPr>
          <a:xfrm>
            <a:off x="4359219" y="302472"/>
            <a:ext cx="3900732"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dirty="0">
                <a:solidFill>
                  <a:srgbClr val="CC0000"/>
                </a:solidFill>
              </a:rPr>
              <a:t>Spark ecosystem</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 name="pasted-image.png"/>
          <p:cNvPicPr>
            <a:picLocks noChangeAspect="1"/>
          </p:cNvPicPr>
          <p:nvPr/>
        </p:nvPicPr>
        <p:blipFill>
          <a:blip r:embed="rId2">
            <a:extLst/>
          </a:blip>
          <a:stretch>
            <a:fillRect/>
          </a:stretch>
        </p:blipFill>
        <p:spPr>
          <a:xfrm>
            <a:off x="2872764" y="700774"/>
            <a:ext cx="6770186" cy="3248781"/>
          </a:xfrm>
          <a:prstGeom prst="rect">
            <a:avLst/>
          </a:prstGeom>
          <a:ln w="12700">
            <a:miter lim="400000"/>
          </a:ln>
        </p:spPr>
      </p:pic>
      <p:sp>
        <p:nvSpPr>
          <p:cNvPr id="139" name="Shape 139"/>
          <p:cNvSpPr/>
          <p:nvPr/>
        </p:nvSpPr>
        <p:spPr>
          <a:xfrm>
            <a:off x="472156" y="4396981"/>
            <a:ext cx="12313364" cy="2687915"/>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algn="l">
              <a:defRPr sz="2600">
                <a:solidFill>
                  <a:srgbClr val="53585F"/>
                </a:solidFill>
                <a:latin typeface="Geneva"/>
                <a:ea typeface="Geneva"/>
                <a:cs typeface="Geneva"/>
                <a:sym typeface="Geneva"/>
              </a:defRPr>
            </a:pPr>
            <a:r>
              <a:rPr sz="2400" dirty="0"/>
              <a:t>Spark applications run as independent sets of processes on a cluster, coordinated by the SparkContext object in your main program (called the driver program).</a:t>
            </a:r>
          </a:p>
          <a:p>
            <a:pPr algn="l">
              <a:defRPr sz="2600">
                <a:solidFill>
                  <a:srgbClr val="53585F"/>
                </a:solidFill>
                <a:latin typeface="Geneva"/>
                <a:ea typeface="Geneva"/>
                <a:cs typeface="Geneva"/>
                <a:sym typeface="Geneva"/>
              </a:defRPr>
            </a:pPr>
            <a:endParaRPr sz="2400" dirty="0"/>
          </a:p>
          <a:p>
            <a:pPr algn="l">
              <a:defRPr sz="2600">
                <a:solidFill>
                  <a:srgbClr val="53585F"/>
                </a:solidFill>
                <a:latin typeface="Geneva"/>
                <a:ea typeface="Geneva"/>
                <a:cs typeface="Geneva"/>
                <a:sym typeface="Geneva"/>
              </a:defRPr>
            </a:pPr>
            <a:r>
              <a:rPr sz="2400" dirty="0"/>
              <a:t>Require cluster managers which allocate resources across applications.</a:t>
            </a:r>
          </a:p>
          <a:p>
            <a:pPr algn="l">
              <a:defRPr sz="2600">
                <a:solidFill>
                  <a:srgbClr val="53585F"/>
                </a:solidFill>
                <a:latin typeface="Geneva"/>
                <a:ea typeface="Geneva"/>
                <a:cs typeface="Geneva"/>
                <a:sym typeface="Geneva"/>
              </a:defRPr>
            </a:pPr>
            <a:endParaRPr sz="2400" dirty="0"/>
          </a:p>
          <a:p>
            <a:pPr algn="l">
              <a:defRPr sz="2600">
                <a:solidFill>
                  <a:srgbClr val="53585F"/>
                </a:solidFill>
                <a:latin typeface="Geneva"/>
                <a:ea typeface="Geneva"/>
                <a:cs typeface="Geneva"/>
                <a:sym typeface="Geneva"/>
              </a:defRPr>
            </a:pPr>
            <a:r>
              <a:rPr sz="2400" dirty="0"/>
              <a:t>Once connected, Spark acquires executors on nodes in the cluster, which are processes that run computations and store data for your application</a:t>
            </a:r>
            <a:r>
              <a:rPr sz="2400" dirty="0" smtClean="0"/>
              <a:t>.</a:t>
            </a:r>
            <a:endParaRPr sz="2400" dirty="0"/>
          </a:p>
        </p:txBody>
      </p:sp>
      <p:sp>
        <p:nvSpPr>
          <p:cNvPr id="140" name="Shape 140"/>
          <p:cNvSpPr/>
          <p:nvPr/>
        </p:nvSpPr>
        <p:spPr>
          <a:xfrm>
            <a:off x="560192" y="7340581"/>
            <a:ext cx="12444608" cy="1210588"/>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lvl1pPr algn="l">
              <a:defRPr sz="2600">
                <a:solidFill>
                  <a:srgbClr val="53585F"/>
                </a:solidFill>
                <a:latin typeface="Geneva"/>
                <a:ea typeface="Geneva"/>
                <a:cs typeface="Geneva"/>
                <a:sym typeface="Geneva"/>
              </a:defRPr>
            </a:lvl1pPr>
          </a:lstStyle>
          <a:p>
            <a:r>
              <a:rPr sz="2400" dirty="0"/>
              <a:t>Next, it sends your application code (defined by JAR or Python files passed </a:t>
            </a:r>
            <a:r>
              <a:rPr sz="2400" dirty="0" smtClean="0"/>
              <a:t>to</a:t>
            </a:r>
            <a:r>
              <a:rPr lang="en-US" sz="2400" dirty="0"/>
              <a:t> </a:t>
            </a:r>
            <a:r>
              <a:rPr sz="2400" dirty="0" smtClean="0"/>
              <a:t>SparkContext</a:t>
            </a:r>
            <a:r>
              <a:rPr sz="2400" dirty="0"/>
              <a:t>) to the executors. Finally, SparkContext sends tasks to the executors to run.</a:t>
            </a:r>
          </a:p>
        </p:txBody>
      </p:sp>
      <p:sp>
        <p:nvSpPr>
          <p:cNvPr id="141" name="Shape 141"/>
          <p:cNvSpPr/>
          <p:nvPr/>
        </p:nvSpPr>
        <p:spPr>
          <a:xfrm>
            <a:off x="340912" y="372479"/>
            <a:ext cx="3514584"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lang="en-US" dirty="0" smtClean="0">
                <a:solidFill>
                  <a:srgbClr val="CC0000"/>
                </a:solidFill>
              </a:rPr>
              <a:t>Spark workflow</a:t>
            </a:r>
            <a:endParaRPr dirty="0">
              <a:solidFill>
                <a:srgbClr val="CC0000"/>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p:nvPr/>
        </p:nvSpPr>
        <p:spPr>
          <a:xfrm>
            <a:off x="822523" y="1021947"/>
            <a:ext cx="11456525" cy="231858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z="2500">
                <a:solidFill>
                  <a:srgbClr val="53585F"/>
                </a:solidFill>
                <a:latin typeface="Geneva"/>
                <a:ea typeface="Geneva"/>
                <a:cs typeface="Geneva"/>
                <a:sym typeface="Geneva"/>
              </a:defRPr>
            </a:lvl1pPr>
          </a:lstStyle>
          <a:p>
            <a:r>
              <a:rPr sz="2400" dirty="0"/>
              <a:t>RDD (Resilient Distributed Dataset) is main logical data unit in Spark. An RDD is distributed collection of objects. Distributed means, each RDD is divided into multiple partitions. Each of these partitions can reside in memory or stored on disk of different machines in a cluster. RDDs are immutable (Read Only) data structure. You can’t change original RDD, but you can always transform it into different RDD with all changes you want.</a:t>
            </a:r>
          </a:p>
        </p:txBody>
      </p:sp>
      <p:sp>
        <p:nvSpPr>
          <p:cNvPr id="144" name="Shape 144"/>
          <p:cNvSpPr/>
          <p:nvPr/>
        </p:nvSpPr>
        <p:spPr>
          <a:xfrm>
            <a:off x="841573" y="3777512"/>
            <a:ext cx="11456526" cy="84125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z="2500">
                <a:solidFill>
                  <a:srgbClr val="53585F"/>
                </a:solidFill>
                <a:latin typeface="Geneva"/>
                <a:ea typeface="Geneva"/>
                <a:cs typeface="Geneva"/>
                <a:sym typeface="Geneva"/>
              </a:defRPr>
            </a:lvl1pPr>
          </a:lstStyle>
          <a:p>
            <a:r>
              <a:rPr sz="2400" dirty="0"/>
              <a:t>In Spark all work is expressed as creating new RDDs, transforming existing RDDs, or calling operations on RDDs to compute a result</a:t>
            </a:r>
          </a:p>
        </p:txBody>
      </p:sp>
      <p:sp>
        <p:nvSpPr>
          <p:cNvPr id="145" name="Shape 145"/>
          <p:cNvSpPr/>
          <p:nvPr/>
        </p:nvSpPr>
        <p:spPr>
          <a:xfrm>
            <a:off x="841573" y="5774075"/>
            <a:ext cx="11321654" cy="84125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z="2500">
                <a:solidFill>
                  <a:srgbClr val="53585F"/>
                </a:solidFill>
                <a:latin typeface="Geneva"/>
                <a:ea typeface="Geneva"/>
                <a:cs typeface="Geneva"/>
                <a:sym typeface="Geneva"/>
              </a:defRPr>
            </a:lvl1pPr>
          </a:lstStyle>
          <a:p>
            <a:r>
              <a:rPr sz="2400" dirty="0"/>
              <a:t>Transformations are executed on demand. That means they are computed lazily. Eg: filter, join, sort</a:t>
            </a:r>
          </a:p>
        </p:txBody>
      </p:sp>
      <p:sp>
        <p:nvSpPr>
          <p:cNvPr id="146" name="Shape 146"/>
          <p:cNvSpPr/>
          <p:nvPr/>
        </p:nvSpPr>
        <p:spPr>
          <a:xfrm>
            <a:off x="822523" y="6849099"/>
            <a:ext cx="11644181" cy="15799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just">
              <a:defRPr sz="2500">
                <a:solidFill>
                  <a:srgbClr val="53585F"/>
                </a:solidFill>
                <a:latin typeface="Geneva"/>
                <a:ea typeface="Geneva"/>
                <a:cs typeface="Geneva"/>
                <a:sym typeface="Geneva"/>
              </a:defRPr>
            </a:lvl1pPr>
          </a:lstStyle>
          <a:p>
            <a:r>
              <a:rPr sz="2400" dirty="0"/>
              <a:t>Actions return final results of RDD computations. Actions triggers execution using lineage graph to load the data into original RDD, carry out all intermediate transformations and return final results to Driver program or write it out to file </a:t>
            </a:r>
            <a:r>
              <a:rPr sz="2400" dirty="0" smtClean="0"/>
              <a:t>system</a:t>
            </a:r>
            <a:r>
              <a:rPr lang="en-US" sz="2400" dirty="0" smtClean="0"/>
              <a:t>.</a:t>
            </a:r>
            <a:r>
              <a:rPr sz="2400" dirty="0" smtClean="0"/>
              <a:t> </a:t>
            </a:r>
            <a:r>
              <a:rPr sz="2400" dirty="0"/>
              <a:t>Eg: collect(), count(), take()</a:t>
            </a:r>
          </a:p>
        </p:txBody>
      </p:sp>
      <p:sp>
        <p:nvSpPr>
          <p:cNvPr id="147" name="Shape 147"/>
          <p:cNvSpPr/>
          <p:nvPr/>
        </p:nvSpPr>
        <p:spPr>
          <a:xfrm>
            <a:off x="2812063" y="429472"/>
            <a:ext cx="7926774"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a:solidFill>
                  <a:srgbClr val="CC0000"/>
                </a:solidFill>
              </a:rPr>
              <a:t>RDD- Resilient Distributed Datasets</a:t>
            </a:r>
          </a:p>
        </p:txBody>
      </p:sp>
      <p:sp>
        <p:nvSpPr>
          <p:cNvPr id="148" name="Shape 148"/>
          <p:cNvSpPr/>
          <p:nvPr/>
        </p:nvSpPr>
        <p:spPr>
          <a:xfrm>
            <a:off x="2876646" y="4820503"/>
            <a:ext cx="7797608"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dirty="0">
                <a:solidFill>
                  <a:srgbClr val="CC0000"/>
                </a:solidFill>
              </a:rPr>
              <a:t>RDD- Transformations and Actions</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75000"/>
          </a:schemeClr>
        </a:solidFill>
        <a:effectLst/>
      </p:bgPr>
    </p:bg>
    <p:spTree>
      <p:nvGrpSpPr>
        <p:cNvPr id="1" name=""/>
        <p:cNvGrpSpPr/>
        <p:nvPr/>
      </p:nvGrpSpPr>
      <p:grpSpPr>
        <a:xfrm>
          <a:off x="0" y="0"/>
          <a:ext cx="0" cy="0"/>
          <a:chOff x="0" y="0"/>
          <a:chExt cx="0" cy="0"/>
        </a:xfrm>
      </p:grpSpPr>
      <p:sp>
        <p:nvSpPr>
          <p:cNvPr id="2" name="Rectangle 1"/>
          <p:cNvSpPr/>
          <p:nvPr/>
        </p:nvSpPr>
        <p:spPr>
          <a:xfrm>
            <a:off x="246072" y="923608"/>
            <a:ext cx="12660261" cy="7707992"/>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50" name="Shape 150"/>
          <p:cNvSpPr/>
          <p:nvPr/>
        </p:nvSpPr>
        <p:spPr>
          <a:xfrm>
            <a:off x="325172" y="923608"/>
            <a:ext cx="4791464"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lvl1pPr>
          </a:lstStyle>
          <a:p>
            <a:r>
              <a:rPr sz="2200" dirty="0">
                <a:solidFill>
                  <a:schemeClr val="bg1"/>
                </a:solidFill>
              </a:rPr>
              <a:t>./bin/pyspark   # Opens SparkContext</a:t>
            </a:r>
          </a:p>
        </p:txBody>
      </p:sp>
      <p:sp>
        <p:nvSpPr>
          <p:cNvPr id="151" name="Shape 151"/>
          <p:cNvSpPr/>
          <p:nvPr/>
        </p:nvSpPr>
        <p:spPr>
          <a:xfrm>
            <a:off x="605041" y="1790871"/>
            <a:ext cx="5241519"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lvl1pPr>
          </a:lstStyle>
          <a:p>
            <a:r>
              <a:rPr sz="2200" dirty="0">
                <a:solidFill>
                  <a:schemeClr val="bg1"/>
                </a:solidFill>
              </a:rPr>
              <a:t>&gt;&gt;&gt; textFile = sc.textFile("README.md")</a:t>
            </a:r>
          </a:p>
        </p:txBody>
      </p:sp>
      <p:sp>
        <p:nvSpPr>
          <p:cNvPr id="152" name="Shape 152"/>
          <p:cNvSpPr/>
          <p:nvPr/>
        </p:nvSpPr>
        <p:spPr>
          <a:xfrm>
            <a:off x="627793" y="2978757"/>
            <a:ext cx="8891589"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lvl1pPr>
          </a:lstStyle>
          <a:p>
            <a:r>
              <a:rPr dirty="0">
                <a:solidFill>
                  <a:schemeClr val="bg1"/>
                </a:solidFill>
              </a:rPr>
              <a:t>&gt;&gt;&gt;linesWithSpark = textFile.filter(lambda line: "Spark" in line)</a:t>
            </a:r>
          </a:p>
        </p:txBody>
      </p:sp>
      <p:sp>
        <p:nvSpPr>
          <p:cNvPr id="153" name="Shape 153"/>
          <p:cNvSpPr/>
          <p:nvPr/>
        </p:nvSpPr>
        <p:spPr>
          <a:xfrm>
            <a:off x="246071" y="3905364"/>
            <a:ext cx="8493421" cy="810478"/>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a:defRPr sz="2500"/>
            </a:pPr>
            <a:r>
              <a:rPr sz="2200" dirty="0">
                <a:solidFill>
                  <a:schemeClr val="bg1"/>
                </a:solidFill>
              </a:rPr>
              <a:t>&gt;&gt;&gt; </a:t>
            </a:r>
            <a:r>
              <a:rPr lang="en-US" sz="2400" dirty="0">
                <a:solidFill>
                  <a:schemeClr val="bg1"/>
                </a:solidFill>
              </a:rPr>
              <a:t>linesWithSpark</a:t>
            </a:r>
            <a:r>
              <a:rPr sz="2200" dirty="0" smtClean="0">
                <a:solidFill>
                  <a:schemeClr val="bg1"/>
                </a:solidFill>
              </a:rPr>
              <a:t>.count</a:t>
            </a:r>
            <a:r>
              <a:rPr sz="2200" dirty="0">
                <a:solidFill>
                  <a:schemeClr val="bg1"/>
                </a:solidFill>
              </a:rPr>
              <a:t>()   # Number of items in this RDD</a:t>
            </a:r>
          </a:p>
          <a:p>
            <a:pPr algn="l">
              <a:defRPr sz="2500"/>
            </a:pPr>
            <a:r>
              <a:rPr lang="en-US" sz="2200" dirty="0" smtClean="0">
                <a:solidFill>
                  <a:schemeClr val="bg1"/>
                </a:solidFill>
              </a:rPr>
              <a:t>     </a:t>
            </a:r>
            <a:r>
              <a:rPr sz="2200" dirty="0" smtClean="0">
                <a:solidFill>
                  <a:schemeClr val="bg1"/>
                </a:solidFill>
              </a:rPr>
              <a:t>126</a:t>
            </a:r>
            <a:endParaRPr sz="2200" dirty="0">
              <a:solidFill>
                <a:schemeClr val="bg1"/>
              </a:solidFill>
            </a:endParaRPr>
          </a:p>
        </p:txBody>
      </p:sp>
      <p:sp>
        <p:nvSpPr>
          <p:cNvPr id="154" name="Shape 154"/>
          <p:cNvSpPr/>
          <p:nvPr/>
        </p:nvSpPr>
        <p:spPr>
          <a:xfrm>
            <a:off x="627793" y="5332585"/>
            <a:ext cx="11158504" cy="779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r>
              <a:rPr sz="2200" dirty="0">
                <a:solidFill>
                  <a:schemeClr val="bg1"/>
                </a:solidFill>
              </a:rPr>
              <a:t>&gt;&gt;&gt; textFile.filter(lambda line: "Spark" in line).count() # How many lines contain </a:t>
            </a:r>
            <a:r>
              <a:rPr sz="2200" dirty="0" smtClean="0">
                <a:solidFill>
                  <a:schemeClr val="bg1"/>
                </a:solidFill>
              </a:rPr>
              <a:t>"Spark"?</a:t>
            </a:r>
            <a:endParaRPr lang="en-US" sz="2200" dirty="0" smtClean="0">
              <a:solidFill>
                <a:schemeClr val="bg1"/>
              </a:solidFill>
            </a:endParaRPr>
          </a:p>
          <a:p>
            <a:pPr algn="l"/>
            <a:r>
              <a:rPr lang="en-US" sz="2200" dirty="0" smtClean="0">
                <a:solidFill>
                  <a:schemeClr val="bg1"/>
                </a:solidFill>
              </a:rPr>
              <a:t>15</a:t>
            </a:r>
            <a:r>
              <a:rPr sz="2200" dirty="0" smtClean="0">
                <a:solidFill>
                  <a:schemeClr val="bg1"/>
                </a:solidFill>
              </a:rPr>
              <a:t> </a:t>
            </a:r>
            <a:endParaRPr sz="2200" dirty="0">
              <a:solidFill>
                <a:schemeClr val="bg1"/>
              </a:solidFill>
            </a:endParaRPr>
          </a:p>
        </p:txBody>
      </p:sp>
      <p:sp>
        <p:nvSpPr>
          <p:cNvPr id="155" name="Shape 155"/>
          <p:cNvSpPr/>
          <p:nvPr/>
        </p:nvSpPr>
        <p:spPr>
          <a:xfrm>
            <a:off x="605041" y="6617409"/>
            <a:ext cx="11918546" cy="779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4200"/>
              </a:spcBef>
              <a:defRPr sz="2500"/>
            </a:lvl1pPr>
          </a:lstStyle>
          <a:p>
            <a:r>
              <a:rPr sz="2200" dirty="0">
                <a:solidFill>
                  <a:schemeClr val="bg1"/>
                </a:solidFill>
              </a:rPr>
              <a:t>&gt;&gt;&gt;wordCounts = textFile.flatMap(lambda line: line.split()).map(lambda word: (word,1)).reduceByKey(lambda a, b: a+b)</a:t>
            </a:r>
          </a:p>
        </p:txBody>
      </p:sp>
      <p:sp>
        <p:nvSpPr>
          <p:cNvPr id="156" name="Shape 156"/>
          <p:cNvSpPr/>
          <p:nvPr/>
        </p:nvSpPr>
        <p:spPr>
          <a:xfrm>
            <a:off x="627793" y="7417838"/>
            <a:ext cx="12278540" cy="4411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4200"/>
              </a:spcBef>
              <a:defRPr sz="2500"/>
            </a:lvl1pPr>
          </a:lstStyle>
          <a:p>
            <a:r>
              <a:rPr sz="2200" dirty="0">
                <a:solidFill>
                  <a:schemeClr val="bg1"/>
                </a:solidFill>
              </a:rPr>
              <a:t>&gt;&gt;&gt; wordCounts.collect()</a:t>
            </a:r>
          </a:p>
        </p:txBody>
      </p:sp>
      <p:sp>
        <p:nvSpPr>
          <p:cNvPr id="157" name="Shape 157"/>
          <p:cNvSpPr/>
          <p:nvPr/>
        </p:nvSpPr>
        <p:spPr>
          <a:xfrm>
            <a:off x="627793" y="7888252"/>
            <a:ext cx="12330962"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200"/>
              </a:spcBef>
              <a:defRPr sz="2500"/>
            </a:lvl1pPr>
          </a:lstStyle>
          <a:p>
            <a:r>
              <a:rPr sz="2200" dirty="0">
                <a:solidFill>
                  <a:schemeClr val="bg1"/>
                </a:solidFill>
              </a:rPr>
              <a:t>[(u'and', 9), (u'A', 1), (u'webpage', 1), (u'README', 1), (u'Note', 1), (u'"local"', 1), (u'variable', 1), ...]</a:t>
            </a:r>
          </a:p>
        </p:txBody>
      </p:sp>
      <p:sp>
        <p:nvSpPr>
          <p:cNvPr id="158" name="Shape 158"/>
          <p:cNvSpPr/>
          <p:nvPr/>
        </p:nvSpPr>
        <p:spPr>
          <a:xfrm>
            <a:off x="2514225" y="267018"/>
            <a:ext cx="8954249"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a:solidFill>
                  <a:srgbClr val="CC0000"/>
                </a:solidFill>
              </a:rPr>
              <a:t>Interactive Analysis with the Spark Shell</a:t>
            </a:r>
          </a:p>
        </p:txBody>
      </p:sp>
      <p:sp>
        <p:nvSpPr>
          <p:cNvPr id="159" name="Shape 159"/>
          <p:cNvSpPr/>
          <p:nvPr/>
        </p:nvSpPr>
        <p:spPr>
          <a:xfrm>
            <a:off x="436091" y="1357219"/>
            <a:ext cx="2391718"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rgbClr val="1595D7"/>
                </a:solidFill>
                <a:latin typeface="Helvetica"/>
                <a:ea typeface="Helvetica"/>
                <a:cs typeface="Helvetica"/>
                <a:sym typeface="Helvetica"/>
              </a:defRPr>
            </a:lvl1pPr>
          </a:lstStyle>
          <a:p>
            <a:r>
              <a:rPr sz="2200" dirty="0">
                <a:solidFill>
                  <a:srgbClr val="CC0000"/>
                </a:solidFill>
              </a:rPr>
              <a:t>1. Create an RDD</a:t>
            </a:r>
          </a:p>
        </p:txBody>
      </p:sp>
      <p:sp>
        <p:nvSpPr>
          <p:cNvPr id="160" name="Shape 160"/>
          <p:cNvSpPr/>
          <p:nvPr/>
        </p:nvSpPr>
        <p:spPr>
          <a:xfrm>
            <a:off x="465722" y="2384184"/>
            <a:ext cx="3985648" cy="4873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rgbClr val="1595D7"/>
                </a:solidFill>
                <a:latin typeface="Helvetica"/>
                <a:ea typeface="Helvetica"/>
                <a:cs typeface="Helvetica"/>
                <a:sym typeface="Helvetica"/>
              </a:defRPr>
            </a:lvl1pPr>
          </a:lstStyle>
          <a:p>
            <a:r>
              <a:rPr dirty="0">
                <a:solidFill>
                  <a:srgbClr val="CC0000"/>
                </a:solidFill>
              </a:rPr>
              <a:t>2. Transformation of RDD</a:t>
            </a:r>
          </a:p>
        </p:txBody>
      </p:sp>
      <p:sp>
        <p:nvSpPr>
          <p:cNvPr id="161" name="Shape 161"/>
          <p:cNvSpPr/>
          <p:nvPr/>
        </p:nvSpPr>
        <p:spPr>
          <a:xfrm>
            <a:off x="465722" y="4795918"/>
            <a:ext cx="5732338"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rgbClr val="1595D7"/>
                </a:solidFill>
                <a:latin typeface="Helvetica"/>
                <a:ea typeface="Helvetica"/>
                <a:cs typeface="Helvetica"/>
                <a:sym typeface="Helvetica"/>
              </a:defRPr>
            </a:lvl1pPr>
          </a:lstStyle>
          <a:p>
            <a:r>
              <a:rPr sz="2200" dirty="0">
                <a:solidFill>
                  <a:srgbClr val="CC0000"/>
                </a:solidFill>
              </a:rPr>
              <a:t>4. Combining Transformation and Actions</a:t>
            </a:r>
          </a:p>
        </p:txBody>
      </p:sp>
      <p:sp>
        <p:nvSpPr>
          <p:cNvPr id="162" name="Shape 162"/>
          <p:cNvSpPr/>
          <p:nvPr/>
        </p:nvSpPr>
        <p:spPr>
          <a:xfrm>
            <a:off x="627793" y="6134808"/>
            <a:ext cx="3266356"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rgbClr val="1595D7"/>
                </a:solidFill>
                <a:latin typeface="Helvetica"/>
                <a:ea typeface="Helvetica"/>
                <a:cs typeface="Helvetica"/>
                <a:sym typeface="Helvetica"/>
              </a:defRPr>
            </a:lvl1pPr>
          </a:lstStyle>
          <a:p>
            <a:r>
              <a:rPr dirty="0">
                <a:solidFill>
                  <a:srgbClr val="CC0000"/>
                </a:solidFill>
              </a:rPr>
              <a:t>Word count Example</a:t>
            </a:r>
          </a:p>
        </p:txBody>
      </p:sp>
      <p:sp>
        <p:nvSpPr>
          <p:cNvPr id="163" name="Shape 163"/>
          <p:cNvSpPr/>
          <p:nvPr/>
        </p:nvSpPr>
        <p:spPr>
          <a:xfrm>
            <a:off x="519532" y="3479607"/>
            <a:ext cx="2406596" cy="44114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rgbClr val="1595D7"/>
                </a:solidFill>
                <a:latin typeface="Helvetica"/>
                <a:ea typeface="Helvetica"/>
                <a:cs typeface="Helvetica"/>
                <a:sym typeface="Helvetica"/>
              </a:defRPr>
            </a:lvl1pPr>
          </a:lstStyle>
          <a:p>
            <a:r>
              <a:rPr sz="2200" dirty="0">
                <a:solidFill>
                  <a:srgbClr val="CC0000"/>
                </a:solidFill>
              </a:rPr>
              <a:t>3. Action on RDD</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105" y="983289"/>
            <a:ext cx="12527079" cy="5775619"/>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165" name="Shape 165"/>
          <p:cNvSpPr/>
          <p:nvPr/>
        </p:nvSpPr>
        <p:spPr>
          <a:xfrm>
            <a:off x="527496" y="983289"/>
            <a:ext cx="11604154" cy="61350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import urllib</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2000" dirty="0">
                <a:solidFill>
                  <a:srgbClr val="FFFFFF"/>
                </a:solidFill>
              </a:rPr>
              <a:t>f = urllib.urlretrieve (</a:t>
            </a:r>
            <a:r>
              <a:rPr sz="2000" dirty="0">
                <a:solidFill>
                  <a:srgbClr val="CC0000"/>
                </a:solidFill>
              </a:rPr>
              <a:t>"http://kdd.ics.uci.edu/databases/kddcup99/kddcup.data_10_percent.gz"</a:t>
            </a:r>
            <a:r>
              <a:rPr sz="2000" dirty="0">
                <a:solidFill>
                  <a:srgbClr val="FFFFFF"/>
                </a:solidFill>
              </a:rPr>
              <a:t>, "</a:t>
            </a:r>
            <a:r>
              <a:rPr sz="2000" dirty="0">
                <a:solidFill>
                  <a:srgbClr val="CC0000"/>
                </a:solidFill>
              </a:rPr>
              <a:t>kddcup.data_10_percent.gz</a:t>
            </a:r>
            <a:r>
              <a:rPr sz="2000" dirty="0">
                <a:solidFill>
                  <a:srgbClr val="FFFFFF"/>
                </a:solidFill>
              </a:rPr>
              <a: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2000" dirty="0">
                <a:solidFill>
                  <a:srgbClr val="FFFFFF"/>
                </a:solidFill>
              </a:rPr>
              <a:t>data_file="./</a:t>
            </a:r>
            <a:r>
              <a:rPr sz="2000" dirty="0">
                <a:solidFill>
                  <a:srgbClr val="CC0000"/>
                </a:solidFill>
              </a:rPr>
              <a:t>kddcup.data_10_percent.gz</a:t>
            </a:r>
            <a:r>
              <a:rPr sz="2000" dirty="0">
                <a:solidFill>
                  <a:srgbClr val="FFFFFF"/>
                </a:solidFill>
              </a:rPr>
              <a: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raw_data=sc.textFile(data_file)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normal_raw_data=raw_data.filter(lambda x: 'normal.' in x)</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smtClean="0">
                <a:solidFill>
                  <a:srgbClr val="FFFFFF"/>
                </a:solidFill>
              </a:rPr>
              <a:t>normal_count</a:t>
            </a:r>
            <a:r>
              <a:rPr sz="2000" dirty="0">
                <a:solidFill>
                  <a:srgbClr val="FFFFFF"/>
                </a:solidFill>
              </a:rPr>
              <a:t>=normal_raw_data.count()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2000" dirty="0" smtClean="0">
                <a:solidFill>
                  <a:srgbClr val="FFFFFF"/>
                </a:solidFill>
              </a:rPr>
              <a:t>print </a:t>
            </a:r>
            <a:r>
              <a:rPr sz="2000" dirty="0">
                <a:solidFill>
                  <a:srgbClr val="FFFFFF"/>
                </a:solidFill>
              </a:rPr>
              <a:t>("There are %f 'normal' interactions" % (normal_count))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2000" dirty="0">
              <a:solidFill>
                <a:srgbClr val="FFFFFF"/>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2000" dirty="0">
              <a:solidFill>
                <a:srgbClr val="FFFFFF"/>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5330E1"/>
                </a:solidFill>
                <a:latin typeface="Menlo"/>
                <a:ea typeface="Menlo"/>
                <a:cs typeface="Menlo"/>
                <a:sym typeface="Menlo"/>
              </a:defRPr>
            </a:pPr>
            <a:r>
              <a:rPr sz="2000" dirty="0" smtClean="0">
                <a:solidFill>
                  <a:srgbClr val="FFFFFF"/>
                </a:solidFill>
              </a:rPr>
              <a:t>#</a:t>
            </a:r>
            <a:r>
              <a:rPr sz="2000" dirty="0">
                <a:solidFill>
                  <a:srgbClr val="FFFFFF"/>
                </a:solidFill>
              </a:rPr>
              <a:t>predefined map functions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2000" dirty="0">
              <a:solidFill>
                <a:srgbClr val="FFFFFF"/>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34BBC7"/>
                </a:solidFill>
                <a:latin typeface="Menlo"/>
                <a:ea typeface="Menlo"/>
                <a:cs typeface="Menlo"/>
                <a:sym typeface="Menlo"/>
              </a:defRPr>
            </a:pPr>
            <a:r>
              <a:rPr sz="2000" dirty="0">
                <a:solidFill>
                  <a:srgbClr val="FFFFFF"/>
                </a:solidFill>
              </a:rPr>
              <a:t>def parse_interaction(line):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    elems = line.split(",")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    tag = elems[41]</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    return (tag, elems)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2000" dirty="0">
              <a:solidFill>
                <a:srgbClr val="FFFFFF"/>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2000" dirty="0">
                <a:solidFill>
                  <a:srgbClr val="FFFFFF"/>
                </a:solidFill>
              </a:rPr>
              <a:t>key_csv_data=raw_data.map(parse_interaction)</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rgbClr val="FFFFFF"/>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rgbClr val="FFFFFF"/>
              </a:solidFill>
            </a:endParaRPr>
          </a:p>
        </p:txBody>
      </p:sp>
      <p:sp>
        <p:nvSpPr>
          <p:cNvPr id="166" name="Shape 166"/>
          <p:cNvSpPr/>
          <p:nvPr/>
        </p:nvSpPr>
        <p:spPr>
          <a:xfrm>
            <a:off x="5033925" y="169052"/>
            <a:ext cx="2428950"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sz="3200" dirty="0">
                <a:solidFill>
                  <a:srgbClr val="CC0000"/>
                </a:solidFill>
              </a:rPr>
              <a:t>RDD Basics</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105" y="1246575"/>
            <a:ext cx="12602415" cy="7610630"/>
          </a:xfrm>
          <a:prstGeom prst="rect">
            <a:avLst/>
          </a:prstGeom>
          <a:solidFill>
            <a:schemeClr val="tx1">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168" name="Shape 168"/>
          <p:cNvSpPr/>
          <p:nvPr/>
        </p:nvSpPr>
        <p:spPr>
          <a:xfrm>
            <a:off x="329786" y="1121518"/>
            <a:ext cx="12455734" cy="798167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from pyspark import SparkContext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import urllib</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1600" dirty="0">
                <a:solidFill>
                  <a:schemeClr val="bg1"/>
                </a:solidFill>
              </a:rPr>
              <a:t>f = urllib.urlretrieve ("http://kdd.ics.uci.edu/databases/kddcup99/kddcup.data.gz","kddcup.data.gz")</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1600" dirty="0">
                <a:solidFill>
                  <a:schemeClr val="bg1"/>
                </a:solidFill>
              </a:rPr>
              <a:t>data_file = "./kddcup.data.gz"</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sc = SparkContext(appName="Stati")</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raw_data = sc.textFile(data_file)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import numpy as np</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34BBC7"/>
                </a:solidFill>
                <a:latin typeface="Menlo"/>
                <a:ea typeface="Menlo"/>
                <a:cs typeface="Menlo"/>
                <a:sym typeface="Menlo"/>
              </a:defRPr>
            </a:pPr>
            <a:r>
              <a:rPr sz="1600" dirty="0">
                <a:solidFill>
                  <a:schemeClr val="bg1"/>
                </a:solidFill>
              </a:rPr>
              <a:t>def parse_interaction(line):</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    line_split = line.split(",")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    symbolic_indexes = [1,2,3,41]</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    clean_line_split=[item for i, item in enumerate(line_split) if i not in symbolic_indexes]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    return np.array([float(x) for x in clean_line_split])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vector_data=raw_data.map(parse_interaction)</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from pyspark.mllib.stat import Statistics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from math import sqrt</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summary = Statistics.colStats(vector_data)</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endParaRPr sz="1600" dirty="0">
              <a:solidFill>
                <a:schemeClr val="bg1"/>
              </a:solidFill>
            </a:endParaRP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1600" dirty="0">
                <a:solidFill>
                  <a:schemeClr val="bg1"/>
                </a:solidFill>
              </a:rPr>
              <a:t>print ("Duration Statistics:")</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print (" Mean %f" % (round(summary.mean()[0],3)))</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latin typeface="Menlo"/>
                <a:ea typeface="Menlo"/>
                <a:cs typeface="Menlo"/>
                <a:sym typeface="Menlo"/>
              </a:defRPr>
            </a:pPr>
            <a:r>
              <a:rPr sz="1600" dirty="0">
                <a:solidFill>
                  <a:schemeClr val="bg1"/>
                </a:solidFill>
              </a:rPr>
              <a:t>print ("St. deviation : %f"%(round(sqrt(summary.variance()[0]),3)))</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1600" dirty="0">
                <a:solidFill>
                  <a:schemeClr val="bg1"/>
                </a:solidFill>
              </a:rPr>
              <a:t>print (" Max value: %f"%(round(summary.max()[0],3)))</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r>
              <a:rPr sz="1600" dirty="0">
                <a:solidFill>
                  <a:schemeClr val="bg1"/>
                </a:solidFill>
              </a:rPr>
              <a:t>print (" Min value: %f"%(round(summary.min()[0],3)))</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300">
                <a:solidFill>
                  <a:srgbClr val="C33720"/>
                </a:solidFill>
                <a:latin typeface="Menlo"/>
                <a:ea typeface="Menlo"/>
                <a:cs typeface="Menlo"/>
                <a:sym typeface="Menlo"/>
              </a:defRPr>
            </a:pPr>
            <a:endParaRPr sz="1600" dirty="0">
              <a:solidFill>
                <a:schemeClr val="bg1"/>
              </a:solidFill>
            </a:endParaRPr>
          </a:p>
        </p:txBody>
      </p:sp>
      <p:sp>
        <p:nvSpPr>
          <p:cNvPr id="169" name="Shape 169"/>
          <p:cNvSpPr/>
          <p:nvPr/>
        </p:nvSpPr>
        <p:spPr>
          <a:xfrm>
            <a:off x="183105" y="763974"/>
            <a:ext cx="5465448"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b="1">
                <a:solidFill>
                  <a:schemeClr val="accent1">
                    <a:hueOff val="-136794"/>
                    <a:satOff val="-2150"/>
                    <a:lumOff val="15693"/>
                  </a:schemeClr>
                </a:solidFill>
                <a:latin typeface="Helvetica"/>
                <a:ea typeface="Helvetica"/>
                <a:cs typeface="Helvetica"/>
                <a:sym typeface="Helvetica"/>
              </a:defRPr>
            </a:lvl1pPr>
          </a:lstStyle>
          <a:p>
            <a:r>
              <a:rPr dirty="0">
                <a:solidFill>
                  <a:srgbClr val="CC0000"/>
                </a:solidFill>
              </a:rPr>
              <a:t>1. Create an App in python: Stati.py</a:t>
            </a:r>
          </a:p>
        </p:txBody>
      </p:sp>
      <p:sp>
        <p:nvSpPr>
          <p:cNvPr id="170" name="Shape 170"/>
          <p:cNvSpPr/>
          <p:nvPr/>
        </p:nvSpPr>
        <p:spPr>
          <a:xfrm>
            <a:off x="3639988" y="159683"/>
            <a:ext cx="6418424"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solidFill>
                  <a:srgbClr val="1595D7"/>
                </a:solidFill>
                <a:latin typeface="Helvetica"/>
                <a:ea typeface="Helvetica"/>
                <a:cs typeface="Helvetica"/>
                <a:sym typeface="Helvetica"/>
              </a:defRPr>
            </a:lvl1pPr>
          </a:lstStyle>
          <a:p>
            <a:r>
              <a:rPr sz="3200" dirty="0">
                <a:solidFill>
                  <a:srgbClr val="CC0000"/>
                </a:solidFill>
              </a:rPr>
              <a:t>Running Spark using PBS script</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6.png"/></Relationships>
</file>

<file path=ppt/theme/theme1.xml><?xml version="1.0" encoding="utf-8"?>
<a:theme xmlns:a="http://schemas.openxmlformats.org/drawingml/2006/main" name="New-User-UC-Aug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1737</TotalTime>
  <Words>1787</Words>
  <Application>Microsoft Macintosh PowerPoint</Application>
  <PresentationFormat>Custom</PresentationFormat>
  <Paragraphs>208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New-User-UC-Aug10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Shameema Oottikkal</cp:lastModifiedBy>
  <cp:revision>22</cp:revision>
  <dcterms:modified xsi:type="dcterms:W3CDTF">2016-11-10T16:18:23Z</dcterms:modified>
</cp:coreProperties>
</file>